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72" r:id="rId3"/>
    <p:sldId id="313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314" r:id="rId29"/>
    <p:sldId id="298" r:id="rId30"/>
    <p:sldId id="299" r:id="rId31"/>
    <p:sldId id="300" r:id="rId32"/>
    <p:sldId id="301" r:id="rId33"/>
    <p:sldId id="302" r:id="rId34"/>
    <p:sldId id="303" r:id="rId35"/>
    <p:sldId id="304" r:id="rId36"/>
    <p:sldId id="305" r:id="rId37"/>
    <p:sldId id="306" r:id="rId38"/>
    <p:sldId id="307" r:id="rId39"/>
    <p:sldId id="308" r:id="rId40"/>
    <p:sldId id="309" r:id="rId41"/>
    <p:sldId id="312" r:id="rId42"/>
    <p:sldId id="256" r:id="rId43"/>
    <p:sldId id="316" r:id="rId44"/>
    <p:sldId id="317" r:id="rId45"/>
    <p:sldId id="257" r:id="rId46"/>
    <p:sldId id="258" r:id="rId47"/>
    <p:sldId id="259" r:id="rId48"/>
    <p:sldId id="260" r:id="rId49"/>
    <p:sldId id="261" r:id="rId50"/>
    <p:sldId id="262" r:id="rId51"/>
    <p:sldId id="263" r:id="rId52"/>
    <p:sldId id="264" r:id="rId53"/>
    <p:sldId id="265" r:id="rId54"/>
    <p:sldId id="266" r:id="rId55"/>
    <p:sldId id="267" r:id="rId56"/>
    <p:sldId id="268" r:id="rId57"/>
    <p:sldId id="269" r:id="rId58"/>
    <p:sldId id="270" r:id="rId5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7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5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3A78A-80F7-6105-0B19-1EE9A76191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81850"/>
            <a:ext cx="7772400" cy="1470025"/>
          </a:xfrm>
        </p:spPr>
        <p:txBody>
          <a:bodyPr>
            <a:normAutofit/>
          </a:bodyPr>
          <a:lstStyle/>
          <a:p>
            <a:r>
              <a:rPr lang="ur-PK" sz="6000" b="1" dirty="0">
                <a:solidFill>
                  <a:srgbClr val="FF0000"/>
                </a:solidFill>
              </a:rPr>
              <a:t>بِسْمِ اللّٰهِ الرَّحْمٰنِ الرَّحِيْمِ</a:t>
            </a:r>
            <a:endParaRPr lang="en-PK" sz="6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D68021-EF12-AEDA-42F9-136EFBE691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281604"/>
            <a:ext cx="6400800" cy="1752600"/>
          </a:xfrm>
        </p:spPr>
        <p:txBody>
          <a:bodyPr>
            <a:normAutofit/>
          </a:bodyPr>
          <a:lstStyle/>
          <a:p>
            <a:r>
              <a:rPr lang="en-PK" sz="4000" b="1" dirty="0">
                <a:solidFill>
                  <a:schemeClr val="tx1"/>
                </a:solidFill>
              </a:rPr>
              <a:t>Prof. Zahid Mahmood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A59C70-3930-C6E6-94D3-BDF288B34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191" y="2191447"/>
            <a:ext cx="2553381" cy="209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34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Colonoscopy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Shows small reddish vascular lesions</a:t>
            </a:r>
          </a:p>
          <a:p>
            <a:pPr>
              <a:defRPr sz="2800"/>
            </a:pPr>
            <a:r>
              <a:rPr dirty="0"/>
              <a:t>Lesions appear raised flat mucosal areas</a:t>
            </a:r>
          </a:p>
          <a:p>
            <a:pPr>
              <a:defRPr sz="2800"/>
            </a:pPr>
            <a:r>
              <a:rPr dirty="0"/>
              <a:t>Usually located in right colon</a:t>
            </a:r>
          </a:p>
          <a:p>
            <a:pPr>
              <a:defRPr sz="2800"/>
            </a:pPr>
            <a:r>
              <a:rPr dirty="0"/>
              <a:t>May need repeated exams for detection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CT angiography detects </a:t>
            </a:r>
            <a:r>
              <a:rPr dirty="0">
                <a:solidFill>
                  <a:srgbClr val="FF0000"/>
                </a:solidFill>
              </a:rPr>
              <a:t>active bleeding site</a:t>
            </a:r>
          </a:p>
          <a:p>
            <a:pPr>
              <a:defRPr sz="2800"/>
            </a:pPr>
            <a:r>
              <a:rPr dirty="0"/>
              <a:t>Shows contrast blush vascular lesion</a:t>
            </a:r>
          </a:p>
          <a:p>
            <a:pPr>
              <a:defRPr sz="2800"/>
            </a:pPr>
            <a:r>
              <a:rPr dirty="0"/>
              <a:t>Requires adequate bleeding rate present</a:t>
            </a:r>
          </a:p>
          <a:p>
            <a:pPr>
              <a:defRPr sz="2800"/>
            </a:pPr>
            <a:r>
              <a:rPr dirty="0"/>
              <a:t>Useful for localization and intervention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Nuclear Scan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Technetium labeled red cell scan used</a:t>
            </a:r>
          </a:p>
          <a:p>
            <a:pPr>
              <a:defRPr sz="2800"/>
            </a:pPr>
            <a:r>
              <a:rPr dirty="0"/>
              <a:t>Detects intermittent slow bleeding sources</a:t>
            </a:r>
          </a:p>
          <a:p>
            <a:pPr>
              <a:defRPr sz="2800"/>
            </a:pPr>
            <a:r>
              <a:rPr dirty="0"/>
              <a:t>Helps localize bleeding not seen elsewhere</a:t>
            </a:r>
          </a:p>
          <a:p>
            <a:pPr>
              <a:defRPr sz="2800"/>
            </a:pPr>
            <a:r>
              <a:rPr dirty="0"/>
              <a:t>Useful when CT angiography negative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Initial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Stabilize patient with fluids blood</a:t>
            </a:r>
          </a:p>
          <a:p>
            <a:pPr>
              <a:defRPr sz="2800"/>
            </a:pPr>
            <a:r>
              <a:t>Assess hemodynamic status immediately</a:t>
            </a:r>
          </a:p>
          <a:p>
            <a:pPr>
              <a:defRPr sz="2800"/>
            </a:pPr>
            <a:r>
              <a:t>Correct anemia electrolyte imbalance</a:t>
            </a:r>
          </a:p>
          <a:p>
            <a:pPr>
              <a:defRPr sz="2800"/>
            </a:pPr>
            <a:r>
              <a:t>Stop anticoagulants if clinically indicated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Endoscopic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Colonoscopy allows visualization of lesion</a:t>
            </a:r>
          </a:p>
          <a:p>
            <a:pPr>
              <a:defRPr sz="2800"/>
            </a:pPr>
            <a:r>
              <a:t>Cauterization controls bleeding effectively</a:t>
            </a:r>
          </a:p>
          <a:p>
            <a:pPr>
              <a:defRPr sz="2800"/>
            </a:pPr>
            <a:r>
              <a:t>Argon plasma coagulation useful method</a:t>
            </a:r>
          </a:p>
          <a:p>
            <a:pPr>
              <a:defRPr sz="2800"/>
            </a:pPr>
            <a:r>
              <a:t>Preferred in stable localized lesions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Interventional Radiology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CT angiography enables embolization therapy</a:t>
            </a:r>
          </a:p>
          <a:p>
            <a:pPr>
              <a:defRPr sz="2800"/>
            </a:pPr>
            <a:r>
              <a:t>Selective embolization controls bleeding</a:t>
            </a:r>
          </a:p>
          <a:p>
            <a:pPr>
              <a:defRPr sz="2800"/>
            </a:pPr>
            <a:r>
              <a:t>Minimally invasive alternative to surgery</a:t>
            </a:r>
          </a:p>
          <a:p>
            <a:pPr>
              <a:defRPr sz="2800"/>
            </a:pPr>
            <a:r>
              <a:t>Useful in high risk patients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Required in severe uncontrolled bleeding</a:t>
            </a:r>
          </a:p>
          <a:p>
            <a:pPr>
              <a:defRPr sz="2800"/>
            </a:pPr>
            <a:r>
              <a:t>Segmental resection if site identified</a:t>
            </a:r>
          </a:p>
          <a:p>
            <a:pPr>
              <a:defRPr sz="2800"/>
            </a:pPr>
            <a:r>
              <a:t>Subtotal colectomy if source unknown</a:t>
            </a:r>
          </a:p>
          <a:p>
            <a:pPr>
              <a:defRPr sz="2800"/>
            </a:pPr>
            <a:r>
              <a:t>On table colonoscopy helps localization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Elderly anemia think angiodysplasia cause</a:t>
            </a:r>
          </a:p>
          <a:p>
            <a:pPr>
              <a:defRPr sz="2800"/>
            </a:pPr>
            <a:r>
              <a:t>Right colon most common site</a:t>
            </a:r>
          </a:p>
          <a:p>
            <a:pPr>
              <a:defRPr sz="2800"/>
            </a:pPr>
            <a:r>
              <a:t>Associated with aortic stenosis syndrome</a:t>
            </a:r>
          </a:p>
          <a:p>
            <a:pPr>
              <a:defRPr sz="2800"/>
            </a:pPr>
            <a:r>
              <a:t>CT angiography best investigation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16566"/>
            <a:ext cx="8229600" cy="1382751"/>
          </a:xfrm>
        </p:spPr>
        <p:txBody>
          <a:bodyPr>
            <a:normAutofit fontScale="85000" lnSpcReduction="20000"/>
          </a:bodyPr>
          <a:lstStyle/>
          <a:p>
            <a:pPr lvl="1"/>
            <a:endParaRPr lang="en-GB" sz="5400" b="1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en-GB" sz="5400" b="1" dirty="0">
                <a:solidFill>
                  <a:srgbClr val="FF0000"/>
                </a:solidFill>
              </a:rPr>
              <a:t>     Colorectal Carcinoma</a:t>
            </a:r>
          </a:p>
          <a:p>
            <a:pPr lvl="1"/>
            <a:endParaRPr sz="5400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E6F282-1A2C-1F4A-D184-480667DD8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6822" y="2979854"/>
            <a:ext cx="4511392" cy="28410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Define colorectal carcinoma clearly</a:t>
            </a:r>
          </a:p>
          <a:p>
            <a:pPr lvl="1"/>
            <a:r>
              <a:t>Explain adenoma carcinoma sequence</a:t>
            </a:r>
          </a:p>
          <a:p>
            <a:pPr lvl="1"/>
            <a:r>
              <a:t>Stage disease Dukes and TNM</a:t>
            </a:r>
          </a:p>
          <a:p>
            <a:pPr lvl="1"/>
            <a:r>
              <a:t>Plan surgery and adjuvant therapy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dirty="0">
                <a:solidFill>
                  <a:srgbClr val="FF0000"/>
                </a:solidFill>
              </a:rP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Elderly patient presents with unexplained anemia</a:t>
            </a:r>
          </a:p>
          <a:p>
            <a:pPr>
              <a:defRPr sz="2800"/>
            </a:pPr>
            <a:r>
              <a:rPr dirty="0"/>
              <a:t>Intermittent rectal bleeding episodes reported</a:t>
            </a:r>
          </a:p>
          <a:p>
            <a:pPr>
              <a:defRPr sz="2800"/>
            </a:pPr>
            <a:r>
              <a:rPr dirty="0"/>
              <a:t>No obvious source found on examination</a:t>
            </a:r>
          </a:p>
          <a:p>
            <a:pPr>
              <a:defRPr sz="2800"/>
            </a:pPr>
            <a:r>
              <a:rPr dirty="0"/>
              <a:t>What is likely cause and management</a:t>
            </a:r>
            <a:endParaRPr lang="en-US" dirty="0"/>
          </a:p>
          <a:p>
            <a:pPr>
              <a:defRPr sz="2800"/>
            </a:pPr>
            <a:endParaRPr lang="en-PK" dirty="0"/>
          </a:p>
          <a:p>
            <a:pPr marL="0" indent="0">
              <a:buNone/>
              <a:defRPr sz="2800"/>
            </a:pPr>
            <a:r>
              <a:rPr lang="en-GB" dirty="0"/>
              <a:t>     </a:t>
            </a:r>
            <a:r>
              <a:rPr lang="en-GB" dirty="0">
                <a:solidFill>
                  <a:srgbClr val="FF0000"/>
                </a:solidFill>
              </a:rPr>
              <a:t>Angiodysplasia of intestine</a:t>
            </a: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Second leading cancer death cause</a:t>
            </a:r>
          </a:p>
          <a:p>
            <a:pPr lvl="1"/>
            <a:r>
              <a:t>Forty two thousand cases yearly</a:t>
            </a:r>
          </a:p>
          <a:p>
            <a:pPr lvl="1"/>
            <a:r>
              <a:t>Male predominance slight increase</a:t>
            </a:r>
          </a:p>
          <a:p>
            <a:pPr lvl="1"/>
            <a:r>
              <a:t>Peak incidence elderly population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Adenoma-Carcinoma Sequence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Most cancers arise from adenomas</a:t>
            </a:r>
          </a:p>
          <a:p>
            <a:pPr lvl="1"/>
            <a:r>
              <a:t>APC mutation early event</a:t>
            </a:r>
          </a:p>
          <a:p>
            <a:pPr lvl="1"/>
            <a:r>
              <a:t>K-ras mutation intermediate stage</a:t>
            </a:r>
          </a:p>
          <a:p>
            <a:pPr lvl="1"/>
            <a:r>
              <a:t>p53 mutation indicates invasion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37447A-2E5A-C0BC-1C9B-429719551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27" y="3961591"/>
            <a:ext cx="5701680" cy="242774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Diet rich red meat increases risk</a:t>
            </a:r>
          </a:p>
          <a:p>
            <a:pPr lvl="1"/>
            <a:r>
              <a:rPr dirty="0"/>
              <a:t>Inflammatory bowel disease predisposes malignancy</a:t>
            </a:r>
          </a:p>
          <a:p>
            <a:pPr lvl="1"/>
            <a:r>
              <a:rPr dirty="0"/>
              <a:t>Smoking alcohol increase incidence</a:t>
            </a:r>
          </a:p>
          <a:p>
            <a:pPr lvl="1"/>
            <a:r>
              <a:rPr dirty="0" err="1"/>
              <a:t>Fibre</a:t>
            </a:r>
            <a:r>
              <a:rPr dirty="0"/>
              <a:t> intake protective effect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Hereditary Syndromes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Lynch syndrome DNA mismatch repair defect</a:t>
            </a:r>
          </a:p>
          <a:p>
            <a:pPr lvl="1"/>
            <a:r>
              <a:t>Amsterdam criteria clinical diagnosis</a:t>
            </a:r>
          </a:p>
          <a:p>
            <a:pPr lvl="1"/>
            <a:r>
              <a:t>FAP multiple polyps colon</a:t>
            </a:r>
          </a:p>
          <a:p>
            <a:pPr lvl="1"/>
            <a:r>
              <a:t>Prophylactic colectomy prevents malignancy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Molecular Subtypes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CMS1 microsatellite instability subtype</a:t>
            </a:r>
          </a:p>
          <a:p>
            <a:pPr lvl="1"/>
            <a:r>
              <a:t>CMS2 canonical WNT pathway</a:t>
            </a:r>
          </a:p>
          <a:p>
            <a:pPr lvl="1"/>
            <a:r>
              <a:t>CMS3 metabolic dysregulation tumors</a:t>
            </a:r>
          </a:p>
          <a:p>
            <a:pPr lvl="1"/>
            <a:r>
              <a:t>CMS4 mesenchymal worst prognosis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Annular tumors cause obstruction</a:t>
            </a:r>
          </a:p>
          <a:p>
            <a:pPr lvl="1"/>
            <a:r>
              <a:t>Ulcerating lesions cause bleeding</a:t>
            </a:r>
          </a:p>
          <a:p>
            <a:pPr lvl="1"/>
            <a:r>
              <a:t>Rectum commonest site involvement</a:t>
            </a:r>
          </a:p>
          <a:p>
            <a:pPr lvl="1"/>
            <a:r>
              <a:t>Adenocarcinoma most common histology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Spread of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Local invasion adjacent structures</a:t>
            </a:r>
          </a:p>
          <a:p>
            <a:pPr lvl="1"/>
            <a:r>
              <a:t>Lymphatic spread sequential nodal involvement</a:t>
            </a:r>
          </a:p>
          <a:p>
            <a:pPr lvl="1"/>
            <a:r>
              <a:t>Hematogenous spread liver common</a:t>
            </a:r>
          </a:p>
          <a:p>
            <a:pPr lvl="1"/>
            <a:r>
              <a:t>Transcoelomic spread peritoneum ovaries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Dukes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Stage A limited mucosa involvement</a:t>
            </a:r>
          </a:p>
          <a:p>
            <a:pPr lvl="1"/>
            <a:r>
              <a:rPr dirty="0"/>
              <a:t>Stage B beyond muscularis propria</a:t>
            </a:r>
          </a:p>
          <a:p>
            <a:pPr lvl="1"/>
            <a:r>
              <a:rPr dirty="0"/>
              <a:t>Stage C lymph node involvement</a:t>
            </a:r>
          </a:p>
          <a:p>
            <a:pPr lvl="1"/>
            <a:r>
              <a:rPr dirty="0"/>
              <a:t>Stage D distant metastasis present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B870-61A2-7ED2-BF28-6CDBF78F8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28D4E8-7DBD-4468-4FE0-9B75FC3F39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4100" y="1697831"/>
            <a:ext cx="7035800" cy="43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87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TNM Staging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T1 submucosa T2 muscularis</a:t>
            </a:r>
          </a:p>
          <a:p>
            <a:pPr lvl="1"/>
            <a:r>
              <a:t>T3 beyond muscularis T4 adjacent invasion</a:t>
            </a:r>
          </a:p>
          <a:p>
            <a:pPr lvl="1"/>
            <a:r>
              <a:t>N1 one to three nodes</a:t>
            </a:r>
          </a:p>
          <a:p>
            <a:pPr lvl="1"/>
            <a:r>
              <a:t>N2 four or more nodes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F0E00C3-4613-415F-BE3A-78FBAD906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871380" cy="6858000"/>
          </a:xfrm>
          <a:custGeom>
            <a:avLst/>
            <a:gdLst>
              <a:gd name="connsiteX0" fmla="*/ 0 w 10495175"/>
              <a:gd name="connsiteY0" fmla="*/ 0 h 6858000"/>
              <a:gd name="connsiteX1" fmla="*/ 5289224 w 10495175"/>
              <a:gd name="connsiteY1" fmla="*/ 0 h 6858000"/>
              <a:gd name="connsiteX2" fmla="*/ 6736007 w 10495175"/>
              <a:gd name="connsiteY2" fmla="*/ 0 h 6858000"/>
              <a:gd name="connsiteX3" fmla="*/ 6998753 w 10495175"/>
              <a:gd name="connsiteY3" fmla="*/ 0 h 6858000"/>
              <a:gd name="connsiteX4" fmla="*/ 7778919 w 10495175"/>
              <a:gd name="connsiteY4" fmla="*/ 0 h 6858000"/>
              <a:gd name="connsiteX5" fmla="*/ 8872152 w 10495175"/>
              <a:gd name="connsiteY5" fmla="*/ 0 h 6858000"/>
              <a:gd name="connsiteX6" fmla="*/ 8894276 w 10495175"/>
              <a:gd name="connsiteY6" fmla="*/ 14997 h 6858000"/>
              <a:gd name="connsiteX7" fmla="*/ 10495175 w 10495175"/>
              <a:gd name="connsiteY7" fmla="*/ 3621656 h 6858000"/>
              <a:gd name="connsiteX8" fmla="*/ 8620825 w 10495175"/>
              <a:gd name="connsiteY8" fmla="*/ 6374814 h 6858000"/>
              <a:gd name="connsiteX9" fmla="*/ 8104177 w 10495175"/>
              <a:gd name="connsiteY9" fmla="*/ 6780599 h 6858000"/>
              <a:gd name="connsiteX10" fmla="*/ 7992421 w 10495175"/>
              <a:gd name="connsiteY10" fmla="*/ 6858000 h 6858000"/>
              <a:gd name="connsiteX11" fmla="*/ 7778919 w 10495175"/>
              <a:gd name="connsiteY11" fmla="*/ 6858000 h 6858000"/>
              <a:gd name="connsiteX12" fmla="*/ 6998753 w 10495175"/>
              <a:gd name="connsiteY12" fmla="*/ 6858000 h 6858000"/>
              <a:gd name="connsiteX13" fmla="*/ 6736007 w 10495175"/>
              <a:gd name="connsiteY13" fmla="*/ 6858000 h 6858000"/>
              <a:gd name="connsiteX14" fmla="*/ 5289224 w 10495175"/>
              <a:gd name="connsiteY14" fmla="*/ 6858000 h 6858000"/>
              <a:gd name="connsiteX15" fmla="*/ 0 w 10495175"/>
              <a:gd name="connsiteY1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0495175" h="6858000">
                <a:moveTo>
                  <a:pt x="0" y="0"/>
                </a:moveTo>
                <a:lnTo>
                  <a:pt x="5289224" y="0"/>
                </a:lnTo>
                <a:lnTo>
                  <a:pt x="6736007" y="0"/>
                </a:lnTo>
                <a:lnTo>
                  <a:pt x="6998753" y="0"/>
                </a:lnTo>
                <a:lnTo>
                  <a:pt x="7778919" y="0"/>
                </a:lnTo>
                <a:lnTo>
                  <a:pt x="8872152" y="0"/>
                </a:lnTo>
                <a:lnTo>
                  <a:pt x="8894276" y="14997"/>
                </a:lnTo>
                <a:cubicBezTo>
                  <a:pt x="9921439" y="754641"/>
                  <a:pt x="10495175" y="2093192"/>
                  <a:pt x="10495175" y="3621656"/>
                </a:cubicBezTo>
                <a:cubicBezTo>
                  <a:pt x="10495175" y="4969131"/>
                  <a:pt x="9566450" y="5602839"/>
                  <a:pt x="8620825" y="6374814"/>
                </a:cubicBezTo>
                <a:cubicBezTo>
                  <a:pt x="8448622" y="6515397"/>
                  <a:pt x="8277995" y="6653108"/>
                  <a:pt x="8104177" y="6780599"/>
                </a:cubicBezTo>
                <a:lnTo>
                  <a:pt x="7992421" y="6858000"/>
                </a:lnTo>
                <a:lnTo>
                  <a:pt x="7778919" y="6858000"/>
                </a:lnTo>
                <a:lnTo>
                  <a:pt x="6998753" y="6858000"/>
                </a:lnTo>
                <a:lnTo>
                  <a:pt x="6736007" y="6858000"/>
                </a:lnTo>
                <a:lnTo>
                  <a:pt x="52892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98515" y="0"/>
            <a:ext cx="1897292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9473" y="0"/>
            <a:ext cx="1902325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62D69B-3BF8-E4A2-4CA9-555739E43E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8759" y="1005884"/>
            <a:ext cx="5246482" cy="502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00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Left colon altered bowel habit</a:t>
            </a:r>
          </a:p>
          <a:p>
            <a:pPr lvl="1"/>
            <a:r>
              <a:t>Rectal bleeding common symptom</a:t>
            </a:r>
          </a:p>
          <a:p>
            <a:pPr lvl="1"/>
            <a:r>
              <a:t>Right colon anemia mass</a:t>
            </a:r>
          </a:p>
          <a:p>
            <a:pPr lvl="1"/>
            <a:r>
              <a:t>Emergency presentation obstruction perforation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Colonoscopy gold standard diagnosis</a:t>
            </a:r>
          </a:p>
          <a:p>
            <a:pPr lvl="1"/>
            <a:r>
              <a:t>Biopsy confirms adenocarcinoma</a:t>
            </a:r>
          </a:p>
          <a:p>
            <a:pPr lvl="1"/>
            <a:r>
              <a:t>CT TAP staging modality</a:t>
            </a:r>
          </a:p>
          <a:p>
            <a:pPr lvl="1"/>
            <a:r>
              <a:t>MRI pelvis rectal cancers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Screening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FIT test screening tool</a:t>
            </a:r>
          </a:p>
          <a:p>
            <a:pPr lvl="1"/>
            <a:r>
              <a:rPr dirty="0"/>
              <a:t>Reduces mortality significantly</a:t>
            </a:r>
          </a:p>
          <a:p>
            <a:pPr lvl="1"/>
            <a:r>
              <a:rPr dirty="0"/>
              <a:t>Positive test requires colonoscopy</a:t>
            </a:r>
          </a:p>
          <a:p>
            <a:pPr lvl="1"/>
            <a:r>
              <a:rPr dirty="0"/>
              <a:t>Early detection improves survival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Right-Sided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Right hemicolectomy standard procedure</a:t>
            </a:r>
          </a:p>
          <a:p>
            <a:pPr lvl="1"/>
            <a:r>
              <a:t>Includes ileocolic vascular ligation</a:t>
            </a:r>
          </a:p>
          <a:p>
            <a:pPr lvl="1"/>
            <a:r>
              <a:t>Complete mesocolic excision recommended</a:t>
            </a:r>
          </a:p>
          <a:p>
            <a:pPr lvl="1"/>
            <a:r>
              <a:t>Primary anastomosis usually safe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Left-Sided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Left hemicolectomy sigmoid cancers</a:t>
            </a:r>
          </a:p>
          <a:p>
            <a:pPr lvl="1"/>
            <a:r>
              <a:t>High ligation inferior mesenteric artery</a:t>
            </a:r>
          </a:p>
          <a:p>
            <a:pPr lvl="1"/>
            <a:r>
              <a:t>Primary anastomosis selected patients</a:t>
            </a:r>
          </a:p>
          <a:p>
            <a:pPr lvl="1"/>
            <a:r>
              <a:t>Hartmann procedure emergency setting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Emergency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Obstruction perforation bleeding emergencies</a:t>
            </a:r>
          </a:p>
          <a:p>
            <a:pPr lvl="1"/>
            <a:r>
              <a:t>Right colon resection safe</a:t>
            </a:r>
          </a:p>
          <a:p>
            <a:pPr lvl="1"/>
            <a:r>
              <a:t>Left colon staged procedures</a:t>
            </a:r>
          </a:p>
          <a:p>
            <a:pPr lvl="1"/>
            <a:r>
              <a:t>Stenting converts emergency elective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Adjuvant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Stage three requires chemotherapy</a:t>
            </a:r>
          </a:p>
          <a:p>
            <a:pPr lvl="1"/>
            <a:r>
              <a:t>FOLFOX standard regimen used</a:t>
            </a:r>
          </a:p>
          <a:p>
            <a:pPr lvl="1"/>
            <a:r>
              <a:t>Stage two selective chemotherapy</a:t>
            </a:r>
          </a:p>
          <a:p>
            <a:pPr lvl="1"/>
            <a:r>
              <a:t>Targeted therapy metastatic disease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Prognosis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Overall survival fifty eight percent</a:t>
            </a:r>
          </a:p>
          <a:p>
            <a:pPr lvl="1"/>
            <a:r>
              <a:t>Stage A excellent prognosis</a:t>
            </a:r>
          </a:p>
          <a:p>
            <a:pPr lvl="1"/>
            <a:r>
              <a:t>Stage D poor survival</a:t>
            </a:r>
          </a:p>
          <a:p>
            <a:pPr lvl="1"/>
            <a:r>
              <a:t>Early detection improves outcomes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Follow-up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CEA monitoring detects recurrence</a:t>
            </a:r>
          </a:p>
          <a:p>
            <a:pPr lvl="1"/>
            <a:r>
              <a:t>CT scan follow-up surveillance</a:t>
            </a:r>
          </a:p>
          <a:p>
            <a:pPr lvl="1"/>
            <a:r>
              <a:t>Detect liver metastasis early</a:t>
            </a:r>
          </a:p>
          <a:p>
            <a:pPr lvl="1"/>
            <a:r>
              <a:t>Long-term follow-up essential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Anastomotic leak serious complication</a:t>
            </a:r>
          </a:p>
          <a:p>
            <a:pPr lvl="1"/>
            <a:r>
              <a:t>Wound infection common postoperative issue</a:t>
            </a:r>
          </a:p>
          <a:p>
            <a:pPr lvl="1"/>
            <a:r>
              <a:t>Bowel obstruction late complication</a:t>
            </a:r>
          </a:p>
          <a:p>
            <a:pPr lvl="1"/>
            <a:r>
              <a:t>Liver metastasis disease progression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b="1" dirty="0">
                <a:solidFill>
                  <a:srgbClr val="FF0000"/>
                </a:solidFill>
              </a:rP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sz="4400" dirty="0"/>
          </a:p>
          <a:p>
            <a:pPr>
              <a:defRPr sz="2800"/>
            </a:pPr>
            <a:r>
              <a:rPr dirty="0"/>
              <a:t>Define angiodysplasia of intestine clearly</a:t>
            </a:r>
          </a:p>
          <a:p>
            <a:pPr>
              <a:defRPr sz="2800"/>
            </a:pPr>
            <a:r>
              <a:rPr dirty="0"/>
              <a:t>Describe clinical features and associations</a:t>
            </a:r>
          </a:p>
          <a:p>
            <a:pPr>
              <a:defRPr sz="2800"/>
            </a:pPr>
            <a:r>
              <a:rPr dirty="0"/>
              <a:t>Explain investigations for diagnosis localization</a:t>
            </a:r>
          </a:p>
          <a:p>
            <a:pPr>
              <a:defRPr sz="2800"/>
            </a:pPr>
            <a:r>
              <a:rPr dirty="0"/>
              <a:t>Outline management of acute bleeding cases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High Yield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APC K-ras p53 sequence</a:t>
            </a:r>
          </a:p>
          <a:p>
            <a:pPr lvl="1"/>
            <a:r>
              <a:t>Rectum most common site</a:t>
            </a:r>
          </a:p>
          <a:p>
            <a:pPr lvl="1"/>
            <a:r>
              <a:t>Dukes C requires chemotherapy</a:t>
            </a:r>
          </a:p>
          <a:p>
            <a:pPr lvl="1"/>
            <a:r>
              <a:t>Stenting avoids emergency surgery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Adenoma carcinoma sequence important</a:t>
            </a:r>
          </a:p>
          <a:p>
            <a:pPr lvl="1"/>
            <a:r>
              <a:t>Early diagnosis improves survival</a:t>
            </a:r>
          </a:p>
          <a:p>
            <a:pPr lvl="1"/>
            <a:r>
              <a:t>Surgery mainstay treatment modality</a:t>
            </a:r>
          </a:p>
          <a:p>
            <a:pPr lvl="1"/>
            <a:r>
              <a:t>Follow-up essential long-term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Patient presents with pruritus bleeding lesions</a:t>
            </a:r>
          </a:p>
          <a:p>
            <a:pPr>
              <a:defRPr sz="2800"/>
            </a:pPr>
            <a:r>
              <a:rPr dirty="0"/>
              <a:t>Irregular pigmentation around anal margin seen</a:t>
            </a:r>
          </a:p>
          <a:p>
            <a:pPr>
              <a:defRPr sz="2800"/>
            </a:pPr>
            <a:r>
              <a:rPr dirty="0"/>
              <a:t>History of HPV or immunosuppression present</a:t>
            </a:r>
          </a:p>
          <a:p>
            <a:pPr>
              <a:defRPr sz="2800"/>
            </a:pPr>
            <a:r>
              <a:rPr dirty="0"/>
              <a:t>What is diagnosis and management approach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F2FBA-D949-0DC4-0ADF-CC713AEAF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63CAD0-26A4-EF66-DDDF-3BA98B902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8500" y="1600200"/>
            <a:ext cx="5386999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4601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9B584-8797-20A5-84C5-EB58D14AF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54B1AB-4F62-79C8-1DBA-C7586090D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1907381"/>
            <a:ext cx="62484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05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Define </a:t>
            </a:r>
            <a:r>
              <a:rPr dirty="0">
                <a:solidFill>
                  <a:srgbClr val="FF0000"/>
                </a:solidFill>
              </a:rPr>
              <a:t>anal intraepithelial neoplasia</a:t>
            </a:r>
            <a:r>
              <a:rPr lang="en-US" dirty="0">
                <a:solidFill>
                  <a:srgbClr val="FF0000"/>
                </a:solidFill>
              </a:rPr>
              <a:t>(AIN)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/>
              <a:t>clearly</a:t>
            </a:r>
          </a:p>
          <a:p>
            <a:pPr>
              <a:defRPr sz="2800"/>
            </a:pPr>
            <a:r>
              <a:rPr dirty="0"/>
              <a:t>Classify disease based on dysplasia severity</a:t>
            </a:r>
          </a:p>
          <a:p>
            <a:pPr>
              <a:defRPr sz="2800"/>
            </a:pPr>
            <a:r>
              <a:rPr dirty="0"/>
              <a:t>Explain clinical features and risk factors</a:t>
            </a:r>
          </a:p>
          <a:p>
            <a:pPr>
              <a:defRPr sz="2800"/>
            </a:pPr>
            <a:r>
              <a:rPr dirty="0"/>
              <a:t>Outline diagnosis and management strategies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AIN is dysplasia of anal epithelium</a:t>
            </a:r>
          </a:p>
          <a:p>
            <a:pPr>
              <a:defRPr sz="2800"/>
            </a:pPr>
            <a:r>
              <a:t>Associated with human papillomavirus infection</a:t>
            </a:r>
          </a:p>
          <a:p>
            <a:pPr>
              <a:defRPr sz="2800"/>
            </a:pPr>
            <a:r>
              <a:t>Multifocal lesions involving perianal region</a:t>
            </a:r>
          </a:p>
          <a:p>
            <a:pPr>
              <a:defRPr sz="2800"/>
            </a:pPr>
            <a:r>
              <a:t>Premalignant condition for anal carcinoma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Prevalence less than one percent population</a:t>
            </a:r>
          </a:p>
          <a:p>
            <a:pPr>
              <a:defRPr sz="2800"/>
            </a:pPr>
            <a:r>
              <a:t>Increasing incidence in high risk groups</a:t>
            </a:r>
          </a:p>
          <a:p>
            <a:pPr>
              <a:defRPr sz="2800"/>
            </a:pPr>
            <a:r>
              <a:t>Common in HIV immunocompromised patients</a:t>
            </a:r>
          </a:p>
          <a:p>
            <a:pPr>
              <a:defRPr sz="2800"/>
            </a:pPr>
            <a:r>
              <a:t>Associated with anogenital intraepithelial neoplasia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Etiology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HPV infection major causative factor</a:t>
            </a:r>
          </a:p>
          <a:p>
            <a:pPr>
              <a:defRPr sz="2800"/>
            </a:pPr>
            <a:r>
              <a:t>Types sixteen eighteen linked carcinoma risk</a:t>
            </a:r>
          </a:p>
          <a:p>
            <a:pPr>
              <a:defRPr sz="2800"/>
            </a:pPr>
            <a:r>
              <a:t>Types six eleven cause warts lesions</a:t>
            </a:r>
          </a:p>
          <a:p>
            <a:pPr>
              <a:defRPr sz="2800"/>
            </a:pPr>
            <a:r>
              <a:t>Immunosuppression increases disease progression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AIN one mild dysplasia lower third</a:t>
            </a:r>
          </a:p>
          <a:p>
            <a:pPr>
              <a:defRPr sz="2800"/>
            </a:pPr>
            <a:r>
              <a:t>AIN two moderate dysplasia intermediate thickness</a:t>
            </a:r>
          </a:p>
          <a:p>
            <a:pPr>
              <a:defRPr sz="2800"/>
            </a:pPr>
            <a:r>
              <a:t>AIN three severe dysplasia full thickness</a:t>
            </a:r>
          </a:p>
          <a:p>
            <a:pPr>
              <a:defRPr sz="2800"/>
            </a:pPr>
            <a:r>
              <a:t>Similar classification cervical intraepithelial neoplasia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Angiodysplasia is </a:t>
            </a:r>
            <a:r>
              <a:rPr dirty="0">
                <a:solidFill>
                  <a:srgbClr val="FF0000"/>
                </a:solidFill>
              </a:rPr>
              <a:t>vascular malformation </a:t>
            </a:r>
            <a:r>
              <a:rPr dirty="0"/>
              <a:t>of bowel</a:t>
            </a:r>
          </a:p>
          <a:p>
            <a:pPr>
              <a:defRPr sz="2800"/>
            </a:pPr>
            <a:r>
              <a:rPr dirty="0"/>
              <a:t>Composed of </a:t>
            </a:r>
            <a:r>
              <a:rPr dirty="0">
                <a:solidFill>
                  <a:srgbClr val="FF0000"/>
                </a:solidFill>
              </a:rPr>
              <a:t>dilated tortuous submucosal vessels</a:t>
            </a:r>
          </a:p>
          <a:p>
            <a:pPr>
              <a:defRPr sz="2800"/>
            </a:pPr>
            <a:r>
              <a:rPr dirty="0"/>
              <a:t>Commonly affects colon especially right side</a:t>
            </a:r>
          </a:p>
          <a:p>
            <a:pPr>
              <a:defRPr sz="2800"/>
            </a:pPr>
            <a:r>
              <a:rPr dirty="0"/>
              <a:t>Important cause lower gastrointestinal bleeding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HPV induces epithelial dysplastic changes</a:t>
            </a:r>
          </a:p>
          <a:p>
            <a:pPr>
              <a:defRPr sz="2800"/>
            </a:pPr>
            <a:r>
              <a:t>Loss of keratinocyte maturation occurs</a:t>
            </a:r>
          </a:p>
          <a:p>
            <a:pPr>
              <a:defRPr sz="2800"/>
            </a:pPr>
            <a:r>
              <a:t>Progression from low to high grade</a:t>
            </a:r>
          </a:p>
          <a:p>
            <a:pPr>
              <a:defRPr sz="2800"/>
            </a:pPr>
            <a:r>
              <a:t>May lead to invasive carcinoma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May be asymptomatic detected incidentally</a:t>
            </a:r>
          </a:p>
          <a:p>
            <a:pPr>
              <a:defRPr sz="2800"/>
            </a:pPr>
            <a:r>
              <a:t>Pruritus pain bleeding discharge symptoms</a:t>
            </a:r>
          </a:p>
          <a:p>
            <a:pPr>
              <a:defRPr sz="2800"/>
            </a:pPr>
            <a:r>
              <a:t>Lesions raised flat or pigmented</a:t>
            </a:r>
          </a:p>
          <a:p>
            <a:pPr>
              <a:defRPr sz="2800"/>
            </a:pPr>
            <a:r>
              <a:t>Ulceration suggests invasive malignancy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White red brown irregular lesions visible</a:t>
            </a:r>
          </a:p>
          <a:p>
            <a:pPr>
              <a:defRPr sz="2800"/>
            </a:pPr>
            <a:r>
              <a:t>Hyperkeratosis seen high grade lesions</a:t>
            </a:r>
          </a:p>
          <a:p>
            <a:pPr>
              <a:defRPr sz="2800"/>
            </a:pPr>
            <a:r>
              <a:t>Condylomata associated in many patients</a:t>
            </a:r>
          </a:p>
          <a:p>
            <a:pPr>
              <a:defRPr sz="2800"/>
            </a:pPr>
            <a:r>
              <a:t>Biopsy essential for confirmation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Targeted biopsy confirms dysplasia grade</a:t>
            </a:r>
          </a:p>
          <a:p>
            <a:pPr>
              <a:defRPr sz="2800"/>
            </a:pPr>
            <a:r>
              <a:t>Mapping biopsies assess disease extent</a:t>
            </a:r>
          </a:p>
          <a:p>
            <a:pPr>
              <a:defRPr sz="2800"/>
            </a:pPr>
            <a:r>
              <a:t>Anoscopy acetic acid highlights lesions</a:t>
            </a:r>
          </a:p>
          <a:p>
            <a:pPr>
              <a:defRPr sz="2800"/>
            </a:pPr>
            <a:r>
              <a:t>Lugol iodine enhances abnormal areas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Natural 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AIN one two may regress spontaneously</a:t>
            </a:r>
          </a:p>
          <a:p>
            <a:pPr>
              <a:defRPr sz="2800"/>
            </a:pPr>
            <a:r>
              <a:t>AIN three higher progression risk</a:t>
            </a:r>
          </a:p>
          <a:p>
            <a:pPr>
              <a:defRPr sz="2800"/>
            </a:pPr>
            <a:r>
              <a:t>Ten percent progress to carcinoma</a:t>
            </a:r>
          </a:p>
          <a:p>
            <a:pPr>
              <a:defRPr sz="2800"/>
            </a:pPr>
            <a:r>
              <a:t>Immunocompromised higher progression rates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Depends on grade and disease extent</a:t>
            </a:r>
          </a:p>
          <a:p>
            <a:pPr>
              <a:defRPr sz="2800"/>
            </a:pPr>
            <a:r>
              <a:t>Low grade lesions monitored regularly</a:t>
            </a:r>
          </a:p>
          <a:p>
            <a:pPr>
              <a:defRPr sz="2800"/>
            </a:pPr>
            <a:r>
              <a:t>High grade requires active treatment</a:t>
            </a:r>
          </a:p>
          <a:p>
            <a:pPr>
              <a:defRPr sz="2800"/>
            </a:pPr>
            <a:r>
              <a:t>Regular follow up essential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Local excision for focal disease</a:t>
            </a:r>
          </a:p>
          <a:p>
            <a:pPr>
              <a:defRPr sz="2800"/>
            </a:pPr>
            <a:r>
              <a:t>Wide excision for extensive disease</a:t>
            </a:r>
          </a:p>
          <a:p>
            <a:pPr>
              <a:defRPr sz="2800"/>
            </a:pPr>
            <a:r>
              <a:t>Avoid excision causing anal stenosis</a:t>
            </a:r>
          </a:p>
          <a:p>
            <a:pPr>
              <a:defRPr sz="2800"/>
            </a:pPr>
            <a:r>
              <a:t>Flap graft closure if needed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Medical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Topical imiquimod useful regression</a:t>
            </a:r>
          </a:p>
          <a:p>
            <a:pPr>
              <a:defRPr sz="2800"/>
            </a:pPr>
            <a:r>
              <a:t>Retinoids reduce dysplastic progression</a:t>
            </a:r>
          </a:p>
          <a:p>
            <a:pPr>
              <a:defRPr sz="2800"/>
            </a:pPr>
            <a:r>
              <a:t>HPV vaccination preventive strategy</a:t>
            </a:r>
          </a:p>
          <a:p>
            <a:pPr>
              <a:defRPr sz="2800"/>
            </a:pPr>
            <a:r>
              <a:t>Multidisciplinary care improves outcomes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AIN associated with HPV infection</a:t>
            </a:r>
          </a:p>
          <a:p>
            <a:pPr>
              <a:defRPr sz="2800"/>
            </a:pPr>
            <a:r>
              <a:t>High grade risk carcinoma progression</a:t>
            </a:r>
          </a:p>
          <a:p>
            <a:pPr>
              <a:defRPr sz="2800"/>
            </a:pPr>
            <a:r>
              <a:t>Biopsy essential for diagnosis</a:t>
            </a:r>
          </a:p>
          <a:p>
            <a:pPr>
              <a:defRPr sz="2800"/>
            </a:pPr>
            <a:r>
              <a:t>Regular surveillance especially immunocompromised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Occurs commonly in </a:t>
            </a:r>
            <a:r>
              <a:rPr dirty="0">
                <a:solidFill>
                  <a:srgbClr val="FF0000"/>
                </a:solidFill>
              </a:rPr>
              <a:t>elderly</a:t>
            </a:r>
            <a:r>
              <a:rPr dirty="0"/>
              <a:t> above sixty years</a:t>
            </a:r>
          </a:p>
          <a:p>
            <a:pPr>
              <a:defRPr sz="2800"/>
            </a:pPr>
            <a:r>
              <a:rPr dirty="0"/>
              <a:t>Degenerative vascular changes underlying mechanism</a:t>
            </a:r>
          </a:p>
          <a:p>
            <a:pPr>
              <a:defRPr sz="2800"/>
            </a:pPr>
            <a:r>
              <a:rPr dirty="0"/>
              <a:t>Right colon most frequently involved site</a:t>
            </a:r>
          </a:p>
          <a:p>
            <a:pPr>
              <a:defRPr sz="2800"/>
            </a:pPr>
            <a:r>
              <a:rPr dirty="0"/>
              <a:t>Often underdiagnosed cause of bleeding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Chronic obstruction of submucosal veins occurs</a:t>
            </a:r>
          </a:p>
          <a:p>
            <a:pPr>
              <a:defRPr sz="2800"/>
            </a:pPr>
            <a:r>
              <a:t>Leads to dilated fragile vascular channels</a:t>
            </a:r>
          </a:p>
          <a:p>
            <a:pPr>
              <a:defRPr sz="2800"/>
            </a:pPr>
            <a:r>
              <a:t>Predisposes to intermittent or massive bleeding</a:t>
            </a:r>
          </a:p>
          <a:p>
            <a:pPr>
              <a:defRPr sz="2800"/>
            </a:pPr>
            <a:r>
              <a:t>Located mainly in right colon segments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/>
          </a:p>
          <a:p>
            <a:pPr>
              <a:defRPr sz="2800"/>
            </a:pPr>
            <a:r>
              <a:t>Chronic anemia due occult blood loss</a:t>
            </a:r>
          </a:p>
          <a:p>
            <a:pPr>
              <a:defRPr sz="2800"/>
            </a:pPr>
            <a:r>
              <a:t>Intermittent painless rectal bleeding episodes</a:t>
            </a:r>
          </a:p>
          <a:p>
            <a:pPr>
              <a:defRPr sz="2800"/>
            </a:pPr>
            <a:r>
              <a:t>Melena may occur in some patients</a:t>
            </a:r>
          </a:p>
          <a:p>
            <a:pPr>
              <a:defRPr sz="2800"/>
            </a:pPr>
            <a:r>
              <a:t>Severe bleeding occurs in minority cases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Association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800"/>
            </a:pPr>
            <a:r>
              <a:rPr dirty="0"/>
              <a:t>Associated with </a:t>
            </a:r>
            <a:r>
              <a:rPr dirty="0">
                <a:solidFill>
                  <a:srgbClr val="FF0000"/>
                </a:solidFill>
              </a:rPr>
              <a:t>aortic stenosis </a:t>
            </a:r>
            <a:r>
              <a:rPr dirty="0"/>
              <a:t>condition</a:t>
            </a:r>
          </a:p>
          <a:p>
            <a:pPr>
              <a:defRPr sz="2800"/>
            </a:pPr>
            <a:r>
              <a:rPr dirty="0"/>
              <a:t>Known as </a:t>
            </a:r>
            <a:r>
              <a:rPr dirty="0">
                <a:solidFill>
                  <a:srgbClr val="FF0000"/>
                </a:solidFill>
              </a:rPr>
              <a:t>Heyde syndrome </a:t>
            </a:r>
            <a:r>
              <a:rPr dirty="0"/>
              <a:t>clinically</a:t>
            </a:r>
          </a:p>
          <a:p>
            <a:pPr>
              <a:defRPr sz="2800"/>
            </a:pPr>
            <a:r>
              <a:rPr dirty="0"/>
              <a:t>May involve acquired bleeding disorders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1094</Words>
  <Application>Microsoft Macintosh PowerPoint</Application>
  <PresentationFormat>On-screen Show (4:3)</PresentationFormat>
  <Paragraphs>295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Meiryo</vt:lpstr>
      <vt:lpstr>Arial</vt:lpstr>
      <vt:lpstr>Calibri</vt:lpstr>
      <vt:lpstr>Office Theme</vt:lpstr>
      <vt:lpstr>بِسْمِ اللّٰهِ الرَّحْمٰنِ الرَّحِيْمِ</vt:lpstr>
      <vt:lpstr>Clinical Scenario</vt:lpstr>
      <vt:lpstr>PowerPoint Presentation</vt:lpstr>
      <vt:lpstr>Learning Outcomes</vt:lpstr>
      <vt:lpstr>Definition</vt:lpstr>
      <vt:lpstr>Epidemiology</vt:lpstr>
      <vt:lpstr>Pathophysiology</vt:lpstr>
      <vt:lpstr>Clinical Features</vt:lpstr>
      <vt:lpstr>Association</vt:lpstr>
      <vt:lpstr>Colonoscopy Findings</vt:lpstr>
      <vt:lpstr>Imaging</vt:lpstr>
      <vt:lpstr>Nuclear Scan</vt:lpstr>
      <vt:lpstr>Initial Management</vt:lpstr>
      <vt:lpstr>Endoscopic Treatment</vt:lpstr>
      <vt:lpstr>Interventional Radiology</vt:lpstr>
      <vt:lpstr>Surgical Management</vt:lpstr>
      <vt:lpstr>Viva Points</vt:lpstr>
      <vt:lpstr>PowerPoint Presentation</vt:lpstr>
      <vt:lpstr>Learning Outcomes</vt:lpstr>
      <vt:lpstr>Epidemiology</vt:lpstr>
      <vt:lpstr>Adenoma-Carcinoma Sequence</vt:lpstr>
      <vt:lpstr>Risk Factors</vt:lpstr>
      <vt:lpstr>Hereditary Syndromes</vt:lpstr>
      <vt:lpstr>Molecular Subtypes</vt:lpstr>
      <vt:lpstr>Pathology</vt:lpstr>
      <vt:lpstr>Spread of Disease</vt:lpstr>
      <vt:lpstr>Dukes Classification</vt:lpstr>
      <vt:lpstr>PowerPoint Presentation</vt:lpstr>
      <vt:lpstr>TNM Staging</vt:lpstr>
      <vt:lpstr>Clinical Features</vt:lpstr>
      <vt:lpstr>Investigations</vt:lpstr>
      <vt:lpstr>Screening</vt:lpstr>
      <vt:lpstr>Right-Sided Surgery</vt:lpstr>
      <vt:lpstr>Left-Sided Surgery</vt:lpstr>
      <vt:lpstr>Emergency Surgery</vt:lpstr>
      <vt:lpstr>Adjuvant Therapy</vt:lpstr>
      <vt:lpstr>Prognosis</vt:lpstr>
      <vt:lpstr>Follow-up</vt:lpstr>
      <vt:lpstr>Complications</vt:lpstr>
      <vt:lpstr>High Yield Points</vt:lpstr>
      <vt:lpstr>Final Summary</vt:lpstr>
      <vt:lpstr>Clinical Scenario</vt:lpstr>
      <vt:lpstr>PowerPoint Presentation</vt:lpstr>
      <vt:lpstr>PowerPoint Presentation</vt:lpstr>
      <vt:lpstr>Learning Outcomes</vt:lpstr>
      <vt:lpstr>Definition</vt:lpstr>
      <vt:lpstr>Epidemiology</vt:lpstr>
      <vt:lpstr>Etiology</vt:lpstr>
      <vt:lpstr>Classification</vt:lpstr>
      <vt:lpstr>Pathophysiology</vt:lpstr>
      <vt:lpstr>Clinical Features</vt:lpstr>
      <vt:lpstr>Examination</vt:lpstr>
      <vt:lpstr>Diagnosis</vt:lpstr>
      <vt:lpstr>Natural History</vt:lpstr>
      <vt:lpstr>Management</vt:lpstr>
      <vt:lpstr>Surgical Management</vt:lpstr>
      <vt:lpstr>Medical Management</vt:lpstr>
      <vt:lpstr>Viva Points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6</cp:revision>
  <dcterms:created xsi:type="dcterms:W3CDTF">2013-01-27T09:14:16Z</dcterms:created>
  <dcterms:modified xsi:type="dcterms:W3CDTF">2026-04-20T17:49:14Z</dcterms:modified>
  <cp:category/>
</cp:coreProperties>
</file>