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258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0" y="91440"/>
            <a:ext cx="457200" cy="4956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INTESTINAL OBSTRUCTION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0574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i="1" dirty="0">
                <a:solidFill>
                  <a:srgbClr val="BBD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Comprehensive Clinical Review for Final Year MBBS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640080" y="2697480"/>
            <a:ext cx="5029200" cy="548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640080" y="2807208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AA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Short Practice of Surgery — 28th Edition  |  Chapter 78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918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High-Yield Content  •  Exam-Oriented  •  Viva Ready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VOLVULUS — AXIAL ROTATION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Sigmoid: most common adult volvulus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&gt;360° torsion = mesenteric occlusion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Sigmoidoscopy + flatus tube first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AXR — sigmoid volvulus coffee bean / omega loop / inverted-U sign; two limbs running diagonally right-to-left]</a:t>
            </a:r>
            <a:endParaRPr lang="en-US" sz="13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913632"/>
          <a:ext cx="8778240" cy="91440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POPULATION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TREATMENT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Volvulus Neonatorum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Neonates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Emergency surgery (malrotation)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Elderly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Sigmoidoscopy → elective resection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Caecal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4th–5th decade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Resection or caecopexy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 — THE CARDINAL QUARTET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286000" cy="9144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28600" y="82296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PAIN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2560320" y="822960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697480" y="896112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Sudden; colicky; central (SBO) or lower abdomen. Constant pain = strangulation.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82880" y="1847088"/>
            <a:ext cx="2286000" cy="9144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228600" y="1847088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VOMITING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2560320" y="1847088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2697480" y="1920240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Earlier the higher the obstruction. Profuse in high SBO. Late = faeculent.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82880" y="2871216"/>
            <a:ext cx="2286000" cy="9144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28600" y="2871216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DISTENSION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2560320" y="2871216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697480" y="2944368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Greater the more distal the level. Visible peristalsis in thin patients.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82880" y="3895344"/>
            <a:ext cx="2286000" cy="914400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228600" y="3895344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ABSOLUTE CONSTIPATION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2560320" y="3895344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2697480" y="3968496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Neither faeces nor flatus passed. Cardinal sign of complete obstruction.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SBO vs LOW SBO vs LARGE BOWEL  📊</a:t>
            </a:r>
            <a:endParaRPr lang="en-US" sz="22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041648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FEATURE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 SBO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 SBO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6D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LARGE BOWEL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Pain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Epigastric; early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Central; colicky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Lower abdomen; mild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Vomiting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Early &amp; profuse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Moderate; later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Very late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Distension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Minimal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Central; prominent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Peripheral; marked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Constipation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Late feature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Present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Early; absolute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Dehydration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Rapid; severe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Moderate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Less severe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AXR finding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Few central loops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Multiple ladders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Peripheral colon gas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 OF STRANGULATION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Constant pain — opiates don't relieve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 + rigidity + skin discolouration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diagnosis — CT must not delay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Skin discolouration — purplish/erythema over strangulated incisional hernia, ischaemia confirmed intraop]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82880" y="3913632"/>
            <a:ext cx="8778240" cy="9144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3950208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PEARLS: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Venous before arterial  •  ↑K⁺ + ↑amylase + ↑LDH = suggestive  •  Persistent pain = presume strangulation  •  CT must NOT delay surgery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8778240" cy="4572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1280160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10896" y="822960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BLOOD INVESTIGATIONS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FBC: leukocytosis = strangulation / sepsis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U&amp;E: ↑urea; electrolyte imbalance (↓K⁺)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↑Amylase + ↑LDH = strangulation markers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182880" y="2907792"/>
            <a:ext cx="877824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182880" y="3364992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10896" y="2907792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 INVESTIGATIONS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3456432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Plain AXR supine: first-line in all cases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abdomen: gold standard; identifies cause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Barium follow-through CONTRAINDICATED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RADIOLOGICAL FEATURES — PLAIN X-RAY  🔬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606040" cy="397764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896112"/>
            <a:ext cx="2423160" cy="3831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AXR supine — central dilated loops; valvulae conniventes 'concertina' pattern; erect AXR stepladder fluid levels]</a:t>
            </a:r>
            <a:endParaRPr lang="en-US" sz="13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944368" y="822960"/>
          <a:ext cx="6016752" cy="3977640"/>
        </p:xfrm>
        <a:graphic>
          <a:graphicData uri="http://schemas.openxmlformats.org/drawingml/2006/table">
            <a:tbl>
              <a:tblPr/>
              <a:tblGrid>
                <a:gridCol w="3008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8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STRUCTURE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RADIOLOGICAL APPEARANCE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Jejunum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Valvulae conniventes; full-width; concertina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Ileum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Featureless; central; transverse; no markings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Caecum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Rounded gas shadow — right iliac fossa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Colon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Haustral folds; peripheral; irregular spacing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Coffee bean / omega loop / inverted-U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Gallstone Ileus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Rigler's triad: SBO + pneumobilia + stone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— GOLD STANDARD INVESTIGATION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Identifies site, level and cause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 Enhancement → strangulation likely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delay surgery to wait for CT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CT abdomen — 'target sign' of ileocolic intussusception; concentric rings on axial cross-section]</a:t>
            </a:r>
            <a:endParaRPr lang="en-US" sz="13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913632"/>
          <a:ext cx="8778240" cy="914400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CT SIGN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INTERPRETATION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↓ Bowel wall enhancement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↑ Probability of strangulation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Absent mesenteric oedema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↓ Probability of strangulation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Pneumatosis intestinalis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Advanced ischaemia / necrosis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— THREE PILLARS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560320" cy="123444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28600" y="82296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RESUSCITATE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834640" y="822960"/>
            <a:ext cx="6126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944368" y="914400"/>
            <a:ext cx="5907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Hartmann's/Saline  •  Correct K⁺ &amp; Na⁺  •  Catheter + urine output  •  Analgesia + O₂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82880" y="2194560"/>
            <a:ext cx="2560320" cy="123444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228600" y="219456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DECOMPRESS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2834640" y="2194560"/>
            <a:ext cx="6126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2944368" y="2286000"/>
            <a:ext cx="5907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Nasogastric tube (Salem/Ryle's)  •  Free drainage + 4-hourly aspiration  •  Essential BEFORE anaesthesia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82880" y="3566160"/>
            <a:ext cx="2560320" cy="1234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28600" y="356616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RELIEVE CAUSE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2834640" y="3566160"/>
            <a:ext cx="6126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944368" y="3657600"/>
            <a:ext cx="5907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 (adhesions) max 72h  •  Surgery if strangulation  •  Assess viability; resect necrotic bowel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ALGORITHM  🔄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880360" y="822960"/>
            <a:ext cx="3383280" cy="56692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880360" y="82296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SUSPECTED INTESTINAL OBSTRUCTION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4572000" y="1389888"/>
            <a:ext cx="0" cy="201168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880360" y="1591056"/>
            <a:ext cx="3383280" cy="56692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880360" y="1591056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Resuscitate: IV fluids + NGT + catheter + O₂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4572000" y="2157984"/>
            <a:ext cx="0" cy="201168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Shape 8"/>
          <p:cNvSpPr/>
          <p:nvPr/>
        </p:nvSpPr>
        <p:spPr>
          <a:xfrm>
            <a:off x="2880360" y="2359152"/>
            <a:ext cx="3383280" cy="566928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2880360" y="2359152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Imaging: AXR first → CT Abdomen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377440" y="3273552"/>
            <a:ext cx="4389120" cy="5486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377440" y="3273552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/ HERNIA / CLOSED LOOP?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2377440" y="3547872"/>
            <a:ext cx="0" cy="0"/>
          </a:xfrm>
          <a:prstGeom prst="line">
            <a:avLst/>
          </a:prstGeom>
          <a:noFill/>
          <a:ln w="254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74320" y="341985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↓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182880" y="3858768"/>
            <a:ext cx="237744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182880" y="3858768"/>
            <a:ext cx="2377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SURGERY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6766560" y="3547872"/>
            <a:ext cx="1554480" cy="0"/>
          </a:xfrm>
          <a:prstGeom prst="line">
            <a:avLst/>
          </a:prstGeom>
          <a:noFill/>
          <a:ln w="254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7498080" y="341985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↓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6583680" y="3858768"/>
            <a:ext cx="2377440" cy="749808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6583680" y="3858768"/>
            <a:ext cx="2377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72 hours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182880" y="4709160"/>
            <a:ext cx="8778240" cy="38404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182880" y="4709160"/>
            <a:ext cx="8778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viability: colour • sheen • peristalsis • mesenteric pulsation  |  Resect non-viable bowel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OF ADHESIVE SBO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fluids + NGT; conservative max 72h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Water-soluble contrast: Rx + diagnostic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 only the causative adhesion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Intraoperative — band adhesion causing closed-loop; proximal dilated (a) vs. collapsed distal segment (b)]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82880" y="3913632"/>
            <a:ext cx="877824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3950208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PREVENTION: </a:t>
            </a: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surgical technique  •  Saline peritoneal lavage  •  Minimise gauze contact  •  Cover raw surfaces  •  Laparoscopic surgery reduces adhesion risk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C6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120640" y="0"/>
            <a:ext cx="4023360" cy="51435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F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  CLINICAL SCENARIO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4663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Surgical Emergency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65760" y="1426464"/>
            <a:ext cx="457200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60yr male — post-appendicectomy scar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Colicky central pain since early morning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Profuse vomiting; not passed flatus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AXR: dilated central small bowel loops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b="1" dirty="0">
                <a:solidFill>
                  <a:srgbClr val="FFF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your diagnosis &amp; management?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577840" y="457200"/>
            <a:ext cx="2286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0" b="1" dirty="0">
                <a:solidFill>
                  <a:srgbClr val="FF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4000" dirty="0"/>
          </a:p>
        </p:txBody>
      </p:sp>
      <p:sp>
        <p:nvSpPr>
          <p:cNvPr id="7" name="Text 5"/>
          <p:cNvSpPr/>
          <p:nvPr/>
        </p:nvSpPr>
        <p:spPr>
          <a:xfrm>
            <a:off x="5212080" y="2788920"/>
            <a:ext cx="3749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cause of SBO?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303520" y="3474720"/>
            <a:ext cx="3566160" cy="713232"/>
          </a:xfrm>
          <a:prstGeom prst="rect">
            <a:avLst/>
          </a:prstGeom>
          <a:solidFill>
            <a:srgbClr val="5C0000"/>
          </a:solidFill>
          <a:ln w="12700">
            <a:solidFill>
              <a:srgbClr val="5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0" y="3474720"/>
            <a:ext cx="3566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FFF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 (40%)</a:t>
            </a:r>
            <a:endParaRPr lang="en-US" sz="2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OF LARGE BOWEL OBSTRUCTION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colon → emergency hemicolectomy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Left colon → Hartmann's procedure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Metal stent: palliation / bridge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Radiograph — self-expanding metal stent for malignant left colonic obstruction (80–90% success)]</a:t>
            </a:r>
            <a:endParaRPr lang="en-US" sz="13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913632"/>
          <a:ext cx="8778240" cy="914400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SITE OF LESION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RECOMMENDED TREATMENT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Caecum / Ascending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Emergency right hemicolectomy + anastomosis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Splenic flexure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Extended right hemicolectomy + anastomosis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Left colon / Rectosigmoid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Resection ± Hartmann's procedure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Palliative / Unfit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Self-expanding metal stent (80–90%)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SURGICAL ASSESSMENT — BOWEL VIABILITY  📋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85953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viability AFTER relieving obstruction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Doubtful: hot packs × 10 min; reassess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Uncertain → resect (unless short bowel risk)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Second-look laparotomy at 24–48h if needed</a:t>
            </a:r>
            <a:endParaRPr lang="en-US" sz="28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703320"/>
          <a:ext cx="8778240" cy="118872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PARAMETER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VIABLE BOWEL ✅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NON-VIABLE BOWEL ❌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Colour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Pink — lightens on compression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Dark — remains unchanged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Appearance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Shiny and glistening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Dull and lustreless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Wall tone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Firm; intact muscle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Flabby, thin, friable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Peristalsis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Present; stimulable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Absent — no movement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ADYNAMIC OBSTRUCTION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877824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1280160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10896" y="822960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PARALYTIC ILEUS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Causes: post-op, sepsis, metabolic, reflex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 if resolves within 72 h post-operatively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Silent abdomen; no colic; NGT + IV fluids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182880" y="2907792"/>
            <a:ext cx="8778240" cy="457200"/>
          </a:xfrm>
          <a:prstGeom prst="rect">
            <a:avLst/>
          </a:prstGeom>
          <a:solidFill>
            <a:srgbClr val="5D4037"/>
          </a:solidFill>
          <a:ln w="12700">
            <a:solidFill>
              <a:srgbClr val="5D403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182880" y="3364992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5D4037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10896" y="2907792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OGILVIE'S PSEUDO-OBSTRUCTION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3456432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colonic dilation; no mechanical cause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Caecal distension → risk of perforation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Colonoscopic decompression first-line Rx</a:t>
            </a:r>
            <a:endParaRPr 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COMPLICATIONS</a:t>
            </a:r>
            <a:endParaRPr lang="en-US" sz="22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041648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DISEASE COMPLICATIONS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TREATMENT / SURGICAL COMPLICATIONS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Dehydration &amp; electrolyte loss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Wound infection / anastomotic leak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Strangulation &amp; bowel gangrene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Short bowel syndrome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Intestinal perforation &amp; peritonitis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Recurrent adhesive SBO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Septicaemia &amp; multi-organ failure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Stoma complications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Hypovolaemic shock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Reperfusion injury post-ischaemia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Respiratory embarrassment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Port-site hernia (~2%)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 HIGH-YIELD EXAM PEARLS</a:t>
            </a:r>
            <a:endParaRPr lang="en-US" sz="22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151376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TOPIC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 FACT / VIVA ANSWER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Most common SBO cause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Adhesions (40%)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Most common LBO cause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Carcinoma (~60%)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Rigler's Triad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SBO + Pneumobilia + Ectopic stone shadow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Intussusception peak age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5–10 months; ileocolic = 77%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 Rx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Sigmoidoscopy + flatus tube first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Conservative SBO limit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Maximum 72 hours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Strangulation diagnosis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Primarily CLINICAL — CT must not delay surgery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Hartmann's procedure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Resection + end colostomy + close rectal stump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Water-soluble contrast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Sensitivity 96% / Specificity 98%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457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kern="0" spc="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7863840" cy="3913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Classify: Dynamic (mechanical) vs Adynamic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Cardinal quartet: pain, distension, vomiting, constipation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= emergency; diagnose clinically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= gold standard; never delay surgery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Resuscitate; assess viability at operation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A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Bailey &amp; Love's Short Practice of Surgery, 28th Edition — Chapter 78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 &amp; CLASSIFICATION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8778240" cy="4572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1280160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10896" y="822960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DYNAMIC (MECHANICAL OBSTRUCTION)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Peristalsis works against a physical blockage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Types: intraluminal, intramural, extramural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 40% SBO; risk of strangulation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182880" y="2907792"/>
            <a:ext cx="877824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182880" y="3364992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10896" y="2907792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ADYNAMIC (FUNCTIONAL OBSTRUCTION)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3456432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physical block — peristalsis is absent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Paralytic ileus: post-op, sepsis, metabolic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Pseudo-obstruction = Ogilvie's syndrome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AETIOLOGY — SBO vs LBO  📊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20624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182880" y="822960"/>
            <a:ext cx="4206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BOWEL OBSTRUCTION</a:t>
            </a:r>
            <a:endParaRPr lang="en-US" sz="15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1280160"/>
          <a:ext cx="4206240" cy="411480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CAUSE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FREQ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Adhesions &amp; Bands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External Hernia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Crohn's / Inflammatory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Carcinoma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Faecal Impaction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Pseudo-obstruction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Miscellaneous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754880" y="822960"/>
            <a:ext cx="4206240" cy="42062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5"/>
          <p:cNvSpPr/>
          <p:nvPr/>
        </p:nvSpPr>
        <p:spPr>
          <a:xfrm>
            <a:off x="4754880" y="822960"/>
            <a:ext cx="4206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BOWEL OBSTRUCTION</a:t>
            </a:r>
            <a:endParaRPr lang="en-US" sz="1500" dirty="0"/>
          </a:p>
        </p:txBody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754880" y="1280160"/>
          <a:ext cx="4206240" cy="374904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CAUSE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NOTES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Carcinoma (~60%)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Most common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Diverticular Disease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Stricture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Elderly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Pseudo-obstruction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Ogilvie's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Faecal Impaction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Elderly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Hernia / Other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7"/>
          <p:cNvSpPr/>
          <p:nvPr/>
        </p:nvSpPr>
        <p:spPr>
          <a:xfrm>
            <a:off x="182880" y="4818888"/>
            <a:ext cx="877824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 Adhesions = #1 SBO  |  Carcinoma = #1 LBO  |  Both carry strangulation risk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PATHOPHYSIOLOGY — MECHANICAL OBSTRUCTION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dilates; distal empties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 = 90% N₂ + H₂S (bacteria)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Untreated → strangulation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623560" y="822960"/>
            <a:ext cx="3291840" cy="420624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22960"/>
            <a:ext cx="3291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/ 24 HOURS</a:t>
            </a:r>
            <a:endParaRPr lang="en-US" sz="1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23560" y="1280160"/>
          <a:ext cx="3291840" cy="2286000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Source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Volume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Saliva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Bile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Pancreatic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Gastric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1,000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Intestinal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~4,500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C628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~7 Litres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182880" y="3749040"/>
            <a:ext cx="8778240" cy="9144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6"/>
          <p:cNvSpPr/>
          <p:nvPr/>
        </p:nvSpPr>
        <p:spPr>
          <a:xfrm>
            <a:off x="320040" y="3749040"/>
            <a:ext cx="8503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DEHYDRATION CAUSES: </a:t>
            </a: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 oral intake  •  defective absorption  •  vomiting  •  bowel sequestration  •  peritoneal transudation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PATHOPHYSIOLOGY — PROGRESSION FLOWCHART  🔄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063240" y="822960"/>
            <a:ext cx="301752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3063240" y="8229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Mechanical Obstruction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0" y="1325880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063240" y="1499616"/>
            <a:ext cx="3017520" cy="50292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063240" y="1499616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Dilation + Gas Accumulation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0" y="2002536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Shape 8"/>
          <p:cNvSpPr/>
          <p:nvPr/>
        </p:nvSpPr>
        <p:spPr>
          <a:xfrm>
            <a:off x="3063240" y="2176272"/>
            <a:ext cx="3017520" cy="502920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063240" y="2176272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Sequestration + Bacterial Growth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0" y="2679192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3063240" y="2852928"/>
            <a:ext cx="3017520" cy="502920"/>
          </a:xfrm>
          <a:prstGeom prst="rect">
            <a:avLst/>
          </a:prstGeom>
          <a:solidFill>
            <a:srgbClr val="0277BD"/>
          </a:solidFill>
          <a:ln w="12700">
            <a:solidFill>
              <a:srgbClr val="0277BD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063240" y="285292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Dehydration + Electrolyte Imbalance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0" y="3355848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3063240" y="3529584"/>
            <a:ext cx="3017520" cy="502920"/>
          </a:xfrm>
          <a:prstGeom prst="rect">
            <a:avLst/>
          </a:prstGeom>
          <a:solidFill>
            <a:srgbClr val="0288D1"/>
          </a:solidFill>
          <a:ln w="12700">
            <a:solidFill>
              <a:srgbClr val="0288D1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3063240" y="3529584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Raised Intraluminal Pressure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572000" y="4032504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063240" y="4206240"/>
            <a:ext cx="3017520" cy="50292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063240" y="420624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→ Gangrene → Peritonitis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137160" y="822960"/>
            <a:ext cx="2788920" cy="4041648"/>
          </a:xfrm>
          <a:prstGeom prst="rect">
            <a:avLst/>
          </a:prstGeom>
          <a:solidFill>
            <a:srgbClr val="FFF8E1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228600" y="896112"/>
            <a:ext cx="2606040" cy="3913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CONSEQUENCES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Dehydration &amp; shock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Electrolyte imbalance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Bowel ischaemia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Bacterial translocation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Systemic sepsis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Multi-organ failure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6217920" y="822960"/>
            <a:ext cx="2788920" cy="4041648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6309360" y="896112"/>
            <a:ext cx="2606040" cy="3913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FACTS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N₂ = 90% bowel gas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Venous before arterial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Caecum highest risk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Closed-loop = danger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Reperfusion injury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No colic in ileus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— SURGICAL EMERGENCY ⚠️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114800" cy="4572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1280160"/>
            <a:ext cx="411480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10896" y="822960"/>
            <a:ext cx="3858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374904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Hernial orifices — direct wall pressure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 / bands; volvulus; intussusception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Closed-loop — raised intraluminal pressure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480560" y="822960"/>
            <a:ext cx="4480560" cy="22860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617720" y="896112"/>
            <a:ext cx="4206240" cy="21762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</a:t>
            </a:r>
            <a:endParaRPr lang="en-US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Constant pain — opiates don't help</a:t>
            </a:r>
            <a:endParaRPr lang="en-US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Tenderness + rigidity + peritonism</a:t>
            </a:r>
            <a:endParaRPr lang="en-US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Shock: tachycardia + hypotension</a:t>
            </a:r>
            <a:endParaRPr lang="en-US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Pyrexia + ↑WBC + ↑LDH/amylase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182880" y="2871216"/>
            <a:ext cx="4114800" cy="1938528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20040" y="2944368"/>
            <a:ext cx="3840480" cy="1792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OF EVENTS</a:t>
            </a:r>
            <a:endParaRPr lang="en-US" sz="20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Venous block → ↑ capillary pressure</a:t>
            </a:r>
            <a:endParaRPr lang="en-US" sz="20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Arterial impairment → Infarction</a:t>
            </a:r>
            <a:endParaRPr lang="en-US" sz="20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Gangrene → Sepsis → Death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4480560" y="3291840"/>
            <a:ext cx="4480560" cy="1517904"/>
          </a:xfrm>
          <a:prstGeom prst="rect">
            <a:avLst/>
          </a:prstGeom>
          <a:solidFill>
            <a:srgbClr val="FFFFFF"/>
          </a:solidFill>
          <a:ln w="254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617720" y="3364992"/>
            <a:ext cx="4206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21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EXAM PEARL</a:t>
            </a:r>
            <a:endParaRPr lang="en-US" sz="21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1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 is primarily CLINICAL.</a:t>
            </a:r>
            <a:endParaRPr lang="en-US" sz="21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1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delay surgery to wait for CT.</a:t>
            </a:r>
            <a:endParaRPr lang="en-US" sz="2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 TYPES OF MECHANICAL OBSTRUCTION  📋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4206240" cy="438912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292608" y="12984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Post-op; 40% SBO; divide culprit band only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663440" y="8229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2E7D32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4663440" y="822960"/>
            <a:ext cx="4206240" cy="43891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HERNIA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773168" y="12984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orifice; Richter's = partial wall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82880" y="21945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182880" y="2194560"/>
            <a:ext cx="4206240" cy="43891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274320" y="21945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VOLVULUS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292608" y="26700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Axial rotation; sigmoid most common adult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4663440" y="21945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6A1B9A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4663440" y="2194560"/>
            <a:ext cx="4206240" cy="438912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754880" y="21945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INTUSSUSCEPTION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773168" y="26700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into distal; ileocolic 77%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182880" y="35661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BF360C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182880" y="3566160"/>
            <a:ext cx="4206240" cy="438912"/>
          </a:xfrm>
          <a:prstGeom prst="rect">
            <a:avLst/>
          </a:prstGeom>
          <a:solidFill>
            <a:srgbClr val="BF360C"/>
          </a:solidFill>
          <a:ln w="12700">
            <a:solidFill>
              <a:srgbClr val="BF360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274320" y="35661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GALLSTONE ILEUS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292608" y="40416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Elderly; Rigler's triad; 60 cm from ICV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4663440" y="35661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4A148C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4663440" y="3566160"/>
            <a:ext cx="420624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4754880" y="35661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 LOOP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773168" y="40416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ends blocked; caecum perforates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INTUSSUSCEPTION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invaginates into distal segment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5–10 months; 90% idiopathic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6A1B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Redcurrant jelly stool = late sign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Intussusception anatomy — intussusceptum, middle tube, intussuscipiens (outer sheath), lead point, apex and neck labelled]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82880" y="3913632"/>
            <a:ext cx="877824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6A1B9A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3950208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6A1B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</a:t>
            </a: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Air/barium enema &gt;70% success  •  Contraindicated: peritonitis/shock/lead point  •  Surgery if reduction fails  •  Recurrence up to 10%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1693</Words>
  <Application>Microsoft Macintosh PowerPoint</Application>
  <PresentationFormat>On-screen Show (16:9)</PresentationFormat>
  <Paragraphs>370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Intestinal Obstruction – Bailey &amp; Love 28e</dc:title>
  <dc:subject>PptxGenJS Presentation</dc:subject>
  <dc:creator>PptxGenJS</dc:creator>
  <cp:lastModifiedBy>Zahid Mahmood</cp:lastModifiedBy>
  <cp:revision>2</cp:revision>
  <dcterms:created xsi:type="dcterms:W3CDTF">2026-03-24T04:20:56Z</dcterms:created>
  <dcterms:modified xsi:type="dcterms:W3CDTF">2026-03-29T04:03:30Z</dcterms:modified>
</cp:coreProperties>
</file>