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10" r:id="rId2"/>
    <p:sldId id="293" r:id="rId3"/>
    <p:sldId id="278" r:id="rId4"/>
    <p:sldId id="309"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308" r:id="rId20"/>
    <p:sldId id="271" r:id="rId21"/>
    <p:sldId id="294" r:id="rId22"/>
    <p:sldId id="295" r:id="rId23"/>
    <p:sldId id="296" r:id="rId24"/>
    <p:sldId id="297" r:id="rId25"/>
    <p:sldId id="272" r:id="rId26"/>
    <p:sldId id="273" r:id="rId27"/>
    <p:sldId id="274" r:id="rId28"/>
    <p:sldId id="275" r:id="rId29"/>
    <p:sldId id="276" r:id="rId30"/>
    <p:sldId id="298" r:id="rId31"/>
    <p:sldId id="299" r:id="rId32"/>
    <p:sldId id="300" r:id="rId33"/>
    <p:sldId id="301" r:id="rId34"/>
    <p:sldId id="302" r:id="rId35"/>
    <p:sldId id="303" r:id="rId36"/>
    <p:sldId id="304" r:id="rId37"/>
    <p:sldId id="305" r:id="rId38"/>
    <p:sldId id="306" r:id="rId39"/>
    <p:sldId id="307"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76"/>
  </p:normalViewPr>
  <p:slideViewPr>
    <p:cSldViewPr snapToGrid="0" snapToObjects="1">
      <p:cViewPr varScale="1">
        <p:scale>
          <a:sx n="114" d="100"/>
          <a:sy n="114" d="100"/>
        </p:scale>
        <p:origin x="54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E9A444-07F0-4C31-A5E2-E68850B5EB77}" type="doc">
      <dgm:prSet loTypeId="urn:microsoft.com/office/officeart/2016/7/layout/BasicLinearProcessNumbered" loCatId="process" qsTypeId="urn:microsoft.com/office/officeart/2005/8/quickstyle/simple1" qsCatId="simple" csTypeId="urn:microsoft.com/office/officeart/2005/8/colors/colorful1" csCatId="colorful"/>
      <dgm:spPr/>
      <dgm:t>
        <a:bodyPr/>
        <a:lstStyle/>
        <a:p>
          <a:endParaRPr lang="en-US"/>
        </a:p>
      </dgm:t>
    </dgm:pt>
    <dgm:pt modelId="{4F859743-C8CA-4775-9A2A-A96B7860BC74}">
      <dgm:prSet/>
      <dgm:spPr/>
      <dgm:t>
        <a:bodyPr/>
        <a:lstStyle/>
        <a:p>
          <a:r>
            <a:rPr lang="en-US"/>
            <a:t>Hinchey I &amp; II → conservative treatment</a:t>
          </a:r>
        </a:p>
      </dgm:t>
    </dgm:pt>
    <dgm:pt modelId="{9EEA9DDC-29D9-4A62-B4C4-B7230E795699}" type="parTrans" cxnId="{A9CFE8D0-ED45-426E-8F9D-47060E7FC11A}">
      <dgm:prSet/>
      <dgm:spPr/>
      <dgm:t>
        <a:bodyPr/>
        <a:lstStyle/>
        <a:p>
          <a:endParaRPr lang="en-US"/>
        </a:p>
      </dgm:t>
    </dgm:pt>
    <dgm:pt modelId="{76A5DD07-0BA1-40F8-86DD-B5CDBA888623}" type="sibTrans" cxnId="{A9CFE8D0-ED45-426E-8F9D-47060E7FC11A}">
      <dgm:prSet phldrT="1" phldr="0"/>
      <dgm:spPr/>
      <dgm:t>
        <a:bodyPr/>
        <a:lstStyle/>
        <a:p>
          <a:r>
            <a:rPr lang="en-US"/>
            <a:t>1</a:t>
          </a:r>
        </a:p>
      </dgm:t>
    </dgm:pt>
    <dgm:pt modelId="{D0E2D92D-E54A-4774-A57B-113035B3786D}">
      <dgm:prSet/>
      <dgm:spPr/>
      <dgm:t>
        <a:bodyPr/>
        <a:lstStyle/>
        <a:p>
          <a:r>
            <a:rPr lang="en-US"/>
            <a:t>Hinchey III &amp; IV → emergency surgery</a:t>
          </a:r>
        </a:p>
      </dgm:t>
    </dgm:pt>
    <dgm:pt modelId="{60D782AA-603A-4E9F-BC36-90E3FE1A67C3}" type="parTrans" cxnId="{F2B61C00-7963-4EAA-94FA-DEFECBE79496}">
      <dgm:prSet/>
      <dgm:spPr/>
      <dgm:t>
        <a:bodyPr/>
        <a:lstStyle/>
        <a:p>
          <a:endParaRPr lang="en-US"/>
        </a:p>
      </dgm:t>
    </dgm:pt>
    <dgm:pt modelId="{23D050CB-3866-4ADB-8F61-BEA86ED11BB5}" type="sibTrans" cxnId="{F2B61C00-7963-4EAA-94FA-DEFECBE79496}">
      <dgm:prSet phldrT="2" phldr="0"/>
      <dgm:spPr/>
      <dgm:t>
        <a:bodyPr/>
        <a:lstStyle/>
        <a:p>
          <a:r>
            <a:rPr lang="en-US"/>
            <a:t>2</a:t>
          </a:r>
        </a:p>
      </dgm:t>
    </dgm:pt>
    <dgm:pt modelId="{F4F746FE-39CD-454D-86D8-5F0031C4E2C9}">
      <dgm:prSet/>
      <dgm:spPr/>
      <dgm:t>
        <a:bodyPr/>
        <a:lstStyle/>
        <a:p>
          <a:r>
            <a:rPr lang="en-US"/>
            <a:t>Asymptomatic diverticulosis → high fiber diet</a:t>
          </a:r>
        </a:p>
      </dgm:t>
    </dgm:pt>
    <dgm:pt modelId="{37ED1086-DC54-4562-9418-BB4CBA85F409}" type="parTrans" cxnId="{8D8CE355-0541-43DB-9B9E-264EBBCDC837}">
      <dgm:prSet/>
      <dgm:spPr/>
      <dgm:t>
        <a:bodyPr/>
        <a:lstStyle/>
        <a:p>
          <a:endParaRPr lang="en-US"/>
        </a:p>
      </dgm:t>
    </dgm:pt>
    <dgm:pt modelId="{95D348E3-AABB-4706-8BB4-4538FCB76AA7}" type="sibTrans" cxnId="{8D8CE355-0541-43DB-9B9E-264EBBCDC837}">
      <dgm:prSet phldrT="3" phldr="0"/>
      <dgm:spPr/>
      <dgm:t>
        <a:bodyPr/>
        <a:lstStyle/>
        <a:p>
          <a:r>
            <a:rPr lang="en-US"/>
            <a:t>3</a:t>
          </a:r>
        </a:p>
      </dgm:t>
    </dgm:pt>
    <dgm:pt modelId="{FDFB2619-585A-7F4C-87DF-252360699F81}" type="pres">
      <dgm:prSet presAssocID="{35E9A444-07F0-4C31-A5E2-E68850B5EB77}" presName="Name0" presStyleCnt="0">
        <dgm:presLayoutVars>
          <dgm:animLvl val="lvl"/>
          <dgm:resizeHandles val="exact"/>
        </dgm:presLayoutVars>
      </dgm:prSet>
      <dgm:spPr/>
    </dgm:pt>
    <dgm:pt modelId="{4FFB6D40-67E7-5040-A64F-0D71599FC52B}" type="pres">
      <dgm:prSet presAssocID="{4F859743-C8CA-4775-9A2A-A96B7860BC74}" presName="compositeNode" presStyleCnt="0">
        <dgm:presLayoutVars>
          <dgm:bulletEnabled val="1"/>
        </dgm:presLayoutVars>
      </dgm:prSet>
      <dgm:spPr/>
    </dgm:pt>
    <dgm:pt modelId="{C41DC7C4-4355-D141-879F-0B5161596473}" type="pres">
      <dgm:prSet presAssocID="{4F859743-C8CA-4775-9A2A-A96B7860BC74}" presName="bgRect" presStyleLbl="bgAccFollowNode1" presStyleIdx="0" presStyleCnt="3"/>
      <dgm:spPr/>
    </dgm:pt>
    <dgm:pt modelId="{CD846A33-71E6-5A43-BFDC-AFD1093AD5E9}" type="pres">
      <dgm:prSet presAssocID="{76A5DD07-0BA1-40F8-86DD-B5CDBA888623}" presName="sibTransNodeCircle" presStyleLbl="alignNode1" presStyleIdx="0" presStyleCnt="6">
        <dgm:presLayoutVars>
          <dgm:chMax val="0"/>
          <dgm:bulletEnabled/>
        </dgm:presLayoutVars>
      </dgm:prSet>
      <dgm:spPr/>
    </dgm:pt>
    <dgm:pt modelId="{B5537C9C-48A6-924B-9EDF-FACAB2178F40}" type="pres">
      <dgm:prSet presAssocID="{4F859743-C8CA-4775-9A2A-A96B7860BC74}" presName="bottomLine" presStyleLbl="alignNode1" presStyleIdx="1" presStyleCnt="6">
        <dgm:presLayoutVars/>
      </dgm:prSet>
      <dgm:spPr/>
    </dgm:pt>
    <dgm:pt modelId="{B90C0A15-9C4C-6446-B688-8CE3CE96E328}" type="pres">
      <dgm:prSet presAssocID="{4F859743-C8CA-4775-9A2A-A96B7860BC74}" presName="nodeText" presStyleLbl="bgAccFollowNode1" presStyleIdx="0" presStyleCnt="3">
        <dgm:presLayoutVars>
          <dgm:bulletEnabled val="1"/>
        </dgm:presLayoutVars>
      </dgm:prSet>
      <dgm:spPr/>
    </dgm:pt>
    <dgm:pt modelId="{3242E076-0562-AE4B-915D-921F809B6540}" type="pres">
      <dgm:prSet presAssocID="{76A5DD07-0BA1-40F8-86DD-B5CDBA888623}" presName="sibTrans" presStyleCnt="0"/>
      <dgm:spPr/>
    </dgm:pt>
    <dgm:pt modelId="{520011B3-8464-DD40-B52F-C8608F07AAB3}" type="pres">
      <dgm:prSet presAssocID="{D0E2D92D-E54A-4774-A57B-113035B3786D}" presName="compositeNode" presStyleCnt="0">
        <dgm:presLayoutVars>
          <dgm:bulletEnabled val="1"/>
        </dgm:presLayoutVars>
      </dgm:prSet>
      <dgm:spPr/>
    </dgm:pt>
    <dgm:pt modelId="{C70F1496-9961-7745-A2E1-185A51E001FA}" type="pres">
      <dgm:prSet presAssocID="{D0E2D92D-E54A-4774-A57B-113035B3786D}" presName="bgRect" presStyleLbl="bgAccFollowNode1" presStyleIdx="1" presStyleCnt="3"/>
      <dgm:spPr/>
    </dgm:pt>
    <dgm:pt modelId="{890EB2D7-1586-BC43-95DB-6AC0E4898791}" type="pres">
      <dgm:prSet presAssocID="{23D050CB-3866-4ADB-8F61-BEA86ED11BB5}" presName="sibTransNodeCircle" presStyleLbl="alignNode1" presStyleIdx="2" presStyleCnt="6">
        <dgm:presLayoutVars>
          <dgm:chMax val="0"/>
          <dgm:bulletEnabled/>
        </dgm:presLayoutVars>
      </dgm:prSet>
      <dgm:spPr/>
    </dgm:pt>
    <dgm:pt modelId="{7EC712A5-A49C-0E4E-94C7-39E3FA93D6A2}" type="pres">
      <dgm:prSet presAssocID="{D0E2D92D-E54A-4774-A57B-113035B3786D}" presName="bottomLine" presStyleLbl="alignNode1" presStyleIdx="3" presStyleCnt="6">
        <dgm:presLayoutVars/>
      </dgm:prSet>
      <dgm:spPr/>
    </dgm:pt>
    <dgm:pt modelId="{3333E2BC-370E-FB4A-A3C8-F387D1038A2B}" type="pres">
      <dgm:prSet presAssocID="{D0E2D92D-E54A-4774-A57B-113035B3786D}" presName="nodeText" presStyleLbl="bgAccFollowNode1" presStyleIdx="1" presStyleCnt="3">
        <dgm:presLayoutVars>
          <dgm:bulletEnabled val="1"/>
        </dgm:presLayoutVars>
      </dgm:prSet>
      <dgm:spPr/>
    </dgm:pt>
    <dgm:pt modelId="{BFD877C4-EF2A-2D49-96F0-485E0A4229AA}" type="pres">
      <dgm:prSet presAssocID="{23D050CB-3866-4ADB-8F61-BEA86ED11BB5}" presName="sibTrans" presStyleCnt="0"/>
      <dgm:spPr/>
    </dgm:pt>
    <dgm:pt modelId="{1F1DDC73-81B7-A643-85F8-5369719479C3}" type="pres">
      <dgm:prSet presAssocID="{F4F746FE-39CD-454D-86D8-5F0031C4E2C9}" presName="compositeNode" presStyleCnt="0">
        <dgm:presLayoutVars>
          <dgm:bulletEnabled val="1"/>
        </dgm:presLayoutVars>
      </dgm:prSet>
      <dgm:spPr/>
    </dgm:pt>
    <dgm:pt modelId="{E2A4B166-3F12-A645-9C60-F8122F84F0A0}" type="pres">
      <dgm:prSet presAssocID="{F4F746FE-39CD-454D-86D8-5F0031C4E2C9}" presName="bgRect" presStyleLbl="bgAccFollowNode1" presStyleIdx="2" presStyleCnt="3"/>
      <dgm:spPr/>
    </dgm:pt>
    <dgm:pt modelId="{2B11116A-510F-C44E-A1E5-6187DF7C1DCC}" type="pres">
      <dgm:prSet presAssocID="{95D348E3-AABB-4706-8BB4-4538FCB76AA7}" presName="sibTransNodeCircle" presStyleLbl="alignNode1" presStyleIdx="4" presStyleCnt="6">
        <dgm:presLayoutVars>
          <dgm:chMax val="0"/>
          <dgm:bulletEnabled/>
        </dgm:presLayoutVars>
      </dgm:prSet>
      <dgm:spPr/>
    </dgm:pt>
    <dgm:pt modelId="{F168A1E2-2E0D-994F-927E-70E7F11D9F4F}" type="pres">
      <dgm:prSet presAssocID="{F4F746FE-39CD-454D-86D8-5F0031C4E2C9}" presName="bottomLine" presStyleLbl="alignNode1" presStyleIdx="5" presStyleCnt="6">
        <dgm:presLayoutVars/>
      </dgm:prSet>
      <dgm:spPr/>
    </dgm:pt>
    <dgm:pt modelId="{164FA320-F4FE-B942-A1C0-4BA46A102E62}" type="pres">
      <dgm:prSet presAssocID="{F4F746FE-39CD-454D-86D8-5F0031C4E2C9}" presName="nodeText" presStyleLbl="bgAccFollowNode1" presStyleIdx="2" presStyleCnt="3">
        <dgm:presLayoutVars>
          <dgm:bulletEnabled val="1"/>
        </dgm:presLayoutVars>
      </dgm:prSet>
      <dgm:spPr/>
    </dgm:pt>
  </dgm:ptLst>
  <dgm:cxnLst>
    <dgm:cxn modelId="{F2B61C00-7963-4EAA-94FA-DEFECBE79496}" srcId="{35E9A444-07F0-4C31-A5E2-E68850B5EB77}" destId="{D0E2D92D-E54A-4774-A57B-113035B3786D}" srcOrd="1" destOrd="0" parTransId="{60D782AA-603A-4E9F-BC36-90E3FE1A67C3}" sibTransId="{23D050CB-3866-4ADB-8F61-BEA86ED11BB5}"/>
    <dgm:cxn modelId="{2261B60D-7910-064E-99DE-2E91437A8A33}" type="presOf" srcId="{D0E2D92D-E54A-4774-A57B-113035B3786D}" destId="{C70F1496-9961-7745-A2E1-185A51E001FA}" srcOrd="0" destOrd="0" presId="urn:microsoft.com/office/officeart/2016/7/layout/BasicLinearProcessNumbered"/>
    <dgm:cxn modelId="{25AFF033-34C0-8F40-9DFE-834269C62038}" type="presOf" srcId="{35E9A444-07F0-4C31-A5E2-E68850B5EB77}" destId="{FDFB2619-585A-7F4C-87DF-252360699F81}" srcOrd="0" destOrd="0" presId="urn:microsoft.com/office/officeart/2016/7/layout/BasicLinearProcessNumbered"/>
    <dgm:cxn modelId="{190ACE45-1E62-5D40-A1A5-87DD3511B8C5}" type="presOf" srcId="{4F859743-C8CA-4775-9A2A-A96B7860BC74}" destId="{B90C0A15-9C4C-6446-B688-8CE3CE96E328}" srcOrd="1" destOrd="0" presId="urn:microsoft.com/office/officeart/2016/7/layout/BasicLinearProcessNumbered"/>
    <dgm:cxn modelId="{577D7F4E-55C4-EC47-B1FD-3520193DD4F6}" type="presOf" srcId="{95D348E3-AABB-4706-8BB4-4538FCB76AA7}" destId="{2B11116A-510F-C44E-A1E5-6187DF7C1DCC}" srcOrd="0" destOrd="0" presId="urn:microsoft.com/office/officeart/2016/7/layout/BasicLinearProcessNumbered"/>
    <dgm:cxn modelId="{DAE9DD50-9CCA-E84B-ACF0-46CBB4B2B66E}" type="presOf" srcId="{76A5DD07-0BA1-40F8-86DD-B5CDBA888623}" destId="{CD846A33-71E6-5A43-BFDC-AFD1093AD5E9}" srcOrd="0" destOrd="0" presId="urn:microsoft.com/office/officeart/2016/7/layout/BasicLinearProcessNumbered"/>
    <dgm:cxn modelId="{8D8CE355-0541-43DB-9B9E-264EBBCDC837}" srcId="{35E9A444-07F0-4C31-A5E2-E68850B5EB77}" destId="{F4F746FE-39CD-454D-86D8-5F0031C4E2C9}" srcOrd="2" destOrd="0" parTransId="{37ED1086-DC54-4562-9418-BB4CBA85F409}" sibTransId="{95D348E3-AABB-4706-8BB4-4538FCB76AA7}"/>
    <dgm:cxn modelId="{5C49FC6F-AEA6-A34C-AD24-B580B7AF4DFF}" type="presOf" srcId="{4F859743-C8CA-4775-9A2A-A96B7860BC74}" destId="{C41DC7C4-4355-D141-879F-0B5161596473}" srcOrd="0" destOrd="0" presId="urn:microsoft.com/office/officeart/2016/7/layout/BasicLinearProcessNumbered"/>
    <dgm:cxn modelId="{6610AC74-B5C9-FE4F-A125-4B3C3C7854C1}" type="presOf" srcId="{23D050CB-3866-4ADB-8F61-BEA86ED11BB5}" destId="{890EB2D7-1586-BC43-95DB-6AC0E4898791}" srcOrd="0" destOrd="0" presId="urn:microsoft.com/office/officeart/2016/7/layout/BasicLinearProcessNumbered"/>
    <dgm:cxn modelId="{F473CB7D-3962-194C-B05B-F65DE8444B37}" type="presOf" srcId="{D0E2D92D-E54A-4774-A57B-113035B3786D}" destId="{3333E2BC-370E-FB4A-A3C8-F387D1038A2B}" srcOrd="1" destOrd="0" presId="urn:microsoft.com/office/officeart/2016/7/layout/BasicLinearProcessNumbered"/>
    <dgm:cxn modelId="{5C77BD84-8F85-1045-8C6F-CC991211F9FF}" type="presOf" srcId="{F4F746FE-39CD-454D-86D8-5F0031C4E2C9}" destId="{E2A4B166-3F12-A645-9C60-F8122F84F0A0}" srcOrd="0" destOrd="0" presId="urn:microsoft.com/office/officeart/2016/7/layout/BasicLinearProcessNumbered"/>
    <dgm:cxn modelId="{A9CFE8D0-ED45-426E-8F9D-47060E7FC11A}" srcId="{35E9A444-07F0-4C31-A5E2-E68850B5EB77}" destId="{4F859743-C8CA-4775-9A2A-A96B7860BC74}" srcOrd="0" destOrd="0" parTransId="{9EEA9DDC-29D9-4A62-B4C4-B7230E795699}" sibTransId="{76A5DD07-0BA1-40F8-86DD-B5CDBA888623}"/>
    <dgm:cxn modelId="{6FAFCAFE-B9CC-654D-8711-FF032BF75FAF}" type="presOf" srcId="{F4F746FE-39CD-454D-86D8-5F0031C4E2C9}" destId="{164FA320-F4FE-B942-A1C0-4BA46A102E62}" srcOrd="1" destOrd="0" presId="urn:microsoft.com/office/officeart/2016/7/layout/BasicLinearProcessNumbered"/>
    <dgm:cxn modelId="{D52A22F5-1E62-EB4D-964F-F74C502962E8}" type="presParOf" srcId="{FDFB2619-585A-7F4C-87DF-252360699F81}" destId="{4FFB6D40-67E7-5040-A64F-0D71599FC52B}" srcOrd="0" destOrd="0" presId="urn:microsoft.com/office/officeart/2016/7/layout/BasicLinearProcessNumbered"/>
    <dgm:cxn modelId="{A77915E3-6E46-9C40-8768-6297A408BC2B}" type="presParOf" srcId="{4FFB6D40-67E7-5040-A64F-0D71599FC52B}" destId="{C41DC7C4-4355-D141-879F-0B5161596473}" srcOrd="0" destOrd="0" presId="urn:microsoft.com/office/officeart/2016/7/layout/BasicLinearProcessNumbered"/>
    <dgm:cxn modelId="{C93EAEE2-EA66-E143-961D-560F226BB4DA}" type="presParOf" srcId="{4FFB6D40-67E7-5040-A64F-0D71599FC52B}" destId="{CD846A33-71E6-5A43-BFDC-AFD1093AD5E9}" srcOrd="1" destOrd="0" presId="urn:microsoft.com/office/officeart/2016/7/layout/BasicLinearProcessNumbered"/>
    <dgm:cxn modelId="{212AB5CD-1702-B441-AE31-FA236599EA08}" type="presParOf" srcId="{4FFB6D40-67E7-5040-A64F-0D71599FC52B}" destId="{B5537C9C-48A6-924B-9EDF-FACAB2178F40}" srcOrd="2" destOrd="0" presId="urn:microsoft.com/office/officeart/2016/7/layout/BasicLinearProcessNumbered"/>
    <dgm:cxn modelId="{FD653D94-FDA5-D445-B326-00A39EE61A14}" type="presParOf" srcId="{4FFB6D40-67E7-5040-A64F-0D71599FC52B}" destId="{B90C0A15-9C4C-6446-B688-8CE3CE96E328}" srcOrd="3" destOrd="0" presId="urn:microsoft.com/office/officeart/2016/7/layout/BasicLinearProcessNumbered"/>
    <dgm:cxn modelId="{0FD74D6F-D3FA-E341-BE07-81840096DAA5}" type="presParOf" srcId="{FDFB2619-585A-7F4C-87DF-252360699F81}" destId="{3242E076-0562-AE4B-915D-921F809B6540}" srcOrd="1" destOrd="0" presId="urn:microsoft.com/office/officeart/2016/7/layout/BasicLinearProcessNumbered"/>
    <dgm:cxn modelId="{AC5B0847-A957-5443-8FFA-826C7D331078}" type="presParOf" srcId="{FDFB2619-585A-7F4C-87DF-252360699F81}" destId="{520011B3-8464-DD40-B52F-C8608F07AAB3}" srcOrd="2" destOrd="0" presId="urn:microsoft.com/office/officeart/2016/7/layout/BasicLinearProcessNumbered"/>
    <dgm:cxn modelId="{F9D27C86-6B64-7545-9C7E-EE8C7487E654}" type="presParOf" srcId="{520011B3-8464-DD40-B52F-C8608F07AAB3}" destId="{C70F1496-9961-7745-A2E1-185A51E001FA}" srcOrd="0" destOrd="0" presId="urn:microsoft.com/office/officeart/2016/7/layout/BasicLinearProcessNumbered"/>
    <dgm:cxn modelId="{E8FCC668-4548-B64A-BAED-E399B0573194}" type="presParOf" srcId="{520011B3-8464-DD40-B52F-C8608F07AAB3}" destId="{890EB2D7-1586-BC43-95DB-6AC0E4898791}" srcOrd="1" destOrd="0" presId="urn:microsoft.com/office/officeart/2016/7/layout/BasicLinearProcessNumbered"/>
    <dgm:cxn modelId="{76C49EB6-C54D-C848-9017-6B67720D1FEC}" type="presParOf" srcId="{520011B3-8464-DD40-B52F-C8608F07AAB3}" destId="{7EC712A5-A49C-0E4E-94C7-39E3FA93D6A2}" srcOrd="2" destOrd="0" presId="urn:microsoft.com/office/officeart/2016/7/layout/BasicLinearProcessNumbered"/>
    <dgm:cxn modelId="{7C16A891-8A1A-6C40-8888-549703B84574}" type="presParOf" srcId="{520011B3-8464-DD40-B52F-C8608F07AAB3}" destId="{3333E2BC-370E-FB4A-A3C8-F387D1038A2B}" srcOrd="3" destOrd="0" presId="urn:microsoft.com/office/officeart/2016/7/layout/BasicLinearProcessNumbered"/>
    <dgm:cxn modelId="{520AFDC1-DF5F-AC4C-85FB-8F478E625349}" type="presParOf" srcId="{FDFB2619-585A-7F4C-87DF-252360699F81}" destId="{BFD877C4-EF2A-2D49-96F0-485E0A4229AA}" srcOrd="3" destOrd="0" presId="urn:microsoft.com/office/officeart/2016/7/layout/BasicLinearProcessNumbered"/>
    <dgm:cxn modelId="{2E27F122-9E03-3742-BE2B-D93E20FDC133}" type="presParOf" srcId="{FDFB2619-585A-7F4C-87DF-252360699F81}" destId="{1F1DDC73-81B7-A643-85F8-5369719479C3}" srcOrd="4" destOrd="0" presId="urn:microsoft.com/office/officeart/2016/7/layout/BasicLinearProcessNumbered"/>
    <dgm:cxn modelId="{DDA6343F-5660-4E4F-8E46-01FE0C391377}" type="presParOf" srcId="{1F1DDC73-81B7-A643-85F8-5369719479C3}" destId="{E2A4B166-3F12-A645-9C60-F8122F84F0A0}" srcOrd="0" destOrd="0" presId="urn:microsoft.com/office/officeart/2016/7/layout/BasicLinearProcessNumbered"/>
    <dgm:cxn modelId="{B6CCB010-60B8-B74E-93F7-A3B3F638A5AD}" type="presParOf" srcId="{1F1DDC73-81B7-A643-85F8-5369719479C3}" destId="{2B11116A-510F-C44E-A1E5-6187DF7C1DCC}" srcOrd="1" destOrd="0" presId="urn:microsoft.com/office/officeart/2016/7/layout/BasicLinearProcessNumbered"/>
    <dgm:cxn modelId="{66B0AF26-0EDE-B144-B670-DFC875B398AF}" type="presParOf" srcId="{1F1DDC73-81B7-A643-85F8-5369719479C3}" destId="{F168A1E2-2E0D-994F-927E-70E7F11D9F4F}" srcOrd="2" destOrd="0" presId="urn:microsoft.com/office/officeart/2016/7/layout/BasicLinearProcessNumbered"/>
    <dgm:cxn modelId="{53313ABC-2EE7-D44E-B561-DBB24E289BC9}" type="presParOf" srcId="{1F1DDC73-81B7-A643-85F8-5369719479C3}" destId="{164FA320-F4FE-B942-A1C0-4BA46A102E62}"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7008EF-9B93-4E37-9972-883D9E7998DD}"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A3D274F8-9DE7-4760-A4C4-D69E8DEC2C24}">
      <dgm:prSet/>
      <dgm:spPr/>
      <dgm:t>
        <a:bodyPr/>
        <a:lstStyle/>
        <a:p>
          <a:r>
            <a:rPr lang="en-US" dirty="0"/>
            <a:t>Bowel rest and hospital admission</a:t>
          </a:r>
        </a:p>
      </dgm:t>
    </dgm:pt>
    <dgm:pt modelId="{AE45BF6E-F3E6-4B13-94C9-8B68BFA1F97A}" type="parTrans" cxnId="{1B27D431-B57B-47FE-B2D4-E548177A8790}">
      <dgm:prSet/>
      <dgm:spPr/>
      <dgm:t>
        <a:bodyPr/>
        <a:lstStyle/>
        <a:p>
          <a:endParaRPr lang="en-US"/>
        </a:p>
      </dgm:t>
    </dgm:pt>
    <dgm:pt modelId="{42BC999B-3999-49D2-93A4-DAD5E51009DA}" type="sibTrans" cxnId="{1B27D431-B57B-47FE-B2D4-E548177A8790}">
      <dgm:prSet/>
      <dgm:spPr/>
      <dgm:t>
        <a:bodyPr/>
        <a:lstStyle/>
        <a:p>
          <a:endParaRPr lang="en-US"/>
        </a:p>
      </dgm:t>
    </dgm:pt>
    <dgm:pt modelId="{C9656317-9874-4B59-AB95-E6B5B0E0306E}">
      <dgm:prSet/>
      <dgm:spPr/>
      <dgm:t>
        <a:bodyPr/>
        <a:lstStyle/>
        <a:p>
          <a:r>
            <a:rPr lang="en-US"/>
            <a:t>IV fluids</a:t>
          </a:r>
        </a:p>
      </dgm:t>
    </dgm:pt>
    <dgm:pt modelId="{D42FA94C-7612-4F47-86B9-0AC5E6AE5685}" type="parTrans" cxnId="{CF4E8B20-237E-4AFE-8D49-E7C2FCB6D456}">
      <dgm:prSet/>
      <dgm:spPr/>
      <dgm:t>
        <a:bodyPr/>
        <a:lstStyle/>
        <a:p>
          <a:endParaRPr lang="en-US"/>
        </a:p>
      </dgm:t>
    </dgm:pt>
    <dgm:pt modelId="{0EE41308-109C-4E7B-85A3-B56A1C630BF0}" type="sibTrans" cxnId="{CF4E8B20-237E-4AFE-8D49-E7C2FCB6D456}">
      <dgm:prSet/>
      <dgm:spPr/>
      <dgm:t>
        <a:bodyPr/>
        <a:lstStyle/>
        <a:p>
          <a:endParaRPr lang="en-US"/>
        </a:p>
      </dgm:t>
    </dgm:pt>
    <dgm:pt modelId="{FA78212B-33A1-4B67-B00D-0E4D326ED735}">
      <dgm:prSet/>
      <dgm:spPr/>
      <dgm:t>
        <a:bodyPr/>
        <a:lstStyle/>
        <a:p>
          <a:r>
            <a:rPr lang="en-US"/>
            <a:t>Antibiotics: ciprofloxacin + metronidazole</a:t>
          </a:r>
        </a:p>
      </dgm:t>
    </dgm:pt>
    <dgm:pt modelId="{595E7E5B-790F-4844-8ED2-A46A443381AA}" type="parTrans" cxnId="{C2CFB846-77BD-49E4-B9B9-C204C4CC3E90}">
      <dgm:prSet/>
      <dgm:spPr/>
      <dgm:t>
        <a:bodyPr/>
        <a:lstStyle/>
        <a:p>
          <a:endParaRPr lang="en-US"/>
        </a:p>
      </dgm:t>
    </dgm:pt>
    <dgm:pt modelId="{651F8CCC-44EF-4C80-B23F-B919B55ABE56}" type="sibTrans" cxnId="{C2CFB846-77BD-49E4-B9B9-C204C4CC3E90}">
      <dgm:prSet/>
      <dgm:spPr/>
      <dgm:t>
        <a:bodyPr/>
        <a:lstStyle/>
        <a:p>
          <a:endParaRPr lang="en-US"/>
        </a:p>
      </dgm:t>
    </dgm:pt>
    <dgm:pt modelId="{EA8D7E82-4141-4933-BF5F-97527CDF613A}">
      <dgm:prSet/>
      <dgm:spPr/>
      <dgm:t>
        <a:bodyPr/>
        <a:lstStyle/>
        <a:p>
          <a:r>
            <a:rPr lang="en-US"/>
            <a:t>Pain control (avoid morphine)</a:t>
          </a:r>
        </a:p>
      </dgm:t>
    </dgm:pt>
    <dgm:pt modelId="{1807F6C0-2AAC-4E25-81DF-E63196112ECD}" type="parTrans" cxnId="{97B0700E-3DE0-4C5D-B7FD-F06876D894FA}">
      <dgm:prSet/>
      <dgm:spPr/>
      <dgm:t>
        <a:bodyPr/>
        <a:lstStyle/>
        <a:p>
          <a:endParaRPr lang="en-US"/>
        </a:p>
      </dgm:t>
    </dgm:pt>
    <dgm:pt modelId="{A2C3F5D8-E917-4EDB-B32F-8F2D8E72237C}" type="sibTrans" cxnId="{97B0700E-3DE0-4C5D-B7FD-F06876D894FA}">
      <dgm:prSet/>
      <dgm:spPr/>
      <dgm:t>
        <a:bodyPr/>
        <a:lstStyle/>
        <a:p>
          <a:endParaRPr lang="en-US"/>
        </a:p>
      </dgm:t>
    </dgm:pt>
    <dgm:pt modelId="{8A7126E3-A9BF-534A-8AA0-1C29157BA372}" type="pres">
      <dgm:prSet presAssocID="{967008EF-9B93-4E37-9972-883D9E7998DD}" presName="hierChild1" presStyleCnt="0">
        <dgm:presLayoutVars>
          <dgm:chPref val="1"/>
          <dgm:dir/>
          <dgm:animOne val="branch"/>
          <dgm:animLvl val="lvl"/>
          <dgm:resizeHandles/>
        </dgm:presLayoutVars>
      </dgm:prSet>
      <dgm:spPr/>
    </dgm:pt>
    <dgm:pt modelId="{86010C40-C75A-B245-B6ED-DE5FF5B8EDF1}" type="pres">
      <dgm:prSet presAssocID="{A3D274F8-9DE7-4760-A4C4-D69E8DEC2C24}" presName="hierRoot1" presStyleCnt="0"/>
      <dgm:spPr/>
    </dgm:pt>
    <dgm:pt modelId="{1C7C6CE7-0982-E848-B0D2-F234E1D06049}" type="pres">
      <dgm:prSet presAssocID="{A3D274F8-9DE7-4760-A4C4-D69E8DEC2C24}" presName="composite" presStyleCnt="0"/>
      <dgm:spPr/>
    </dgm:pt>
    <dgm:pt modelId="{F3475528-8CCE-5544-8E0B-D393CA265E54}" type="pres">
      <dgm:prSet presAssocID="{A3D274F8-9DE7-4760-A4C4-D69E8DEC2C24}" presName="background" presStyleLbl="node0" presStyleIdx="0" presStyleCnt="4"/>
      <dgm:spPr/>
    </dgm:pt>
    <dgm:pt modelId="{696244CB-94D4-1F46-8ACC-0A80E6819F66}" type="pres">
      <dgm:prSet presAssocID="{A3D274F8-9DE7-4760-A4C4-D69E8DEC2C24}" presName="text" presStyleLbl="fgAcc0" presStyleIdx="0" presStyleCnt="4">
        <dgm:presLayoutVars>
          <dgm:chPref val="3"/>
        </dgm:presLayoutVars>
      </dgm:prSet>
      <dgm:spPr/>
    </dgm:pt>
    <dgm:pt modelId="{E5D5879A-95D3-F34F-8D4A-9A7B6E19A88B}" type="pres">
      <dgm:prSet presAssocID="{A3D274F8-9DE7-4760-A4C4-D69E8DEC2C24}" presName="hierChild2" presStyleCnt="0"/>
      <dgm:spPr/>
    </dgm:pt>
    <dgm:pt modelId="{CCC23442-6AED-CA42-B5BF-405E3C1AD93F}" type="pres">
      <dgm:prSet presAssocID="{C9656317-9874-4B59-AB95-E6B5B0E0306E}" presName="hierRoot1" presStyleCnt="0"/>
      <dgm:spPr/>
    </dgm:pt>
    <dgm:pt modelId="{DED63D19-91D4-B642-822B-1B39D6DE1A2D}" type="pres">
      <dgm:prSet presAssocID="{C9656317-9874-4B59-AB95-E6B5B0E0306E}" presName="composite" presStyleCnt="0"/>
      <dgm:spPr/>
    </dgm:pt>
    <dgm:pt modelId="{391C7D5D-73DC-3648-8FDF-BB6A478C478E}" type="pres">
      <dgm:prSet presAssocID="{C9656317-9874-4B59-AB95-E6B5B0E0306E}" presName="background" presStyleLbl="node0" presStyleIdx="1" presStyleCnt="4"/>
      <dgm:spPr/>
    </dgm:pt>
    <dgm:pt modelId="{90DE9BCF-F64F-B149-B83A-3D6DF55E36F8}" type="pres">
      <dgm:prSet presAssocID="{C9656317-9874-4B59-AB95-E6B5B0E0306E}" presName="text" presStyleLbl="fgAcc0" presStyleIdx="1" presStyleCnt="4">
        <dgm:presLayoutVars>
          <dgm:chPref val="3"/>
        </dgm:presLayoutVars>
      </dgm:prSet>
      <dgm:spPr/>
    </dgm:pt>
    <dgm:pt modelId="{9F8CA129-2C95-1548-BF49-D4037EEA5616}" type="pres">
      <dgm:prSet presAssocID="{C9656317-9874-4B59-AB95-E6B5B0E0306E}" presName="hierChild2" presStyleCnt="0"/>
      <dgm:spPr/>
    </dgm:pt>
    <dgm:pt modelId="{3875844D-E8C2-8C4E-8A91-A022AB155B28}" type="pres">
      <dgm:prSet presAssocID="{FA78212B-33A1-4B67-B00D-0E4D326ED735}" presName="hierRoot1" presStyleCnt="0"/>
      <dgm:spPr/>
    </dgm:pt>
    <dgm:pt modelId="{CD97344C-FC9F-E847-93A5-F1BB541EE6FE}" type="pres">
      <dgm:prSet presAssocID="{FA78212B-33A1-4B67-B00D-0E4D326ED735}" presName="composite" presStyleCnt="0"/>
      <dgm:spPr/>
    </dgm:pt>
    <dgm:pt modelId="{C6E05A00-5657-7540-917E-47E47E299C36}" type="pres">
      <dgm:prSet presAssocID="{FA78212B-33A1-4B67-B00D-0E4D326ED735}" presName="background" presStyleLbl="node0" presStyleIdx="2" presStyleCnt="4"/>
      <dgm:spPr/>
    </dgm:pt>
    <dgm:pt modelId="{42F4FA08-FFE8-BD4D-A6FA-178FB098B389}" type="pres">
      <dgm:prSet presAssocID="{FA78212B-33A1-4B67-B00D-0E4D326ED735}" presName="text" presStyleLbl="fgAcc0" presStyleIdx="2" presStyleCnt="4">
        <dgm:presLayoutVars>
          <dgm:chPref val="3"/>
        </dgm:presLayoutVars>
      </dgm:prSet>
      <dgm:spPr/>
    </dgm:pt>
    <dgm:pt modelId="{F55AD702-4FE3-DB49-AEBD-E14CDABD90AC}" type="pres">
      <dgm:prSet presAssocID="{FA78212B-33A1-4B67-B00D-0E4D326ED735}" presName="hierChild2" presStyleCnt="0"/>
      <dgm:spPr/>
    </dgm:pt>
    <dgm:pt modelId="{55BFCE53-A647-664D-A577-D7378C4B3BD7}" type="pres">
      <dgm:prSet presAssocID="{EA8D7E82-4141-4933-BF5F-97527CDF613A}" presName="hierRoot1" presStyleCnt="0"/>
      <dgm:spPr/>
    </dgm:pt>
    <dgm:pt modelId="{71885342-9156-7043-BBFB-1D59062DC017}" type="pres">
      <dgm:prSet presAssocID="{EA8D7E82-4141-4933-BF5F-97527CDF613A}" presName="composite" presStyleCnt="0"/>
      <dgm:spPr/>
    </dgm:pt>
    <dgm:pt modelId="{C98AA0B3-BD57-3C4B-A109-413DBA183C60}" type="pres">
      <dgm:prSet presAssocID="{EA8D7E82-4141-4933-BF5F-97527CDF613A}" presName="background" presStyleLbl="node0" presStyleIdx="3" presStyleCnt="4"/>
      <dgm:spPr/>
    </dgm:pt>
    <dgm:pt modelId="{370A7C38-96CD-B945-8F00-F0B5EAA51317}" type="pres">
      <dgm:prSet presAssocID="{EA8D7E82-4141-4933-BF5F-97527CDF613A}" presName="text" presStyleLbl="fgAcc0" presStyleIdx="3" presStyleCnt="4">
        <dgm:presLayoutVars>
          <dgm:chPref val="3"/>
        </dgm:presLayoutVars>
      </dgm:prSet>
      <dgm:spPr/>
    </dgm:pt>
    <dgm:pt modelId="{C10AD12C-2F53-6446-A36F-1309E8365701}" type="pres">
      <dgm:prSet presAssocID="{EA8D7E82-4141-4933-BF5F-97527CDF613A}" presName="hierChild2" presStyleCnt="0"/>
      <dgm:spPr/>
    </dgm:pt>
  </dgm:ptLst>
  <dgm:cxnLst>
    <dgm:cxn modelId="{97B0700E-3DE0-4C5D-B7FD-F06876D894FA}" srcId="{967008EF-9B93-4E37-9972-883D9E7998DD}" destId="{EA8D7E82-4141-4933-BF5F-97527CDF613A}" srcOrd="3" destOrd="0" parTransId="{1807F6C0-2AAC-4E25-81DF-E63196112ECD}" sibTransId="{A2C3F5D8-E917-4EDB-B32F-8F2D8E72237C}"/>
    <dgm:cxn modelId="{08A52E17-D047-8B4F-9383-0F61E2A1B60C}" type="presOf" srcId="{FA78212B-33A1-4B67-B00D-0E4D326ED735}" destId="{42F4FA08-FFE8-BD4D-A6FA-178FB098B389}" srcOrd="0" destOrd="0" presId="urn:microsoft.com/office/officeart/2005/8/layout/hierarchy1"/>
    <dgm:cxn modelId="{CF4E8B20-237E-4AFE-8D49-E7C2FCB6D456}" srcId="{967008EF-9B93-4E37-9972-883D9E7998DD}" destId="{C9656317-9874-4B59-AB95-E6B5B0E0306E}" srcOrd="1" destOrd="0" parTransId="{D42FA94C-7612-4F47-86B9-0AC5E6AE5685}" sibTransId="{0EE41308-109C-4E7B-85A3-B56A1C630BF0}"/>
    <dgm:cxn modelId="{FBF57B2D-4634-B544-B95D-895E31C6C0CC}" type="presOf" srcId="{A3D274F8-9DE7-4760-A4C4-D69E8DEC2C24}" destId="{696244CB-94D4-1F46-8ACC-0A80E6819F66}" srcOrd="0" destOrd="0" presId="urn:microsoft.com/office/officeart/2005/8/layout/hierarchy1"/>
    <dgm:cxn modelId="{1B27D431-B57B-47FE-B2D4-E548177A8790}" srcId="{967008EF-9B93-4E37-9972-883D9E7998DD}" destId="{A3D274F8-9DE7-4760-A4C4-D69E8DEC2C24}" srcOrd="0" destOrd="0" parTransId="{AE45BF6E-F3E6-4B13-94C9-8B68BFA1F97A}" sibTransId="{42BC999B-3999-49D2-93A4-DAD5E51009DA}"/>
    <dgm:cxn modelId="{C2CFB846-77BD-49E4-B9B9-C204C4CC3E90}" srcId="{967008EF-9B93-4E37-9972-883D9E7998DD}" destId="{FA78212B-33A1-4B67-B00D-0E4D326ED735}" srcOrd="2" destOrd="0" parTransId="{595E7E5B-790F-4844-8ED2-A46A443381AA}" sibTransId="{651F8CCC-44EF-4C80-B23F-B919B55ABE56}"/>
    <dgm:cxn modelId="{C9732362-BA63-8344-B309-6BFA56CDD098}" type="presOf" srcId="{C9656317-9874-4B59-AB95-E6B5B0E0306E}" destId="{90DE9BCF-F64F-B149-B83A-3D6DF55E36F8}" srcOrd="0" destOrd="0" presId="urn:microsoft.com/office/officeart/2005/8/layout/hierarchy1"/>
    <dgm:cxn modelId="{5D07C4B1-6F50-0641-B078-F5BD2F6100F2}" type="presOf" srcId="{EA8D7E82-4141-4933-BF5F-97527CDF613A}" destId="{370A7C38-96CD-B945-8F00-F0B5EAA51317}" srcOrd="0" destOrd="0" presId="urn:microsoft.com/office/officeart/2005/8/layout/hierarchy1"/>
    <dgm:cxn modelId="{24D73BD6-DA67-A141-BE6E-2C2A8899642D}" type="presOf" srcId="{967008EF-9B93-4E37-9972-883D9E7998DD}" destId="{8A7126E3-A9BF-534A-8AA0-1C29157BA372}" srcOrd="0" destOrd="0" presId="urn:microsoft.com/office/officeart/2005/8/layout/hierarchy1"/>
    <dgm:cxn modelId="{53D711A1-A47C-9D47-B7B0-3ADA6EF5E072}" type="presParOf" srcId="{8A7126E3-A9BF-534A-8AA0-1C29157BA372}" destId="{86010C40-C75A-B245-B6ED-DE5FF5B8EDF1}" srcOrd="0" destOrd="0" presId="urn:microsoft.com/office/officeart/2005/8/layout/hierarchy1"/>
    <dgm:cxn modelId="{64DB904A-6202-404B-B1F5-0E5AD6FE8C4C}" type="presParOf" srcId="{86010C40-C75A-B245-B6ED-DE5FF5B8EDF1}" destId="{1C7C6CE7-0982-E848-B0D2-F234E1D06049}" srcOrd="0" destOrd="0" presId="urn:microsoft.com/office/officeart/2005/8/layout/hierarchy1"/>
    <dgm:cxn modelId="{B7A6A913-14A3-554C-BA0C-8D5B781BD52C}" type="presParOf" srcId="{1C7C6CE7-0982-E848-B0D2-F234E1D06049}" destId="{F3475528-8CCE-5544-8E0B-D393CA265E54}" srcOrd="0" destOrd="0" presId="urn:microsoft.com/office/officeart/2005/8/layout/hierarchy1"/>
    <dgm:cxn modelId="{1D77598A-2B2E-944D-A54E-DFAF345D1AF2}" type="presParOf" srcId="{1C7C6CE7-0982-E848-B0D2-F234E1D06049}" destId="{696244CB-94D4-1F46-8ACC-0A80E6819F66}" srcOrd="1" destOrd="0" presId="urn:microsoft.com/office/officeart/2005/8/layout/hierarchy1"/>
    <dgm:cxn modelId="{09C1CE35-E460-0E49-B2BD-CF518195CB88}" type="presParOf" srcId="{86010C40-C75A-B245-B6ED-DE5FF5B8EDF1}" destId="{E5D5879A-95D3-F34F-8D4A-9A7B6E19A88B}" srcOrd="1" destOrd="0" presId="urn:microsoft.com/office/officeart/2005/8/layout/hierarchy1"/>
    <dgm:cxn modelId="{A5695D96-9316-874C-B636-E5553D71D4FA}" type="presParOf" srcId="{8A7126E3-A9BF-534A-8AA0-1C29157BA372}" destId="{CCC23442-6AED-CA42-B5BF-405E3C1AD93F}" srcOrd="1" destOrd="0" presId="urn:microsoft.com/office/officeart/2005/8/layout/hierarchy1"/>
    <dgm:cxn modelId="{E6DA88FF-066C-BA49-99DA-A602D25F2A7A}" type="presParOf" srcId="{CCC23442-6AED-CA42-B5BF-405E3C1AD93F}" destId="{DED63D19-91D4-B642-822B-1B39D6DE1A2D}" srcOrd="0" destOrd="0" presId="urn:microsoft.com/office/officeart/2005/8/layout/hierarchy1"/>
    <dgm:cxn modelId="{66346236-135A-094B-B143-A09780D1C567}" type="presParOf" srcId="{DED63D19-91D4-B642-822B-1B39D6DE1A2D}" destId="{391C7D5D-73DC-3648-8FDF-BB6A478C478E}" srcOrd="0" destOrd="0" presId="urn:microsoft.com/office/officeart/2005/8/layout/hierarchy1"/>
    <dgm:cxn modelId="{ED192346-9E90-FF45-9A52-84B7416A8EB2}" type="presParOf" srcId="{DED63D19-91D4-B642-822B-1B39D6DE1A2D}" destId="{90DE9BCF-F64F-B149-B83A-3D6DF55E36F8}" srcOrd="1" destOrd="0" presId="urn:microsoft.com/office/officeart/2005/8/layout/hierarchy1"/>
    <dgm:cxn modelId="{8EF24679-9728-D84A-A60D-F209FBB0E659}" type="presParOf" srcId="{CCC23442-6AED-CA42-B5BF-405E3C1AD93F}" destId="{9F8CA129-2C95-1548-BF49-D4037EEA5616}" srcOrd="1" destOrd="0" presId="urn:microsoft.com/office/officeart/2005/8/layout/hierarchy1"/>
    <dgm:cxn modelId="{BAF87B30-E520-3244-9A6F-BBF878C31AA2}" type="presParOf" srcId="{8A7126E3-A9BF-534A-8AA0-1C29157BA372}" destId="{3875844D-E8C2-8C4E-8A91-A022AB155B28}" srcOrd="2" destOrd="0" presId="urn:microsoft.com/office/officeart/2005/8/layout/hierarchy1"/>
    <dgm:cxn modelId="{92EE4633-81D3-6B48-BF1E-FBEB66270721}" type="presParOf" srcId="{3875844D-E8C2-8C4E-8A91-A022AB155B28}" destId="{CD97344C-FC9F-E847-93A5-F1BB541EE6FE}" srcOrd="0" destOrd="0" presId="urn:microsoft.com/office/officeart/2005/8/layout/hierarchy1"/>
    <dgm:cxn modelId="{D8C4B89E-E86B-684C-A0F8-053CF6B23AF6}" type="presParOf" srcId="{CD97344C-FC9F-E847-93A5-F1BB541EE6FE}" destId="{C6E05A00-5657-7540-917E-47E47E299C36}" srcOrd="0" destOrd="0" presId="urn:microsoft.com/office/officeart/2005/8/layout/hierarchy1"/>
    <dgm:cxn modelId="{33EF50FD-C705-DC4A-BD78-A732408BC1E9}" type="presParOf" srcId="{CD97344C-FC9F-E847-93A5-F1BB541EE6FE}" destId="{42F4FA08-FFE8-BD4D-A6FA-178FB098B389}" srcOrd="1" destOrd="0" presId="urn:microsoft.com/office/officeart/2005/8/layout/hierarchy1"/>
    <dgm:cxn modelId="{6292E53D-9C2C-644C-A4A7-ABED80D19D05}" type="presParOf" srcId="{3875844D-E8C2-8C4E-8A91-A022AB155B28}" destId="{F55AD702-4FE3-DB49-AEBD-E14CDABD90AC}" srcOrd="1" destOrd="0" presId="urn:microsoft.com/office/officeart/2005/8/layout/hierarchy1"/>
    <dgm:cxn modelId="{0FBA4194-77B5-8141-8E6E-6A3B13940AFE}" type="presParOf" srcId="{8A7126E3-A9BF-534A-8AA0-1C29157BA372}" destId="{55BFCE53-A647-664D-A577-D7378C4B3BD7}" srcOrd="3" destOrd="0" presId="urn:microsoft.com/office/officeart/2005/8/layout/hierarchy1"/>
    <dgm:cxn modelId="{136D8280-BD41-CD40-87E3-2085F2909525}" type="presParOf" srcId="{55BFCE53-A647-664D-A577-D7378C4B3BD7}" destId="{71885342-9156-7043-BBFB-1D59062DC017}" srcOrd="0" destOrd="0" presId="urn:microsoft.com/office/officeart/2005/8/layout/hierarchy1"/>
    <dgm:cxn modelId="{3E9F975C-D03D-4C47-A6FA-F8E081AB7F4B}" type="presParOf" srcId="{71885342-9156-7043-BBFB-1D59062DC017}" destId="{C98AA0B3-BD57-3C4B-A109-413DBA183C60}" srcOrd="0" destOrd="0" presId="urn:microsoft.com/office/officeart/2005/8/layout/hierarchy1"/>
    <dgm:cxn modelId="{1D73C128-08EE-1D49-9E12-2AF56C8F87EA}" type="presParOf" srcId="{71885342-9156-7043-BBFB-1D59062DC017}" destId="{370A7C38-96CD-B945-8F00-F0B5EAA51317}" srcOrd="1" destOrd="0" presId="urn:microsoft.com/office/officeart/2005/8/layout/hierarchy1"/>
    <dgm:cxn modelId="{70BCE216-D65B-6B45-BC4A-D7515E2D822A}" type="presParOf" srcId="{55BFCE53-A647-664D-A577-D7378C4B3BD7}" destId="{C10AD12C-2F53-6446-A36F-1309E836570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F2FE52-425D-4723-99E5-014423944440}"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0072482B-5E2B-4E59-92E7-C8068FAB1537}">
      <dgm:prSet/>
      <dgm:spPr/>
      <dgm:t>
        <a:bodyPr/>
        <a:lstStyle/>
        <a:p>
          <a:r>
            <a:rPr lang="en-US"/>
            <a:t>Hartmann procedure</a:t>
          </a:r>
        </a:p>
      </dgm:t>
    </dgm:pt>
    <dgm:pt modelId="{915EB316-8E67-4A83-B030-102AD8D5865A}" type="parTrans" cxnId="{942B77E9-C7B6-4C5A-BC70-1A1DBE275FB6}">
      <dgm:prSet/>
      <dgm:spPr/>
      <dgm:t>
        <a:bodyPr/>
        <a:lstStyle/>
        <a:p>
          <a:endParaRPr lang="en-US"/>
        </a:p>
      </dgm:t>
    </dgm:pt>
    <dgm:pt modelId="{E41244C9-9C32-4924-B7FC-482D5ED0874D}" type="sibTrans" cxnId="{942B77E9-C7B6-4C5A-BC70-1A1DBE275FB6}">
      <dgm:prSet/>
      <dgm:spPr/>
      <dgm:t>
        <a:bodyPr/>
        <a:lstStyle/>
        <a:p>
          <a:endParaRPr lang="en-US"/>
        </a:p>
      </dgm:t>
    </dgm:pt>
    <dgm:pt modelId="{2A14B166-D60B-4408-961C-5A2A8AC4398E}">
      <dgm:prSet/>
      <dgm:spPr/>
      <dgm:t>
        <a:bodyPr/>
        <a:lstStyle/>
        <a:p>
          <a:r>
            <a:rPr lang="en-US"/>
            <a:t>Sigmoid resection</a:t>
          </a:r>
        </a:p>
      </dgm:t>
    </dgm:pt>
    <dgm:pt modelId="{5ECCC69A-48F2-439D-81E8-0EBF5584C869}" type="parTrans" cxnId="{6A843EEE-C56F-4767-9EF5-75B824031C9B}">
      <dgm:prSet/>
      <dgm:spPr/>
      <dgm:t>
        <a:bodyPr/>
        <a:lstStyle/>
        <a:p>
          <a:endParaRPr lang="en-US"/>
        </a:p>
      </dgm:t>
    </dgm:pt>
    <dgm:pt modelId="{373F23EE-3E4D-4819-83D9-9FA7B78FC998}" type="sibTrans" cxnId="{6A843EEE-C56F-4767-9EF5-75B824031C9B}">
      <dgm:prSet/>
      <dgm:spPr/>
      <dgm:t>
        <a:bodyPr/>
        <a:lstStyle/>
        <a:p>
          <a:endParaRPr lang="en-US"/>
        </a:p>
      </dgm:t>
    </dgm:pt>
    <dgm:pt modelId="{177AAAF8-9D20-4BAF-8563-BCBE74708C87}">
      <dgm:prSet/>
      <dgm:spPr/>
      <dgm:t>
        <a:bodyPr/>
        <a:lstStyle/>
        <a:p>
          <a:r>
            <a:rPr lang="en-US"/>
            <a:t>Rectal stump closure</a:t>
          </a:r>
        </a:p>
      </dgm:t>
    </dgm:pt>
    <dgm:pt modelId="{060D5A95-632D-47E8-B513-772881295915}" type="parTrans" cxnId="{8C095F7E-C7F3-4E3D-A4F7-3A94D87FF16F}">
      <dgm:prSet/>
      <dgm:spPr/>
      <dgm:t>
        <a:bodyPr/>
        <a:lstStyle/>
        <a:p>
          <a:endParaRPr lang="en-US"/>
        </a:p>
      </dgm:t>
    </dgm:pt>
    <dgm:pt modelId="{E4C0A356-B880-4EF1-815F-4561F4BA6746}" type="sibTrans" cxnId="{8C095F7E-C7F3-4E3D-A4F7-3A94D87FF16F}">
      <dgm:prSet/>
      <dgm:spPr/>
      <dgm:t>
        <a:bodyPr/>
        <a:lstStyle/>
        <a:p>
          <a:endParaRPr lang="en-US"/>
        </a:p>
      </dgm:t>
    </dgm:pt>
    <dgm:pt modelId="{3932F1D4-F1C7-4CC3-84B4-4F97523DB604}">
      <dgm:prSet/>
      <dgm:spPr/>
      <dgm:t>
        <a:bodyPr/>
        <a:lstStyle/>
        <a:p>
          <a:r>
            <a:rPr lang="en-US"/>
            <a:t>End colostomy formation</a:t>
          </a:r>
        </a:p>
      </dgm:t>
    </dgm:pt>
    <dgm:pt modelId="{D112726C-5251-412A-BF42-274DF521E5BE}" type="parTrans" cxnId="{59646799-FBC1-483B-830D-07D83F0B9E75}">
      <dgm:prSet/>
      <dgm:spPr/>
      <dgm:t>
        <a:bodyPr/>
        <a:lstStyle/>
        <a:p>
          <a:endParaRPr lang="en-US"/>
        </a:p>
      </dgm:t>
    </dgm:pt>
    <dgm:pt modelId="{215AA946-56DE-4562-925F-0F16BD51422F}" type="sibTrans" cxnId="{59646799-FBC1-483B-830D-07D83F0B9E75}">
      <dgm:prSet/>
      <dgm:spPr/>
      <dgm:t>
        <a:bodyPr/>
        <a:lstStyle/>
        <a:p>
          <a:endParaRPr lang="en-US"/>
        </a:p>
      </dgm:t>
    </dgm:pt>
    <dgm:pt modelId="{5868D638-38F9-4EA0-9F37-9480BB8C5E52}">
      <dgm:prSet/>
      <dgm:spPr/>
      <dgm:t>
        <a:bodyPr/>
        <a:lstStyle/>
        <a:p>
          <a:r>
            <a:rPr lang="en-US" dirty="0"/>
            <a:t>Primary anastomosis in selected cases</a:t>
          </a:r>
        </a:p>
      </dgm:t>
    </dgm:pt>
    <dgm:pt modelId="{522761F9-0B75-453A-B45B-F53D2C0FA370}" type="parTrans" cxnId="{C2157E4C-BBEB-4710-BE17-E41C789F3656}">
      <dgm:prSet/>
      <dgm:spPr/>
      <dgm:t>
        <a:bodyPr/>
        <a:lstStyle/>
        <a:p>
          <a:endParaRPr lang="en-US"/>
        </a:p>
      </dgm:t>
    </dgm:pt>
    <dgm:pt modelId="{CCC06CBD-6539-499C-A915-2F79B6CF95E5}" type="sibTrans" cxnId="{C2157E4C-BBEB-4710-BE17-E41C789F3656}">
      <dgm:prSet/>
      <dgm:spPr/>
      <dgm:t>
        <a:bodyPr/>
        <a:lstStyle/>
        <a:p>
          <a:endParaRPr lang="en-US"/>
        </a:p>
      </dgm:t>
    </dgm:pt>
    <dgm:pt modelId="{0B91DB9A-D908-454B-8A68-B7F6C61CAF68}" type="pres">
      <dgm:prSet presAssocID="{C0F2FE52-425D-4723-99E5-014423944440}" presName="diagram" presStyleCnt="0">
        <dgm:presLayoutVars>
          <dgm:dir/>
          <dgm:resizeHandles val="exact"/>
        </dgm:presLayoutVars>
      </dgm:prSet>
      <dgm:spPr/>
    </dgm:pt>
    <dgm:pt modelId="{8C27F50C-B109-7F40-979F-2EF60BA916FD}" type="pres">
      <dgm:prSet presAssocID="{0072482B-5E2B-4E59-92E7-C8068FAB1537}" presName="node" presStyleLbl="node1" presStyleIdx="0" presStyleCnt="5">
        <dgm:presLayoutVars>
          <dgm:bulletEnabled val="1"/>
        </dgm:presLayoutVars>
      </dgm:prSet>
      <dgm:spPr/>
    </dgm:pt>
    <dgm:pt modelId="{CF673183-E535-204A-B279-2008798293A3}" type="pres">
      <dgm:prSet presAssocID="{E41244C9-9C32-4924-B7FC-482D5ED0874D}" presName="sibTrans" presStyleCnt="0"/>
      <dgm:spPr/>
    </dgm:pt>
    <dgm:pt modelId="{E5556BF1-3AE2-F846-AD43-1270AC6E8E43}" type="pres">
      <dgm:prSet presAssocID="{2A14B166-D60B-4408-961C-5A2A8AC4398E}" presName="node" presStyleLbl="node1" presStyleIdx="1" presStyleCnt="5">
        <dgm:presLayoutVars>
          <dgm:bulletEnabled val="1"/>
        </dgm:presLayoutVars>
      </dgm:prSet>
      <dgm:spPr/>
    </dgm:pt>
    <dgm:pt modelId="{AA890511-9A29-1D4D-A1CC-158381576590}" type="pres">
      <dgm:prSet presAssocID="{373F23EE-3E4D-4819-83D9-9FA7B78FC998}" presName="sibTrans" presStyleCnt="0"/>
      <dgm:spPr/>
    </dgm:pt>
    <dgm:pt modelId="{44709DF9-8AA8-4A48-AEA6-02CEC83F8CDE}" type="pres">
      <dgm:prSet presAssocID="{177AAAF8-9D20-4BAF-8563-BCBE74708C87}" presName="node" presStyleLbl="node1" presStyleIdx="2" presStyleCnt="5">
        <dgm:presLayoutVars>
          <dgm:bulletEnabled val="1"/>
        </dgm:presLayoutVars>
      </dgm:prSet>
      <dgm:spPr/>
    </dgm:pt>
    <dgm:pt modelId="{6FF9C0E1-3DDB-474E-8DD8-B23DFE11AD8A}" type="pres">
      <dgm:prSet presAssocID="{E4C0A356-B880-4EF1-815F-4561F4BA6746}" presName="sibTrans" presStyleCnt="0"/>
      <dgm:spPr/>
    </dgm:pt>
    <dgm:pt modelId="{63A8B3BA-8448-7146-BEF1-37ADB33AD788}" type="pres">
      <dgm:prSet presAssocID="{3932F1D4-F1C7-4CC3-84B4-4F97523DB604}" presName="node" presStyleLbl="node1" presStyleIdx="3" presStyleCnt="5">
        <dgm:presLayoutVars>
          <dgm:bulletEnabled val="1"/>
        </dgm:presLayoutVars>
      </dgm:prSet>
      <dgm:spPr/>
    </dgm:pt>
    <dgm:pt modelId="{2978D2B8-A22C-0F49-8F81-03BA52087F62}" type="pres">
      <dgm:prSet presAssocID="{215AA946-56DE-4562-925F-0F16BD51422F}" presName="sibTrans" presStyleCnt="0"/>
      <dgm:spPr/>
    </dgm:pt>
    <dgm:pt modelId="{836E1043-DA68-6342-8F2D-CB1123118F8B}" type="pres">
      <dgm:prSet presAssocID="{5868D638-38F9-4EA0-9F37-9480BB8C5E52}" presName="node" presStyleLbl="node1" presStyleIdx="4" presStyleCnt="5">
        <dgm:presLayoutVars>
          <dgm:bulletEnabled val="1"/>
        </dgm:presLayoutVars>
      </dgm:prSet>
      <dgm:spPr/>
    </dgm:pt>
  </dgm:ptLst>
  <dgm:cxnLst>
    <dgm:cxn modelId="{6D869236-B87C-5A4F-A6DD-3B90635B07EE}" type="presOf" srcId="{177AAAF8-9D20-4BAF-8563-BCBE74708C87}" destId="{44709DF9-8AA8-4A48-AEA6-02CEC83F8CDE}" srcOrd="0" destOrd="0" presId="urn:microsoft.com/office/officeart/2005/8/layout/default"/>
    <dgm:cxn modelId="{C2157E4C-BBEB-4710-BE17-E41C789F3656}" srcId="{C0F2FE52-425D-4723-99E5-014423944440}" destId="{5868D638-38F9-4EA0-9F37-9480BB8C5E52}" srcOrd="4" destOrd="0" parTransId="{522761F9-0B75-453A-B45B-F53D2C0FA370}" sibTransId="{CCC06CBD-6539-499C-A915-2F79B6CF95E5}"/>
    <dgm:cxn modelId="{A16F9775-E6DD-C041-9D84-CBD5462A4A49}" type="presOf" srcId="{3932F1D4-F1C7-4CC3-84B4-4F97523DB604}" destId="{63A8B3BA-8448-7146-BEF1-37ADB33AD788}" srcOrd="0" destOrd="0" presId="urn:microsoft.com/office/officeart/2005/8/layout/default"/>
    <dgm:cxn modelId="{8C095F7E-C7F3-4E3D-A4F7-3A94D87FF16F}" srcId="{C0F2FE52-425D-4723-99E5-014423944440}" destId="{177AAAF8-9D20-4BAF-8563-BCBE74708C87}" srcOrd="2" destOrd="0" parTransId="{060D5A95-632D-47E8-B513-772881295915}" sibTransId="{E4C0A356-B880-4EF1-815F-4561F4BA6746}"/>
    <dgm:cxn modelId="{DB6DE28D-A877-E24C-9F9D-F0E4B3C39ACA}" type="presOf" srcId="{2A14B166-D60B-4408-961C-5A2A8AC4398E}" destId="{E5556BF1-3AE2-F846-AD43-1270AC6E8E43}" srcOrd="0" destOrd="0" presId="urn:microsoft.com/office/officeart/2005/8/layout/default"/>
    <dgm:cxn modelId="{59646799-FBC1-483B-830D-07D83F0B9E75}" srcId="{C0F2FE52-425D-4723-99E5-014423944440}" destId="{3932F1D4-F1C7-4CC3-84B4-4F97523DB604}" srcOrd="3" destOrd="0" parTransId="{D112726C-5251-412A-BF42-274DF521E5BE}" sibTransId="{215AA946-56DE-4562-925F-0F16BD51422F}"/>
    <dgm:cxn modelId="{0D44AE9D-95EF-2F42-88D9-5D3E36AE8FF3}" type="presOf" srcId="{C0F2FE52-425D-4723-99E5-014423944440}" destId="{0B91DB9A-D908-454B-8A68-B7F6C61CAF68}" srcOrd="0" destOrd="0" presId="urn:microsoft.com/office/officeart/2005/8/layout/default"/>
    <dgm:cxn modelId="{679A1AB5-578D-1C4B-99E1-AEBA1885EF56}" type="presOf" srcId="{5868D638-38F9-4EA0-9F37-9480BB8C5E52}" destId="{836E1043-DA68-6342-8F2D-CB1123118F8B}" srcOrd="0" destOrd="0" presId="urn:microsoft.com/office/officeart/2005/8/layout/default"/>
    <dgm:cxn modelId="{890A0DDB-6270-AF45-AB73-DBCC39B349F0}" type="presOf" srcId="{0072482B-5E2B-4E59-92E7-C8068FAB1537}" destId="{8C27F50C-B109-7F40-979F-2EF60BA916FD}" srcOrd="0" destOrd="0" presId="urn:microsoft.com/office/officeart/2005/8/layout/default"/>
    <dgm:cxn modelId="{942B77E9-C7B6-4C5A-BC70-1A1DBE275FB6}" srcId="{C0F2FE52-425D-4723-99E5-014423944440}" destId="{0072482B-5E2B-4E59-92E7-C8068FAB1537}" srcOrd="0" destOrd="0" parTransId="{915EB316-8E67-4A83-B030-102AD8D5865A}" sibTransId="{E41244C9-9C32-4924-B7FC-482D5ED0874D}"/>
    <dgm:cxn modelId="{6A843EEE-C56F-4767-9EF5-75B824031C9B}" srcId="{C0F2FE52-425D-4723-99E5-014423944440}" destId="{2A14B166-D60B-4408-961C-5A2A8AC4398E}" srcOrd="1" destOrd="0" parTransId="{5ECCC69A-48F2-439D-81E8-0EBF5584C869}" sibTransId="{373F23EE-3E4D-4819-83D9-9FA7B78FC998}"/>
    <dgm:cxn modelId="{4F1DA08E-7088-B745-B21D-29BD9BBD1B5B}" type="presParOf" srcId="{0B91DB9A-D908-454B-8A68-B7F6C61CAF68}" destId="{8C27F50C-B109-7F40-979F-2EF60BA916FD}" srcOrd="0" destOrd="0" presId="urn:microsoft.com/office/officeart/2005/8/layout/default"/>
    <dgm:cxn modelId="{775A15E4-4CEA-C947-9942-4714CA38249F}" type="presParOf" srcId="{0B91DB9A-D908-454B-8A68-B7F6C61CAF68}" destId="{CF673183-E535-204A-B279-2008798293A3}" srcOrd="1" destOrd="0" presId="urn:microsoft.com/office/officeart/2005/8/layout/default"/>
    <dgm:cxn modelId="{B1EEEE79-0A0F-6E4E-8CCC-6ECE52DC1025}" type="presParOf" srcId="{0B91DB9A-D908-454B-8A68-B7F6C61CAF68}" destId="{E5556BF1-3AE2-F846-AD43-1270AC6E8E43}" srcOrd="2" destOrd="0" presId="urn:microsoft.com/office/officeart/2005/8/layout/default"/>
    <dgm:cxn modelId="{3F3145E6-E393-7A4A-92FD-408351454C60}" type="presParOf" srcId="{0B91DB9A-D908-454B-8A68-B7F6C61CAF68}" destId="{AA890511-9A29-1D4D-A1CC-158381576590}" srcOrd="3" destOrd="0" presId="urn:microsoft.com/office/officeart/2005/8/layout/default"/>
    <dgm:cxn modelId="{86DD39D8-E31C-8F42-969E-F50100D7817D}" type="presParOf" srcId="{0B91DB9A-D908-454B-8A68-B7F6C61CAF68}" destId="{44709DF9-8AA8-4A48-AEA6-02CEC83F8CDE}" srcOrd="4" destOrd="0" presId="urn:microsoft.com/office/officeart/2005/8/layout/default"/>
    <dgm:cxn modelId="{825966C4-6113-C24C-99CF-B6EE7F3C93FB}" type="presParOf" srcId="{0B91DB9A-D908-454B-8A68-B7F6C61CAF68}" destId="{6FF9C0E1-3DDB-474E-8DD8-B23DFE11AD8A}" srcOrd="5" destOrd="0" presId="urn:microsoft.com/office/officeart/2005/8/layout/default"/>
    <dgm:cxn modelId="{DA962EDD-D6DC-F346-BB10-F3C384081BFA}" type="presParOf" srcId="{0B91DB9A-D908-454B-8A68-B7F6C61CAF68}" destId="{63A8B3BA-8448-7146-BEF1-37ADB33AD788}" srcOrd="6" destOrd="0" presId="urn:microsoft.com/office/officeart/2005/8/layout/default"/>
    <dgm:cxn modelId="{59A385FC-3A64-3D48-8AA0-DE473F650D08}" type="presParOf" srcId="{0B91DB9A-D908-454B-8A68-B7F6C61CAF68}" destId="{2978D2B8-A22C-0F49-8F81-03BA52087F62}" srcOrd="7" destOrd="0" presId="urn:microsoft.com/office/officeart/2005/8/layout/default"/>
    <dgm:cxn modelId="{F18CB20B-975B-814E-8AD8-70D1F7FAB9D9}" type="presParOf" srcId="{0B91DB9A-D908-454B-8A68-B7F6C61CAF68}" destId="{836E1043-DA68-6342-8F2D-CB1123118F8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1DC7C4-4355-D141-879F-0B5161596473}">
      <dsp:nvSpPr>
        <dsp:cNvPr id="0" name=""/>
        <dsp:cNvSpPr/>
      </dsp:nvSpPr>
      <dsp:spPr>
        <a:xfrm>
          <a:off x="0" y="0"/>
          <a:ext cx="2432446" cy="3209902"/>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9643" tIns="330200" rIns="189643" bIns="330200" numCol="1" spcCol="1270" anchor="t" anchorCtr="0">
          <a:noAutofit/>
        </a:bodyPr>
        <a:lstStyle/>
        <a:p>
          <a:pPr marL="0" lvl="0" indent="0" algn="l" defTabSz="1111250">
            <a:lnSpc>
              <a:spcPct val="90000"/>
            </a:lnSpc>
            <a:spcBef>
              <a:spcPct val="0"/>
            </a:spcBef>
            <a:spcAft>
              <a:spcPct val="35000"/>
            </a:spcAft>
            <a:buNone/>
          </a:pPr>
          <a:r>
            <a:rPr lang="en-US" sz="2500" kern="1200"/>
            <a:t>Hinchey I &amp; II → conservative treatment</a:t>
          </a:r>
        </a:p>
      </dsp:txBody>
      <dsp:txXfrm>
        <a:off x="0" y="1219762"/>
        <a:ext cx="2432446" cy="1925941"/>
      </dsp:txXfrm>
    </dsp:sp>
    <dsp:sp modelId="{CD846A33-71E6-5A43-BFDC-AFD1093AD5E9}">
      <dsp:nvSpPr>
        <dsp:cNvPr id="0" name=""/>
        <dsp:cNvSpPr/>
      </dsp:nvSpPr>
      <dsp:spPr>
        <a:xfrm>
          <a:off x="734738" y="320990"/>
          <a:ext cx="962970" cy="962970"/>
        </a:xfrm>
        <a:prstGeom prst="ellips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077" tIns="12700" rIns="75077" bIns="12700" numCol="1" spcCol="1270" anchor="ctr" anchorCtr="0">
          <a:noAutofit/>
        </a:bodyPr>
        <a:lstStyle/>
        <a:p>
          <a:pPr marL="0" lvl="0" indent="0" algn="ctr" defTabSz="2044700">
            <a:lnSpc>
              <a:spcPct val="90000"/>
            </a:lnSpc>
            <a:spcBef>
              <a:spcPct val="0"/>
            </a:spcBef>
            <a:spcAft>
              <a:spcPct val="35000"/>
            </a:spcAft>
            <a:buNone/>
          </a:pPr>
          <a:r>
            <a:rPr lang="en-US" sz="4600" kern="1200"/>
            <a:t>1</a:t>
          </a:r>
        </a:p>
      </dsp:txBody>
      <dsp:txXfrm>
        <a:off x="875762" y="462014"/>
        <a:ext cx="680922" cy="680922"/>
      </dsp:txXfrm>
    </dsp:sp>
    <dsp:sp modelId="{B5537C9C-48A6-924B-9EDF-FACAB2178F40}">
      <dsp:nvSpPr>
        <dsp:cNvPr id="0" name=""/>
        <dsp:cNvSpPr/>
      </dsp:nvSpPr>
      <dsp:spPr>
        <a:xfrm>
          <a:off x="0" y="3209830"/>
          <a:ext cx="2432446" cy="72"/>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0F1496-9961-7745-A2E1-185A51E001FA}">
      <dsp:nvSpPr>
        <dsp:cNvPr id="0" name=""/>
        <dsp:cNvSpPr/>
      </dsp:nvSpPr>
      <dsp:spPr>
        <a:xfrm>
          <a:off x="2675691" y="0"/>
          <a:ext cx="2432446" cy="3209902"/>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9643" tIns="330200" rIns="189643" bIns="330200" numCol="1" spcCol="1270" anchor="t" anchorCtr="0">
          <a:noAutofit/>
        </a:bodyPr>
        <a:lstStyle/>
        <a:p>
          <a:pPr marL="0" lvl="0" indent="0" algn="l" defTabSz="1111250">
            <a:lnSpc>
              <a:spcPct val="90000"/>
            </a:lnSpc>
            <a:spcBef>
              <a:spcPct val="0"/>
            </a:spcBef>
            <a:spcAft>
              <a:spcPct val="35000"/>
            </a:spcAft>
            <a:buNone/>
          </a:pPr>
          <a:r>
            <a:rPr lang="en-US" sz="2500" kern="1200"/>
            <a:t>Hinchey III &amp; IV → emergency surgery</a:t>
          </a:r>
        </a:p>
      </dsp:txBody>
      <dsp:txXfrm>
        <a:off x="2675691" y="1219762"/>
        <a:ext cx="2432446" cy="1925941"/>
      </dsp:txXfrm>
    </dsp:sp>
    <dsp:sp modelId="{890EB2D7-1586-BC43-95DB-6AC0E4898791}">
      <dsp:nvSpPr>
        <dsp:cNvPr id="0" name=""/>
        <dsp:cNvSpPr/>
      </dsp:nvSpPr>
      <dsp:spPr>
        <a:xfrm>
          <a:off x="3410429" y="320990"/>
          <a:ext cx="962970" cy="962970"/>
        </a:xfrm>
        <a:prstGeom prst="ellips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077" tIns="12700" rIns="75077" bIns="12700" numCol="1" spcCol="1270" anchor="ctr" anchorCtr="0">
          <a:noAutofit/>
        </a:bodyPr>
        <a:lstStyle/>
        <a:p>
          <a:pPr marL="0" lvl="0" indent="0" algn="ctr" defTabSz="2044700">
            <a:lnSpc>
              <a:spcPct val="90000"/>
            </a:lnSpc>
            <a:spcBef>
              <a:spcPct val="0"/>
            </a:spcBef>
            <a:spcAft>
              <a:spcPct val="35000"/>
            </a:spcAft>
            <a:buNone/>
          </a:pPr>
          <a:r>
            <a:rPr lang="en-US" sz="4600" kern="1200"/>
            <a:t>2</a:t>
          </a:r>
        </a:p>
      </dsp:txBody>
      <dsp:txXfrm>
        <a:off x="3551453" y="462014"/>
        <a:ext cx="680922" cy="680922"/>
      </dsp:txXfrm>
    </dsp:sp>
    <dsp:sp modelId="{7EC712A5-A49C-0E4E-94C7-39E3FA93D6A2}">
      <dsp:nvSpPr>
        <dsp:cNvPr id="0" name=""/>
        <dsp:cNvSpPr/>
      </dsp:nvSpPr>
      <dsp:spPr>
        <a:xfrm>
          <a:off x="2675691" y="3209830"/>
          <a:ext cx="2432446" cy="72"/>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A4B166-3F12-A645-9C60-F8122F84F0A0}">
      <dsp:nvSpPr>
        <dsp:cNvPr id="0" name=""/>
        <dsp:cNvSpPr/>
      </dsp:nvSpPr>
      <dsp:spPr>
        <a:xfrm>
          <a:off x="5351383" y="0"/>
          <a:ext cx="2432446" cy="3209902"/>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9643" tIns="330200" rIns="189643" bIns="330200" numCol="1" spcCol="1270" anchor="t" anchorCtr="0">
          <a:noAutofit/>
        </a:bodyPr>
        <a:lstStyle/>
        <a:p>
          <a:pPr marL="0" lvl="0" indent="0" algn="l" defTabSz="1111250">
            <a:lnSpc>
              <a:spcPct val="90000"/>
            </a:lnSpc>
            <a:spcBef>
              <a:spcPct val="0"/>
            </a:spcBef>
            <a:spcAft>
              <a:spcPct val="35000"/>
            </a:spcAft>
            <a:buNone/>
          </a:pPr>
          <a:r>
            <a:rPr lang="en-US" sz="2500" kern="1200"/>
            <a:t>Asymptomatic diverticulosis → high fiber diet</a:t>
          </a:r>
        </a:p>
      </dsp:txBody>
      <dsp:txXfrm>
        <a:off x="5351383" y="1219762"/>
        <a:ext cx="2432446" cy="1925941"/>
      </dsp:txXfrm>
    </dsp:sp>
    <dsp:sp modelId="{2B11116A-510F-C44E-A1E5-6187DF7C1DCC}">
      <dsp:nvSpPr>
        <dsp:cNvPr id="0" name=""/>
        <dsp:cNvSpPr/>
      </dsp:nvSpPr>
      <dsp:spPr>
        <a:xfrm>
          <a:off x="6086121" y="320990"/>
          <a:ext cx="962970" cy="962970"/>
        </a:xfrm>
        <a:prstGeom prst="ellips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077" tIns="12700" rIns="75077" bIns="12700" numCol="1" spcCol="1270" anchor="ctr" anchorCtr="0">
          <a:noAutofit/>
        </a:bodyPr>
        <a:lstStyle/>
        <a:p>
          <a:pPr marL="0" lvl="0" indent="0" algn="ctr" defTabSz="2044700">
            <a:lnSpc>
              <a:spcPct val="90000"/>
            </a:lnSpc>
            <a:spcBef>
              <a:spcPct val="0"/>
            </a:spcBef>
            <a:spcAft>
              <a:spcPct val="35000"/>
            </a:spcAft>
            <a:buNone/>
          </a:pPr>
          <a:r>
            <a:rPr lang="en-US" sz="4600" kern="1200"/>
            <a:t>3</a:t>
          </a:r>
        </a:p>
      </dsp:txBody>
      <dsp:txXfrm>
        <a:off x="6227145" y="462014"/>
        <a:ext cx="680922" cy="680922"/>
      </dsp:txXfrm>
    </dsp:sp>
    <dsp:sp modelId="{F168A1E2-2E0D-994F-927E-70E7F11D9F4F}">
      <dsp:nvSpPr>
        <dsp:cNvPr id="0" name=""/>
        <dsp:cNvSpPr/>
      </dsp:nvSpPr>
      <dsp:spPr>
        <a:xfrm>
          <a:off x="5351383" y="3209830"/>
          <a:ext cx="2432446" cy="72"/>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75528-8CCE-5544-8E0B-D393CA265E54}">
      <dsp:nvSpPr>
        <dsp:cNvPr id="0" name=""/>
        <dsp:cNvSpPr/>
      </dsp:nvSpPr>
      <dsp:spPr>
        <a:xfrm>
          <a:off x="2280" y="1002057"/>
          <a:ext cx="1628219" cy="103391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6244CB-94D4-1F46-8ACC-0A80E6819F66}">
      <dsp:nvSpPr>
        <dsp:cNvPr id="0" name=""/>
        <dsp:cNvSpPr/>
      </dsp:nvSpPr>
      <dsp:spPr>
        <a:xfrm>
          <a:off x="183193" y="1173925"/>
          <a:ext cx="1628219" cy="103391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Bowel rest and hospital admission</a:t>
          </a:r>
        </a:p>
      </dsp:txBody>
      <dsp:txXfrm>
        <a:off x="213475" y="1204207"/>
        <a:ext cx="1567655" cy="973355"/>
      </dsp:txXfrm>
    </dsp:sp>
    <dsp:sp modelId="{391C7D5D-73DC-3648-8FDF-BB6A478C478E}">
      <dsp:nvSpPr>
        <dsp:cNvPr id="0" name=""/>
        <dsp:cNvSpPr/>
      </dsp:nvSpPr>
      <dsp:spPr>
        <a:xfrm>
          <a:off x="1992326" y="1002057"/>
          <a:ext cx="1628219" cy="103391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DE9BCF-F64F-B149-B83A-3D6DF55E36F8}">
      <dsp:nvSpPr>
        <dsp:cNvPr id="0" name=""/>
        <dsp:cNvSpPr/>
      </dsp:nvSpPr>
      <dsp:spPr>
        <a:xfrm>
          <a:off x="2173239" y="1173925"/>
          <a:ext cx="1628219" cy="103391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IV fluids</a:t>
          </a:r>
        </a:p>
      </dsp:txBody>
      <dsp:txXfrm>
        <a:off x="2203521" y="1204207"/>
        <a:ext cx="1567655" cy="973355"/>
      </dsp:txXfrm>
    </dsp:sp>
    <dsp:sp modelId="{C6E05A00-5657-7540-917E-47E47E299C36}">
      <dsp:nvSpPr>
        <dsp:cNvPr id="0" name=""/>
        <dsp:cNvSpPr/>
      </dsp:nvSpPr>
      <dsp:spPr>
        <a:xfrm>
          <a:off x="3982371" y="1002057"/>
          <a:ext cx="1628219" cy="103391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F4FA08-FFE8-BD4D-A6FA-178FB098B389}">
      <dsp:nvSpPr>
        <dsp:cNvPr id="0" name=""/>
        <dsp:cNvSpPr/>
      </dsp:nvSpPr>
      <dsp:spPr>
        <a:xfrm>
          <a:off x="4163284" y="1173925"/>
          <a:ext cx="1628219" cy="103391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Antibiotics: ciprofloxacin + metronidazole</a:t>
          </a:r>
        </a:p>
      </dsp:txBody>
      <dsp:txXfrm>
        <a:off x="4193566" y="1204207"/>
        <a:ext cx="1567655" cy="973355"/>
      </dsp:txXfrm>
    </dsp:sp>
    <dsp:sp modelId="{C98AA0B3-BD57-3C4B-A109-413DBA183C60}">
      <dsp:nvSpPr>
        <dsp:cNvPr id="0" name=""/>
        <dsp:cNvSpPr/>
      </dsp:nvSpPr>
      <dsp:spPr>
        <a:xfrm>
          <a:off x="5972417" y="1002057"/>
          <a:ext cx="1628219" cy="103391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0A7C38-96CD-B945-8F00-F0B5EAA51317}">
      <dsp:nvSpPr>
        <dsp:cNvPr id="0" name=""/>
        <dsp:cNvSpPr/>
      </dsp:nvSpPr>
      <dsp:spPr>
        <a:xfrm>
          <a:off x="6153330" y="1173925"/>
          <a:ext cx="1628219" cy="103391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Pain control (avoid morphine)</a:t>
          </a:r>
        </a:p>
      </dsp:txBody>
      <dsp:txXfrm>
        <a:off x="6183612" y="1204207"/>
        <a:ext cx="1567655" cy="9733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7F50C-B109-7F40-979F-2EF60BA916FD}">
      <dsp:nvSpPr>
        <dsp:cNvPr id="0" name=""/>
        <dsp:cNvSpPr/>
      </dsp:nvSpPr>
      <dsp:spPr>
        <a:xfrm>
          <a:off x="532" y="764213"/>
          <a:ext cx="2074896" cy="124493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Hartmann procedure</a:t>
          </a:r>
        </a:p>
      </dsp:txBody>
      <dsp:txXfrm>
        <a:off x="532" y="764213"/>
        <a:ext cx="2074896" cy="1244937"/>
      </dsp:txXfrm>
    </dsp:sp>
    <dsp:sp modelId="{E5556BF1-3AE2-F846-AD43-1270AC6E8E43}">
      <dsp:nvSpPr>
        <dsp:cNvPr id="0" name=""/>
        <dsp:cNvSpPr/>
      </dsp:nvSpPr>
      <dsp:spPr>
        <a:xfrm>
          <a:off x="2282917" y="764213"/>
          <a:ext cx="2074896" cy="124493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Sigmoid resection</a:t>
          </a:r>
        </a:p>
      </dsp:txBody>
      <dsp:txXfrm>
        <a:off x="2282917" y="764213"/>
        <a:ext cx="2074896" cy="1244937"/>
      </dsp:txXfrm>
    </dsp:sp>
    <dsp:sp modelId="{44709DF9-8AA8-4A48-AEA6-02CEC83F8CDE}">
      <dsp:nvSpPr>
        <dsp:cNvPr id="0" name=""/>
        <dsp:cNvSpPr/>
      </dsp:nvSpPr>
      <dsp:spPr>
        <a:xfrm>
          <a:off x="532" y="2216640"/>
          <a:ext cx="2074896" cy="124493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Rectal stump closure</a:t>
          </a:r>
        </a:p>
      </dsp:txBody>
      <dsp:txXfrm>
        <a:off x="532" y="2216640"/>
        <a:ext cx="2074896" cy="1244937"/>
      </dsp:txXfrm>
    </dsp:sp>
    <dsp:sp modelId="{63A8B3BA-8448-7146-BEF1-37ADB33AD788}">
      <dsp:nvSpPr>
        <dsp:cNvPr id="0" name=""/>
        <dsp:cNvSpPr/>
      </dsp:nvSpPr>
      <dsp:spPr>
        <a:xfrm>
          <a:off x="2282917" y="2216640"/>
          <a:ext cx="2074896" cy="124493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End colostomy formation</a:t>
          </a:r>
        </a:p>
      </dsp:txBody>
      <dsp:txXfrm>
        <a:off x="2282917" y="2216640"/>
        <a:ext cx="2074896" cy="1244937"/>
      </dsp:txXfrm>
    </dsp:sp>
    <dsp:sp modelId="{836E1043-DA68-6342-8F2D-CB1123118F8B}">
      <dsp:nvSpPr>
        <dsp:cNvPr id="0" name=""/>
        <dsp:cNvSpPr/>
      </dsp:nvSpPr>
      <dsp:spPr>
        <a:xfrm>
          <a:off x="1141724" y="3669067"/>
          <a:ext cx="2074896" cy="1244937"/>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Primary anastomosis in selected cases</a:t>
          </a:r>
        </a:p>
      </dsp:txBody>
      <dsp:txXfrm>
        <a:off x="1141724" y="3669067"/>
        <a:ext cx="2074896" cy="1244937"/>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FD618412-9484-BDE4-9AF7-2900A3E5238C}"/>
              </a:ext>
            </a:extLst>
          </p:cNvPr>
          <p:cNvPicPr>
            <a:picLocks noGrp="1" noChangeAspect="1"/>
          </p:cNvPicPr>
          <p:nvPr>
            <p:ph idx="1"/>
          </p:nvPr>
        </p:nvPicPr>
        <p:blipFill>
          <a:blip r:embed="rId2"/>
          <a:stretch>
            <a:fillRect/>
          </a:stretch>
        </p:blipFill>
        <p:spPr>
          <a:xfrm>
            <a:off x="482600" y="2335086"/>
            <a:ext cx="8178799" cy="2187828"/>
          </a:xfrm>
          <a:prstGeom prst="rect">
            <a:avLst/>
          </a:prstGeom>
          <a:solidFill>
            <a:schemeClr val="accent3"/>
          </a:solidFill>
        </p:spPr>
      </p:pic>
    </p:spTree>
    <p:extLst>
      <p:ext uri="{BB962C8B-B14F-4D97-AF65-F5344CB8AC3E}">
        <p14:creationId xmlns:p14="http://schemas.microsoft.com/office/powerpoint/2010/main" val="1610541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noAutofit/>
          </a:bodyPr>
          <a:lstStyle/>
          <a:p>
            <a:r>
              <a:rPr sz="3600" b="1" dirty="0">
                <a:solidFill>
                  <a:srgbClr val="FF0000"/>
                </a:solidFill>
                <a:latin typeface="Arial" panose="020B0604020202020204" pitchFamily="34" charset="0"/>
                <a:cs typeface="Arial" panose="020B0604020202020204" pitchFamily="34" charset="0"/>
              </a:rPr>
              <a:t>Pathophysiology of Diverticulosis</a:t>
            </a:r>
          </a:p>
        </p:txBody>
      </p:sp>
      <p:sp>
        <p:nvSpPr>
          <p:cNvPr id="3" name="Content Placeholder 2"/>
          <p:cNvSpPr>
            <a:spLocks noGrp="1"/>
          </p:cNvSpPr>
          <p:nvPr>
            <p:ph idx="1"/>
          </p:nvPr>
        </p:nvSpPr>
        <p:spPr/>
        <p:txBody>
          <a:bodyPr/>
          <a:lstStyle/>
          <a:p>
            <a:r>
              <a:rPr dirty="0"/>
              <a:t>Law of Laplace: P = T / R</a:t>
            </a:r>
          </a:p>
          <a:p>
            <a:r>
              <a:rPr dirty="0"/>
              <a:t>Narrow sigmoid colon generates high pressure</a:t>
            </a:r>
          </a:p>
          <a:p>
            <a:r>
              <a:rPr dirty="0"/>
              <a:t>Muscle hypertrophy of taenia coli</a:t>
            </a:r>
          </a:p>
          <a:p>
            <a:r>
              <a:rPr dirty="0" err="1"/>
              <a:t>Fecolith</a:t>
            </a:r>
            <a:r>
              <a:rPr dirty="0"/>
              <a:t> obstruction leads to diverticulitis</a:t>
            </a:r>
            <a:endParaRPr lang="en-US" dirty="0"/>
          </a:p>
          <a:p>
            <a:r>
              <a:rPr lang="en-PK" dirty="0"/>
              <a:t>Constipation (Chronic )</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latin typeface="Arial" panose="020B0604020202020204" pitchFamily="34" charset="0"/>
                <a:cs typeface="Arial" panose="020B0604020202020204" pitchFamily="34" charset="0"/>
              </a:rPr>
              <a:t>Clinical Features – Colonic</a:t>
            </a:r>
          </a:p>
        </p:txBody>
      </p:sp>
      <p:sp>
        <p:nvSpPr>
          <p:cNvPr id="3" name="Content Placeholder 2"/>
          <p:cNvSpPr>
            <a:spLocks noGrp="1"/>
          </p:cNvSpPr>
          <p:nvPr>
            <p:ph idx="1"/>
          </p:nvPr>
        </p:nvSpPr>
        <p:spPr/>
        <p:txBody>
          <a:bodyPr/>
          <a:lstStyle/>
          <a:p>
            <a:r>
              <a:rPr dirty="0"/>
              <a:t>Often asymptomatic</a:t>
            </a:r>
          </a:p>
          <a:p>
            <a:r>
              <a:rPr dirty="0"/>
              <a:t>Chronic left iliac fossa pain</a:t>
            </a:r>
          </a:p>
          <a:p>
            <a:r>
              <a:rPr dirty="0"/>
              <a:t>Pain relieved by flatus or defecation</a:t>
            </a:r>
          </a:p>
          <a:p>
            <a:r>
              <a:rPr dirty="0"/>
              <a:t>Acute diverticulitis: fever, LIF pain, leukocytosis</a:t>
            </a:r>
          </a:p>
          <a:p>
            <a:r>
              <a:rPr dirty="0"/>
              <a:t>Complications: fistula, obstruction</a:t>
            </a:r>
            <a:r>
              <a:rPr lang="en-US" dirty="0"/>
              <a:t>, pericolic abscess </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latin typeface="Arial" panose="020B0604020202020204" pitchFamily="34" charset="0"/>
                <a:cs typeface="Arial" panose="020B0604020202020204" pitchFamily="34" charset="0"/>
              </a:rPr>
              <a:t>Clinical Features – Meckel’s</a:t>
            </a:r>
          </a:p>
        </p:txBody>
      </p:sp>
      <p:sp>
        <p:nvSpPr>
          <p:cNvPr id="3" name="Content Placeholder 2"/>
          <p:cNvSpPr>
            <a:spLocks noGrp="1"/>
          </p:cNvSpPr>
          <p:nvPr>
            <p:ph idx="1"/>
          </p:nvPr>
        </p:nvSpPr>
        <p:spPr/>
        <p:txBody>
          <a:bodyPr/>
          <a:lstStyle/>
          <a:p>
            <a:r>
              <a:rPr dirty="0"/>
              <a:t>Painless rectal bleeding in children</a:t>
            </a:r>
          </a:p>
          <a:p>
            <a:r>
              <a:rPr dirty="0"/>
              <a:t>Diverticulitis mimicking appendicitis</a:t>
            </a:r>
          </a:p>
          <a:p>
            <a:r>
              <a:rPr dirty="0"/>
              <a:t>Intestinal obstruction from intussusception or volvulus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solidFill>
                  <a:srgbClr val="FF0000"/>
                </a:solidFill>
                <a:latin typeface="Arial" panose="020B0604020202020204" pitchFamily="34" charset="0"/>
                <a:cs typeface="Arial" panose="020B0604020202020204" pitchFamily="34" charset="0"/>
              </a:rPr>
              <a:t>History &amp; Physical Examination</a:t>
            </a:r>
          </a:p>
        </p:txBody>
      </p:sp>
      <p:sp>
        <p:nvSpPr>
          <p:cNvPr id="3" name="Content Placeholder 2"/>
          <p:cNvSpPr>
            <a:spLocks noGrp="1"/>
          </p:cNvSpPr>
          <p:nvPr>
            <p:ph idx="1"/>
          </p:nvPr>
        </p:nvSpPr>
        <p:spPr>
          <a:xfrm>
            <a:off x="457200" y="2051824"/>
            <a:ext cx="8229600" cy="4074339"/>
          </a:xfrm>
        </p:spPr>
        <p:txBody>
          <a:bodyPr/>
          <a:lstStyle/>
          <a:p>
            <a:r>
              <a:rPr dirty="0"/>
              <a:t>Assess fiber intake and bowel habits</a:t>
            </a:r>
          </a:p>
          <a:p>
            <a:r>
              <a:rPr dirty="0"/>
              <a:t>Character of PR bleeding</a:t>
            </a:r>
          </a:p>
          <a:p>
            <a:r>
              <a:rPr dirty="0"/>
              <a:t>Fever and tachycardia</a:t>
            </a:r>
          </a:p>
          <a:p>
            <a:r>
              <a:rPr dirty="0"/>
              <a:t>Left iliac fossa tenderness</a:t>
            </a:r>
          </a:p>
          <a:p>
            <a:r>
              <a:rPr dirty="0"/>
              <a:t>Possible sigmoid mass</a:t>
            </a:r>
          </a:p>
          <a:p>
            <a:r>
              <a:rPr dirty="0"/>
              <a:t>Digital rectal exam essential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latin typeface="Arial" panose="020B0604020202020204" pitchFamily="34" charset="0"/>
                <a:cs typeface="Arial" panose="020B0604020202020204" pitchFamily="34" charset="0"/>
              </a:rPr>
              <a:t>Important Investigations</a:t>
            </a:r>
          </a:p>
        </p:txBody>
      </p:sp>
      <p:sp>
        <p:nvSpPr>
          <p:cNvPr id="3" name="Content Placeholder 2"/>
          <p:cNvSpPr>
            <a:spLocks noGrp="1"/>
          </p:cNvSpPr>
          <p:nvPr>
            <p:ph idx="1"/>
          </p:nvPr>
        </p:nvSpPr>
        <p:spPr>
          <a:xfrm>
            <a:off x="457200" y="2464420"/>
            <a:ext cx="8229600" cy="3661743"/>
          </a:xfrm>
        </p:spPr>
        <p:txBody>
          <a:bodyPr/>
          <a:lstStyle/>
          <a:p>
            <a:r>
              <a:rPr dirty="0"/>
              <a:t>CT abdomen pelvis – gold standard</a:t>
            </a:r>
          </a:p>
          <a:p>
            <a:r>
              <a:rPr dirty="0"/>
              <a:t>Meckel scan (Tc‑99m pertechnetate)</a:t>
            </a:r>
          </a:p>
          <a:p>
            <a:r>
              <a:rPr dirty="0"/>
              <a:t>Erect abdominal X‑ray for perforation</a:t>
            </a:r>
          </a:p>
          <a:p>
            <a:r>
              <a:rPr dirty="0"/>
              <a:t>Water soluble contrast enema for fistula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latin typeface="Arial" panose="020B0604020202020204" pitchFamily="34" charset="0"/>
                <a:cs typeface="Arial" panose="020B0604020202020204" pitchFamily="34" charset="0"/>
              </a:rPr>
              <a:t>Hinchey Classification</a:t>
            </a:r>
          </a:p>
        </p:txBody>
      </p:sp>
      <p:sp>
        <p:nvSpPr>
          <p:cNvPr id="3" name="Content Placeholder 2"/>
          <p:cNvSpPr>
            <a:spLocks noGrp="1"/>
          </p:cNvSpPr>
          <p:nvPr>
            <p:ph idx="1"/>
          </p:nvPr>
        </p:nvSpPr>
        <p:spPr>
          <a:xfrm>
            <a:off x="457200" y="2520176"/>
            <a:ext cx="8229600" cy="3605987"/>
          </a:xfrm>
        </p:spPr>
        <p:txBody>
          <a:bodyPr/>
          <a:lstStyle/>
          <a:p>
            <a:r>
              <a:rPr dirty="0"/>
              <a:t>Stage I – Pericolic abscess</a:t>
            </a:r>
          </a:p>
          <a:p>
            <a:r>
              <a:rPr dirty="0"/>
              <a:t>Stage II – Pelvic abscess</a:t>
            </a:r>
          </a:p>
          <a:p>
            <a:r>
              <a:rPr dirty="0"/>
              <a:t>Stage III – Purulent peritonitis</a:t>
            </a:r>
          </a:p>
          <a:p>
            <a:r>
              <a:rPr dirty="0"/>
              <a:t>Stage IV – Fecal peritonitis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latin typeface="Arial" panose="020B0604020202020204" pitchFamily="34" charset="0"/>
                <a:cs typeface="Arial" panose="020B0604020202020204" pitchFamily="34" charset="0"/>
              </a:rPr>
              <a:t>Differential Diagnosis</a:t>
            </a:r>
          </a:p>
        </p:txBody>
      </p:sp>
      <p:sp>
        <p:nvSpPr>
          <p:cNvPr id="3" name="Content Placeholder 2"/>
          <p:cNvSpPr>
            <a:spLocks noGrp="1"/>
          </p:cNvSpPr>
          <p:nvPr>
            <p:ph idx="1"/>
          </p:nvPr>
        </p:nvSpPr>
        <p:spPr>
          <a:xfrm>
            <a:off x="457200" y="2230244"/>
            <a:ext cx="8229600" cy="3895919"/>
          </a:xfrm>
        </p:spPr>
        <p:txBody>
          <a:bodyPr/>
          <a:lstStyle/>
          <a:p>
            <a:r>
              <a:rPr dirty="0"/>
              <a:t>Sigmoid carcinoma</a:t>
            </a:r>
          </a:p>
          <a:p>
            <a:r>
              <a:rPr dirty="0"/>
              <a:t>Ischemic colitis</a:t>
            </a:r>
          </a:p>
          <a:p>
            <a:r>
              <a:rPr dirty="0"/>
              <a:t>Crohn disease</a:t>
            </a:r>
          </a:p>
          <a:p>
            <a:r>
              <a:rPr dirty="0"/>
              <a:t>Appendicitis</a:t>
            </a:r>
          </a:p>
          <a:p>
            <a:r>
              <a:rPr dirty="0"/>
              <a:t>Mesenteric adenitis</a:t>
            </a:r>
          </a:p>
          <a:p>
            <a:r>
              <a:rPr dirty="0"/>
              <a:t>Ectopic pregnancy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2723" y="809898"/>
            <a:ext cx="7629757" cy="1554480"/>
          </a:xfrm>
        </p:spPr>
        <p:txBody>
          <a:bodyPr anchor="ctr">
            <a:normAutofit/>
          </a:bodyPr>
          <a:lstStyle/>
          <a:p>
            <a:r>
              <a:rPr lang="en-GB" sz="4200" b="1" dirty="0">
                <a:solidFill>
                  <a:srgbClr val="FF0000"/>
                </a:solidFill>
                <a:latin typeface="Arial" panose="020B0604020202020204" pitchFamily="34" charset="0"/>
                <a:cs typeface="Arial" panose="020B0604020202020204" pitchFamily="34" charset="0"/>
              </a:rPr>
              <a:t>Management</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FE2D2EEC-F7D2-169F-5E2F-E399FEBD2C08}"/>
              </a:ext>
            </a:extLst>
          </p:cNvPr>
          <p:cNvGraphicFramePr>
            <a:graphicFrameLocks noGrp="1"/>
          </p:cNvGraphicFramePr>
          <p:nvPr>
            <p:ph idx="1"/>
            <p:extLst>
              <p:ext uri="{D42A27DB-BD31-4B8C-83A1-F6EECF244321}">
                <p14:modId xmlns:p14="http://schemas.microsoft.com/office/powerpoint/2010/main" val="1147929485"/>
              </p:ext>
            </p:extLst>
          </p:nvPr>
        </p:nvGraphicFramePr>
        <p:xfrm>
          <a:off x="678451" y="3017519"/>
          <a:ext cx="778383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2723" y="809898"/>
            <a:ext cx="7629757" cy="1554480"/>
          </a:xfrm>
        </p:spPr>
        <p:txBody>
          <a:bodyPr anchor="ctr">
            <a:normAutofit/>
          </a:bodyPr>
          <a:lstStyle/>
          <a:p>
            <a:r>
              <a:rPr lang="en-GB" sz="4200" b="1" dirty="0">
                <a:solidFill>
                  <a:srgbClr val="FF0000"/>
                </a:solidFill>
                <a:latin typeface="Arial" panose="020B0604020202020204" pitchFamily="34" charset="0"/>
                <a:cs typeface="Arial" panose="020B0604020202020204" pitchFamily="34" charset="0"/>
              </a:rPr>
              <a:t>Conservative Management</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00B88770-6301-F205-257F-666EF0A01829}"/>
              </a:ext>
            </a:extLst>
          </p:cNvPr>
          <p:cNvGraphicFramePr>
            <a:graphicFrameLocks noGrp="1"/>
          </p:cNvGraphicFramePr>
          <p:nvPr>
            <p:ph idx="1"/>
            <p:extLst>
              <p:ext uri="{D42A27DB-BD31-4B8C-83A1-F6EECF244321}">
                <p14:modId xmlns:p14="http://schemas.microsoft.com/office/powerpoint/2010/main" val="870087530"/>
              </p:ext>
            </p:extLst>
          </p:nvPr>
        </p:nvGraphicFramePr>
        <p:xfrm>
          <a:off x="678451" y="3017519"/>
          <a:ext cx="778383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A3A8E12-4D8F-21F8-705A-FE9194CFB904}"/>
              </a:ext>
            </a:extLst>
          </p:cNvPr>
          <p:cNvPicPr>
            <a:picLocks noGrp="1" noChangeAspect="1"/>
          </p:cNvPicPr>
          <p:nvPr>
            <p:ph idx="1"/>
          </p:nvPr>
        </p:nvPicPr>
        <p:blipFill>
          <a:blip r:embed="rId2"/>
          <a:stretch>
            <a:fillRect/>
          </a:stretch>
        </p:blipFill>
        <p:spPr>
          <a:xfrm>
            <a:off x="1584832" y="643466"/>
            <a:ext cx="5974334" cy="5571067"/>
          </a:xfrm>
          <a:prstGeom prst="rect">
            <a:avLst/>
          </a:prstGeom>
        </p:spPr>
      </p:pic>
    </p:spTree>
    <p:extLst>
      <p:ext uri="{BB962C8B-B14F-4D97-AF65-F5344CB8AC3E}">
        <p14:creationId xmlns:p14="http://schemas.microsoft.com/office/powerpoint/2010/main" val="782380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E0BBC-468F-3CCF-D4C8-08F09A6A54E9}"/>
              </a:ext>
            </a:extLst>
          </p:cNvPr>
          <p:cNvSpPr>
            <a:spLocks noGrp="1"/>
          </p:cNvSpPr>
          <p:nvPr>
            <p:ph type="ctrTitle"/>
          </p:nvPr>
        </p:nvSpPr>
        <p:spPr>
          <a:xfrm>
            <a:off x="1143000" y="2508250"/>
            <a:ext cx="6858000" cy="1294315"/>
          </a:xfrm>
          <a:ln>
            <a:solidFill>
              <a:schemeClr val="tx1"/>
            </a:solidFill>
          </a:ln>
        </p:spPr>
        <p:txBody>
          <a:bodyPr>
            <a:noAutofit/>
          </a:bodyPr>
          <a:lstStyle/>
          <a:p>
            <a:r>
              <a:rPr lang="en-GB" sz="3600" b="1" dirty="0">
                <a:solidFill>
                  <a:srgbClr val="FF0000"/>
                </a:solidFill>
                <a:latin typeface="Arial" panose="020B0604020202020204" pitchFamily="34" charset="0"/>
                <a:cs typeface="Arial" panose="020B0604020202020204" pitchFamily="34" charset="0"/>
              </a:rPr>
              <a:t>Diverticular Disease of the Colon &amp; Meckel’s Diverticulum  </a:t>
            </a:r>
          </a:p>
        </p:txBody>
      </p:sp>
      <p:sp>
        <p:nvSpPr>
          <p:cNvPr id="3" name="Subtitle 2">
            <a:extLst>
              <a:ext uri="{FF2B5EF4-FFF2-40B4-BE49-F238E27FC236}">
                <a16:creationId xmlns:a16="http://schemas.microsoft.com/office/drawing/2014/main" id="{5A885705-0A19-F8F3-18AA-6C7A41542784}"/>
              </a:ext>
            </a:extLst>
          </p:cNvPr>
          <p:cNvSpPr>
            <a:spLocks noGrp="1"/>
          </p:cNvSpPr>
          <p:nvPr>
            <p:ph type="subTitle" idx="1"/>
          </p:nvPr>
        </p:nvSpPr>
        <p:spPr>
          <a:xfrm>
            <a:off x="1143000" y="4349750"/>
            <a:ext cx="6858000" cy="450850"/>
          </a:xfrm>
          <a:solidFill>
            <a:schemeClr val="tx2"/>
          </a:solidFill>
          <a:ln>
            <a:solidFill>
              <a:srgbClr val="FF0000"/>
            </a:solidFill>
          </a:ln>
        </p:spPr>
        <p:txBody>
          <a:bodyPr>
            <a:normAutofit fontScale="92500" lnSpcReduction="10000"/>
          </a:bodyPr>
          <a:lstStyle/>
          <a:p>
            <a:r>
              <a:rPr lang="en-GB" sz="2700" b="1" dirty="0">
                <a:solidFill>
                  <a:schemeClr val="bg1"/>
                </a:solidFill>
                <a:latin typeface="Arial" panose="020B0604020202020204" pitchFamily="34" charset="0"/>
                <a:cs typeface="Arial" panose="020B0604020202020204" pitchFamily="34" charset="0"/>
              </a:rPr>
              <a:t>Prof.  Zahid Mahmood </a:t>
            </a:r>
          </a:p>
        </p:txBody>
      </p:sp>
      <p:sp>
        <p:nvSpPr>
          <p:cNvPr id="4" name="TextBox 3">
            <a:extLst>
              <a:ext uri="{FF2B5EF4-FFF2-40B4-BE49-F238E27FC236}">
                <a16:creationId xmlns:a16="http://schemas.microsoft.com/office/drawing/2014/main" id="{D1A54E52-5DF2-7F6B-6F31-FA436E553737}"/>
              </a:ext>
            </a:extLst>
          </p:cNvPr>
          <p:cNvSpPr txBox="1"/>
          <p:nvPr/>
        </p:nvSpPr>
        <p:spPr>
          <a:xfrm>
            <a:off x="1143000" y="1314734"/>
            <a:ext cx="6858000" cy="646331"/>
          </a:xfrm>
          <a:prstGeom prst="rect">
            <a:avLst/>
          </a:prstGeom>
          <a:solidFill>
            <a:schemeClr val="accent3">
              <a:lumMod val="40000"/>
              <a:lumOff val="60000"/>
            </a:schemeClr>
          </a:solidFill>
          <a:ln>
            <a:solidFill>
              <a:schemeClr val="tx1"/>
            </a:solidFill>
          </a:ln>
        </p:spPr>
        <p:txBody>
          <a:bodyPr wrap="square" rtlCol="0">
            <a:spAutoFit/>
          </a:bodyPr>
          <a:lstStyle/>
          <a:p>
            <a:pPr algn="ctr"/>
            <a:r>
              <a:rPr lang="ar-SA" sz="3600" b="1" dirty="0">
                <a:solidFill>
                  <a:srgbClr val="FF0000"/>
                </a:solidFill>
                <a:latin typeface="JAMEEL NOORI NASTALEEQ KASHEEDA" panose="02000503000000020004" pitchFamily="2" charset="-78"/>
              </a:rPr>
              <a:t>بسم الله الرحمن الرحيم</a:t>
            </a:r>
            <a:endParaRPr lang="en-GB" sz="3600" b="1" dirty="0">
              <a:solidFill>
                <a:srgbClr val="FF0000"/>
              </a:solidFill>
              <a:latin typeface="JAMEEL NOORI NASTALEEQ KASHEEDA" panose="02000503000000020004" pitchFamily="2" charset="-78"/>
            </a:endParaRPr>
          </a:p>
        </p:txBody>
      </p:sp>
    </p:spTree>
    <p:extLst>
      <p:ext uri="{BB962C8B-B14F-4D97-AF65-F5344CB8AC3E}">
        <p14:creationId xmlns:p14="http://schemas.microsoft.com/office/powerpoint/2010/main" val="2669347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912768"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28650" y="673770"/>
            <a:ext cx="2415246" cy="2027227"/>
          </a:xfrm>
        </p:spPr>
        <p:txBody>
          <a:bodyPr anchor="t">
            <a:normAutofit/>
          </a:bodyPr>
          <a:lstStyle/>
          <a:p>
            <a:pPr>
              <a:lnSpc>
                <a:spcPct val="90000"/>
              </a:lnSpc>
            </a:pPr>
            <a:r>
              <a:rPr lang="en-GB" sz="3600" dirty="0">
                <a:solidFill>
                  <a:srgbClr val="FFFFFF"/>
                </a:solidFill>
              </a:rPr>
              <a:t>Emergency Surgical Treatment</a:t>
            </a:r>
          </a:p>
        </p:txBody>
      </p:sp>
      <p:graphicFrame>
        <p:nvGraphicFramePr>
          <p:cNvPr id="5" name="Content Placeholder 2">
            <a:extLst>
              <a:ext uri="{FF2B5EF4-FFF2-40B4-BE49-F238E27FC236}">
                <a16:creationId xmlns:a16="http://schemas.microsoft.com/office/drawing/2014/main" id="{B9008C0E-D373-4BE1-05FD-0C3DE4993CF6}"/>
              </a:ext>
            </a:extLst>
          </p:cNvPr>
          <p:cNvGraphicFramePr>
            <a:graphicFrameLocks noGrp="1"/>
          </p:cNvGraphicFramePr>
          <p:nvPr>
            <p:ph idx="1"/>
            <p:extLst>
              <p:ext uri="{D42A27DB-BD31-4B8C-83A1-F6EECF244321}">
                <p14:modId xmlns:p14="http://schemas.microsoft.com/office/powerpoint/2010/main" val="2286574247"/>
              </p:ext>
            </p:extLst>
          </p:nvPr>
        </p:nvGraphicFramePr>
        <p:xfrm>
          <a:off x="4157004" y="541606"/>
          <a:ext cx="4358346"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F2354-73A1-DF1A-FC41-09E542AE58C5}"/>
              </a:ext>
            </a:extLst>
          </p:cNvPr>
          <p:cNvSpPr>
            <a:spLocks noGrp="1"/>
          </p:cNvSpPr>
          <p:nvPr>
            <p:ph type="title"/>
          </p:nvPr>
        </p:nvSpPr>
        <p:spPr>
          <a:xfrm>
            <a:off x="457200" y="731837"/>
            <a:ext cx="8229600" cy="926984"/>
          </a:xfrm>
        </p:spPr>
        <p:txBody>
          <a:bodyPr>
            <a:normAutofit fontScale="90000"/>
          </a:bodyPr>
          <a:lstStyle/>
          <a:p>
            <a:br>
              <a:rPr lang="en-GB" b="1" dirty="0">
                <a:solidFill>
                  <a:srgbClr val="FF0000"/>
                </a:solidFill>
                <a:latin typeface="Arial" panose="020B0604020202020204" pitchFamily="34" charset="0"/>
                <a:cs typeface="Arial" panose="020B0604020202020204" pitchFamily="34" charset="0"/>
              </a:rPr>
            </a:br>
            <a:r>
              <a:rPr lang="en-GB" b="1" dirty="0">
                <a:solidFill>
                  <a:srgbClr val="FF0000"/>
                </a:solidFill>
                <a:latin typeface="Arial" panose="020B0604020202020204" pitchFamily="34" charset="0"/>
                <a:cs typeface="Arial" panose="020B0604020202020204" pitchFamily="34" charset="0"/>
              </a:rPr>
              <a:t>Hartmann procedure</a:t>
            </a:r>
            <a:br>
              <a:rPr lang="en-GB" b="1" dirty="0">
                <a:solidFill>
                  <a:srgbClr val="FF0000"/>
                </a:solidFill>
                <a:latin typeface="Arial" panose="020B0604020202020204" pitchFamily="34" charset="0"/>
                <a:cs typeface="Arial" panose="020B0604020202020204" pitchFamily="34" charset="0"/>
              </a:rPr>
            </a:br>
            <a:endParaRPr lang="en-PK" b="1" dirty="0">
              <a:solidFill>
                <a:srgbClr val="FF0000"/>
              </a:solidFill>
              <a:latin typeface="Arial" panose="020B0604020202020204" pitchFamily="34" charset="0"/>
              <a:cs typeface="Arial" panose="020B0604020202020204" pitchFamily="34" charset="0"/>
            </a:endParaRPr>
          </a:p>
        </p:txBody>
      </p:sp>
      <p:pic>
        <p:nvPicPr>
          <p:cNvPr id="5" name="Content Placeholder 4">
            <a:extLst>
              <a:ext uri="{FF2B5EF4-FFF2-40B4-BE49-F238E27FC236}">
                <a16:creationId xmlns:a16="http://schemas.microsoft.com/office/drawing/2014/main" id="{FF29F8CD-08FF-9633-FE15-11DDA806082D}"/>
              </a:ext>
            </a:extLst>
          </p:cNvPr>
          <p:cNvPicPr>
            <a:picLocks noGrp="1" noChangeAspect="1"/>
          </p:cNvPicPr>
          <p:nvPr>
            <p:ph idx="1"/>
          </p:nvPr>
        </p:nvPicPr>
        <p:blipFill>
          <a:blip r:embed="rId2"/>
          <a:stretch>
            <a:fillRect/>
          </a:stretch>
        </p:blipFill>
        <p:spPr>
          <a:xfrm>
            <a:off x="1929161" y="1597086"/>
            <a:ext cx="4955078" cy="4529077"/>
          </a:xfrm>
          <a:prstGeom prst="rect">
            <a:avLst/>
          </a:prstGeom>
          <a:ln>
            <a:solidFill>
              <a:schemeClr val="tx1"/>
            </a:solidFill>
          </a:ln>
        </p:spPr>
      </p:pic>
    </p:spTree>
    <p:extLst>
      <p:ext uri="{BB962C8B-B14F-4D97-AF65-F5344CB8AC3E}">
        <p14:creationId xmlns:p14="http://schemas.microsoft.com/office/powerpoint/2010/main" val="4089061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1C0D0-6921-1EC3-4D03-EC071B194B77}"/>
              </a:ext>
            </a:extLst>
          </p:cNvPr>
          <p:cNvSpPr>
            <a:spLocks noGrp="1"/>
          </p:cNvSpPr>
          <p:nvPr>
            <p:ph type="title"/>
          </p:nvPr>
        </p:nvSpPr>
        <p:spPr/>
        <p:txBody>
          <a:bodyPr>
            <a:normAutofit fontScale="90000"/>
          </a:bodyPr>
          <a:lstStyle/>
          <a:p>
            <a:br>
              <a:rPr lang="en-GB" b="1" dirty="0">
                <a:solidFill>
                  <a:srgbClr val="FF0000"/>
                </a:solidFill>
                <a:latin typeface="Arial" panose="020B0604020202020204" pitchFamily="34" charset="0"/>
                <a:cs typeface="Arial" panose="020B0604020202020204" pitchFamily="34" charset="0"/>
              </a:rPr>
            </a:br>
            <a:r>
              <a:rPr lang="en-GB" b="1" dirty="0">
                <a:solidFill>
                  <a:srgbClr val="FF0000"/>
                </a:solidFill>
                <a:latin typeface="Arial" panose="020B0604020202020204" pitchFamily="34" charset="0"/>
                <a:cs typeface="Arial" panose="020B0604020202020204" pitchFamily="34" charset="0"/>
              </a:rPr>
              <a:t>Sigmoid resection</a:t>
            </a:r>
            <a:br>
              <a:rPr lang="en-GB" b="1" dirty="0">
                <a:solidFill>
                  <a:srgbClr val="FF0000"/>
                </a:solidFill>
                <a:latin typeface="Arial" panose="020B0604020202020204" pitchFamily="34" charset="0"/>
                <a:cs typeface="Arial" panose="020B0604020202020204" pitchFamily="34" charset="0"/>
              </a:rPr>
            </a:br>
            <a:endParaRPr lang="en-PK" b="1" dirty="0">
              <a:solidFill>
                <a:srgbClr val="FF0000"/>
              </a:solidFill>
              <a:latin typeface="Arial" panose="020B0604020202020204" pitchFamily="34" charset="0"/>
              <a:cs typeface="Arial" panose="020B0604020202020204" pitchFamily="34" charset="0"/>
            </a:endParaRPr>
          </a:p>
        </p:txBody>
      </p:sp>
      <p:pic>
        <p:nvPicPr>
          <p:cNvPr id="5" name="Content Placeholder 4">
            <a:extLst>
              <a:ext uri="{FF2B5EF4-FFF2-40B4-BE49-F238E27FC236}">
                <a16:creationId xmlns:a16="http://schemas.microsoft.com/office/drawing/2014/main" id="{28ED64EB-CEF5-32B8-3E58-222C5DB02B66}"/>
              </a:ext>
            </a:extLst>
          </p:cNvPr>
          <p:cNvPicPr>
            <a:picLocks noGrp="1" noChangeAspect="1"/>
          </p:cNvPicPr>
          <p:nvPr>
            <p:ph idx="1"/>
          </p:nvPr>
        </p:nvPicPr>
        <p:blipFill>
          <a:blip r:embed="rId2"/>
          <a:stretch>
            <a:fillRect/>
          </a:stretch>
        </p:blipFill>
        <p:spPr>
          <a:xfrm>
            <a:off x="1260087" y="1550222"/>
            <a:ext cx="6411951" cy="4477951"/>
          </a:xfrm>
          <a:prstGeom prst="rect">
            <a:avLst/>
          </a:prstGeom>
          <a:ln>
            <a:solidFill>
              <a:srgbClr val="FF0000"/>
            </a:solidFill>
          </a:ln>
        </p:spPr>
      </p:pic>
    </p:spTree>
    <p:extLst>
      <p:ext uri="{BB962C8B-B14F-4D97-AF65-F5344CB8AC3E}">
        <p14:creationId xmlns:p14="http://schemas.microsoft.com/office/powerpoint/2010/main" val="31380882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7F529-957C-3EE9-D60B-A72E987A44BD}"/>
              </a:ext>
            </a:extLst>
          </p:cNvPr>
          <p:cNvSpPr>
            <a:spLocks noGrp="1"/>
          </p:cNvSpPr>
          <p:nvPr>
            <p:ph type="title"/>
          </p:nvPr>
        </p:nvSpPr>
        <p:spPr/>
        <p:txBody>
          <a:bodyPr>
            <a:normAutofit fontScale="90000"/>
          </a:bodyPr>
          <a:lstStyle/>
          <a:p>
            <a:br>
              <a:rPr lang="en-GB" b="1" dirty="0">
                <a:solidFill>
                  <a:srgbClr val="FF0000"/>
                </a:solidFill>
                <a:latin typeface="Arial" panose="020B0604020202020204" pitchFamily="34" charset="0"/>
                <a:cs typeface="Arial" panose="020B0604020202020204" pitchFamily="34" charset="0"/>
              </a:rPr>
            </a:br>
            <a:r>
              <a:rPr lang="en-GB" b="1" dirty="0">
                <a:solidFill>
                  <a:srgbClr val="FF0000"/>
                </a:solidFill>
                <a:latin typeface="Arial" panose="020B0604020202020204" pitchFamily="34" charset="0"/>
                <a:cs typeface="Arial" panose="020B0604020202020204" pitchFamily="34" charset="0"/>
              </a:rPr>
              <a:t>End colostomy formation</a:t>
            </a:r>
            <a:br>
              <a:rPr lang="en-GB" b="1" dirty="0">
                <a:solidFill>
                  <a:srgbClr val="FF0000"/>
                </a:solidFill>
                <a:latin typeface="Arial" panose="020B0604020202020204" pitchFamily="34" charset="0"/>
                <a:cs typeface="Arial" panose="020B0604020202020204" pitchFamily="34" charset="0"/>
              </a:rPr>
            </a:br>
            <a:endParaRPr lang="en-PK" b="1" dirty="0">
              <a:solidFill>
                <a:srgbClr val="FF0000"/>
              </a:solidFill>
              <a:latin typeface="Arial" panose="020B0604020202020204" pitchFamily="34" charset="0"/>
              <a:cs typeface="Arial" panose="020B0604020202020204" pitchFamily="34" charset="0"/>
            </a:endParaRPr>
          </a:p>
        </p:txBody>
      </p:sp>
      <p:pic>
        <p:nvPicPr>
          <p:cNvPr id="5" name="Content Placeholder 4">
            <a:extLst>
              <a:ext uri="{FF2B5EF4-FFF2-40B4-BE49-F238E27FC236}">
                <a16:creationId xmlns:a16="http://schemas.microsoft.com/office/drawing/2014/main" id="{A907F34E-C721-9D61-BF92-38F5D34ACA06}"/>
              </a:ext>
            </a:extLst>
          </p:cNvPr>
          <p:cNvPicPr>
            <a:picLocks noGrp="1" noChangeAspect="1"/>
          </p:cNvPicPr>
          <p:nvPr>
            <p:ph idx="1"/>
          </p:nvPr>
        </p:nvPicPr>
        <p:blipFill>
          <a:blip r:embed="rId2"/>
          <a:stretch>
            <a:fillRect/>
          </a:stretch>
        </p:blipFill>
        <p:spPr>
          <a:xfrm>
            <a:off x="457200" y="2306498"/>
            <a:ext cx="8229600" cy="3113366"/>
          </a:xfrm>
          <a:prstGeom prst="rect">
            <a:avLst/>
          </a:prstGeom>
        </p:spPr>
      </p:pic>
    </p:spTree>
    <p:extLst>
      <p:ext uri="{BB962C8B-B14F-4D97-AF65-F5344CB8AC3E}">
        <p14:creationId xmlns:p14="http://schemas.microsoft.com/office/powerpoint/2010/main" val="3460910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A65DC-DFF6-DE8E-F531-89E3081C5AA9}"/>
              </a:ext>
            </a:extLst>
          </p:cNvPr>
          <p:cNvSpPr>
            <a:spLocks noGrp="1"/>
          </p:cNvSpPr>
          <p:nvPr>
            <p:ph type="title"/>
          </p:nvPr>
        </p:nvSpPr>
        <p:spPr/>
        <p:txBody>
          <a:bodyPr>
            <a:noAutofit/>
          </a:bodyPr>
          <a:lstStyle/>
          <a:p>
            <a:br>
              <a:rPr lang="en-GB" sz="3200" b="1" dirty="0">
                <a:solidFill>
                  <a:srgbClr val="FF0000"/>
                </a:solidFill>
                <a:latin typeface="Arial" panose="020B0604020202020204" pitchFamily="34" charset="0"/>
                <a:cs typeface="Arial" panose="020B0604020202020204" pitchFamily="34" charset="0"/>
              </a:rPr>
            </a:br>
            <a:r>
              <a:rPr lang="en-GB" sz="3200" b="1" dirty="0">
                <a:solidFill>
                  <a:srgbClr val="FF0000"/>
                </a:solidFill>
                <a:latin typeface="Arial" panose="020B0604020202020204" pitchFamily="34" charset="0"/>
                <a:cs typeface="Arial" panose="020B0604020202020204" pitchFamily="34" charset="0"/>
              </a:rPr>
              <a:t>Primary anastomosis in selected cases</a:t>
            </a:r>
            <a:br>
              <a:rPr lang="en-GB" sz="3200" b="1" dirty="0">
                <a:solidFill>
                  <a:srgbClr val="FF0000"/>
                </a:solidFill>
                <a:latin typeface="Arial" panose="020B0604020202020204" pitchFamily="34" charset="0"/>
                <a:cs typeface="Arial" panose="020B0604020202020204" pitchFamily="34" charset="0"/>
              </a:rPr>
            </a:br>
            <a:endParaRPr lang="en-PK" sz="3200" b="1" dirty="0">
              <a:solidFill>
                <a:srgbClr val="FF0000"/>
              </a:solidFill>
              <a:latin typeface="Arial" panose="020B0604020202020204" pitchFamily="34" charset="0"/>
              <a:cs typeface="Arial" panose="020B0604020202020204" pitchFamily="34" charset="0"/>
            </a:endParaRPr>
          </a:p>
        </p:txBody>
      </p:sp>
      <p:pic>
        <p:nvPicPr>
          <p:cNvPr id="5" name="Content Placeholder 4">
            <a:extLst>
              <a:ext uri="{FF2B5EF4-FFF2-40B4-BE49-F238E27FC236}">
                <a16:creationId xmlns:a16="http://schemas.microsoft.com/office/drawing/2014/main" id="{303B70F3-9618-7809-65C2-2FC11D0B4115}"/>
              </a:ext>
            </a:extLst>
          </p:cNvPr>
          <p:cNvPicPr>
            <a:picLocks noGrp="1" noChangeAspect="1"/>
          </p:cNvPicPr>
          <p:nvPr>
            <p:ph idx="1"/>
          </p:nvPr>
        </p:nvPicPr>
        <p:blipFill>
          <a:blip r:embed="rId2"/>
          <a:stretch>
            <a:fillRect/>
          </a:stretch>
        </p:blipFill>
        <p:spPr>
          <a:xfrm>
            <a:off x="713190" y="1600200"/>
            <a:ext cx="7717620" cy="4525963"/>
          </a:xfrm>
          <a:prstGeom prst="rect">
            <a:avLst/>
          </a:prstGeom>
        </p:spPr>
      </p:pic>
    </p:spTree>
    <p:extLst>
      <p:ext uri="{BB962C8B-B14F-4D97-AF65-F5344CB8AC3E}">
        <p14:creationId xmlns:p14="http://schemas.microsoft.com/office/powerpoint/2010/main" val="309183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latin typeface="Arial" panose="020B0604020202020204" pitchFamily="34" charset="0"/>
                <a:cs typeface="Arial" panose="020B0604020202020204" pitchFamily="34" charset="0"/>
              </a:rPr>
              <a:t>Operative Principles</a:t>
            </a:r>
          </a:p>
        </p:txBody>
      </p:sp>
      <p:sp>
        <p:nvSpPr>
          <p:cNvPr id="3" name="Content Placeholder 2"/>
          <p:cNvSpPr>
            <a:spLocks noGrp="1"/>
          </p:cNvSpPr>
          <p:nvPr>
            <p:ph idx="1"/>
          </p:nvPr>
        </p:nvSpPr>
        <p:spPr>
          <a:xfrm>
            <a:off x="457200" y="2464420"/>
            <a:ext cx="8229600" cy="3661743"/>
          </a:xfrm>
        </p:spPr>
        <p:txBody>
          <a:bodyPr/>
          <a:lstStyle/>
          <a:p>
            <a:r>
              <a:rPr dirty="0"/>
              <a:t>Protect the left ureter</a:t>
            </a:r>
          </a:p>
          <a:p>
            <a:r>
              <a:rPr dirty="0"/>
              <a:t>Search distal 2 feet of ileum for Meckel’s if appendix normal</a:t>
            </a:r>
          </a:p>
          <a:p>
            <a:r>
              <a:rPr dirty="0"/>
              <a:t>Wedge resection for simple Meckel diverticulitis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solidFill>
                  <a:srgbClr val="FF0000"/>
                </a:solidFill>
                <a:latin typeface="Arial" panose="020B0604020202020204" pitchFamily="34" charset="0"/>
                <a:cs typeface="Arial" panose="020B0604020202020204" pitchFamily="34" charset="0"/>
              </a:rPr>
              <a:t>Postoperative Care &amp; Complications</a:t>
            </a:r>
          </a:p>
        </p:txBody>
      </p:sp>
      <p:sp>
        <p:nvSpPr>
          <p:cNvPr id="3" name="Content Placeholder 2"/>
          <p:cNvSpPr>
            <a:spLocks noGrp="1"/>
          </p:cNvSpPr>
          <p:nvPr>
            <p:ph idx="1"/>
          </p:nvPr>
        </p:nvSpPr>
        <p:spPr>
          <a:xfrm>
            <a:off x="457200" y="2308302"/>
            <a:ext cx="8229600" cy="3817861"/>
          </a:xfrm>
        </p:spPr>
        <p:txBody>
          <a:bodyPr/>
          <a:lstStyle/>
          <a:p>
            <a:r>
              <a:rPr dirty="0"/>
              <a:t>Monitor stoma viability</a:t>
            </a:r>
          </a:p>
          <a:p>
            <a:r>
              <a:rPr dirty="0"/>
              <a:t>Anastomotic leak</a:t>
            </a:r>
          </a:p>
          <a:p>
            <a:r>
              <a:rPr dirty="0"/>
              <a:t>Wound infection</a:t>
            </a:r>
          </a:p>
          <a:p>
            <a:r>
              <a:rPr dirty="0"/>
              <a:t>Pelvic abscess</a:t>
            </a:r>
          </a:p>
          <a:p>
            <a:r>
              <a:rPr dirty="0"/>
              <a:t>Late: incisional hernia or adhesive obstruction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dirty="0"/>
          </a:p>
        </p:txBody>
      </p:sp>
      <p:sp>
        <p:nvSpPr>
          <p:cNvPr id="3" name="Content Placeholder 2"/>
          <p:cNvSpPr>
            <a:spLocks noGrp="1"/>
          </p:cNvSpPr>
          <p:nvPr>
            <p:ph idx="1"/>
          </p:nvPr>
        </p:nvSpPr>
        <p:spPr/>
        <p:txBody>
          <a:bodyPr/>
          <a:lstStyle/>
          <a:p>
            <a:r>
              <a:t>Sentinel loop: localized ileus on X‑ray</a:t>
            </a:r>
          </a:p>
          <a:p>
            <a:r>
              <a:t>Avoid colonoscopy in acute diverticulitis</a:t>
            </a:r>
          </a:p>
          <a:p>
            <a:r>
              <a:t>Diverticular string sign indicates luminal narrowing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dirty="0"/>
          </a:p>
        </p:txBody>
      </p:sp>
      <p:sp>
        <p:nvSpPr>
          <p:cNvPr id="3" name="Content Placeholder 2"/>
          <p:cNvSpPr>
            <a:spLocks noGrp="1"/>
          </p:cNvSpPr>
          <p:nvPr>
            <p:ph idx="1"/>
          </p:nvPr>
        </p:nvSpPr>
        <p:spPr/>
        <p:txBody>
          <a:bodyPr/>
          <a:lstStyle/>
          <a:p>
            <a:r>
              <a:t>Most common site: sigmoid colon</a:t>
            </a:r>
          </a:p>
          <a:p>
            <a:r>
              <a:t>Most common complication: perforation</a:t>
            </a:r>
          </a:p>
          <a:p>
            <a:r>
              <a:t>Most common ectopic tissue in Meckel: gastric mucosa</a:t>
            </a:r>
          </a:p>
          <a:p>
            <a:r>
              <a:t>Standard treatment for Hinchey IV: Hartmann procedure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dirty="0"/>
          </a:p>
        </p:txBody>
      </p:sp>
      <p:sp>
        <p:nvSpPr>
          <p:cNvPr id="3" name="Content Placeholder 2"/>
          <p:cNvSpPr>
            <a:spLocks noGrp="1"/>
          </p:cNvSpPr>
          <p:nvPr>
            <p:ph idx="1"/>
          </p:nvPr>
        </p:nvSpPr>
        <p:spPr/>
        <p:txBody>
          <a:bodyPr/>
          <a:lstStyle/>
          <a:p>
            <a:r>
              <a:t>Diverticular disease increasingly common</a:t>
            </a:r>
          </a:p>
          <a:p>
            <a:r>
              <a:t>CT scan guides management</a:t>
            </a:r>
          </a:p>
          <a:p>
            <a:r>
              <a:t>Medical treatment for mild disease</a:t>
            </a:r>
          </a:p>
          <a:p>
            <a:r>
              <a:t>Always consider Meckel’s in pediatric GI bleeding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98F46-1034-E118-A301-96215E28C5B7}"/>
              </a:ext>
            </a:extLst>
          </p:cNvPr>
          <p:cNvSpPr>
            <a:spLocks noGrp="1"/>
          </p:cNvSpPr>
          <p:nvPr>
            <p:ph type="title"/>
          </p:nvPr>
        </p:nvSpPr>
        <p:spPr/>
        <p:txBody>
          <a:bodyPr/>
          <a:lstStyle/>
          <a:p>
            <a:r>
              <a:rPr lang="en-PK" b="1" dirty="0">
                <a:solidFill>
                  <a:srgbClr val="FF0000"/>
                </a:solidFill>
                <a:latin typeface="Arial" panose="020B0604020202020204" pitchFamily="34" charset="0"/>
                <a:cs typeface="Arial" panose="020B0604020202020204" pitchFamily="34" charset="0"/>
              </a:rPr>
              <a:t>Guess Diagnosis </a:t>
            </a:r>
          </a:p>
        </p:txBody>
      </p:sp>
      <p:sp>
        <p:nvSpPr>
          <p:cNvPr id="3" name="Content Placeholder 2">
            <a:extLst>
              <a:ext uri="{FF2B5EF4-FFF2-40B4-BE49-F238E27FC236}">
                <a16:creationId xmlns:a16="http://schemas.microsoft.com/office/drawing/2014/main" id="{286F9F66-CE6B-A1A1-9C4A-D5FA400D043D}"/>
              </a:ext>
            </a:extLst>
          </p:cNvPr>
          <p:cNvSpPr>
            <a:spLocks noGrp="1"/>
          </p:cNvSpPr>
          <p:nvPr>
            <p:ph idx="1"/>
          </p:nvPr>
        </p:nvSpPr>
        <p:spPr/>
        <p:txBody>
          <a:bodyPr>
            <a:normAutofit fontScale="92500" lnSpcReduction="20000"/>
          </a:bodyPr>
          <a:lstStyle/>
          <a:p>
            <a:r>
              <a:rPr lang="en-PK" dirty="0"/>
              <a:t>A 72-year-old male from Lahore presents to the emergency department with a 2-day history of worsening left lower abdominal pain, low-grade fever, and absolute constipation. On physical examination, his heart rate is 105 bpm and his temperature is 101°F. There is marked tenderness and a palpable, tender mass in the left iliac fossa. Bowel sounds are sluggish. A CECT scan of the abdomen reveals significant sigmoid wall thickening and a localized 5 cm fluid collection containing gas bubbles within the sigmoid mesentery. </a:t>
            </a:r>
          </a:p>
        </p:txBody>
      </p:sp>
    </p:spTree>
    <p:extLst>
      <p:ext uri="{BB962C8B-B14F-4D97-AF65-F5344CB8AC3E}">
        <p14:creationId xmlns:p14="http://schemas.microsoft.com/office/powerpoint/2010/main" val="111343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4C882-410D-0437-83C5-AAAF526E952C}"/>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48FD0DB9-C3E4-D1A2-6514-34504F4D5FEE}"/>
              </a:ext>
            </a:extLst>
          </p:cNvPr>
          <p:cNvSpPr>
            <a:spLocks noGrp="1"/>
          </p:cNvSpPr>
          <p:nvPr>
            <p:ph idx="1"/>
          </p:nvPr>
        </p:nvSpPr>
        <p:spPr/>
        <p:txBody>
          <a:bodyPr>
            <a:normAutofit fontScale="85000" lnSpcReduction="20000"/>
          </a:bodyPr>
          <a:lstStyle/>
          <a:p>
            <a:r>
              <a:rPr lang="en-GB" dirty="0"/>
              <a:t>A 72-year-old male presents with sudden onset of profuse, painless rectal bleeding. He is hemodynamically stable. A previous colonoscopy showed extensive diverticulosis. What is the most likely source of his bleeding?</a:t>
            </a:r>
          </a:p>
          <a:p>
            <a:r>
              <a:rPr lang="en-GB" dirty="0"/>
              <a:t>A. Eroded vasa recta at the neck of a diverticulum</a:t>
            </a:r>
          </a:p>
          <a:p>
            <a:r>
              <a:rPr lang="en-GB" dirty="0"/>
              <a:t>B. Inflammation of the mucosal lining</a:t>
            </a:r>
          </a:p>
          <a:p>
            <a:r>
              <a:rPr lang="en-GB" dirty="0"/>
              <a:t>C. Rupture of a pericolic abscess into a vessel</a:t>
            </a:r>
          </a:p>
          <a:p>
            <a:r>
              <a:rPr lang="en-GB" dirty="0"/>
              <a:t>D. Malignant transformation of a diverticulum</a:t>
            </a:r>
          </a:p>
          <a:p>
            <a:r>
              <a:rPr lang="en-GB" dirty="0"/>
              <a:t>E. Associated internal haemorrhoids</a:t>
            </a:r>
          </a:p>
          <a:p>
            <a:r>
              <a:rPr lang="en-GB" dirty="0">
                <a:solidFill>
                  <a:srgbClr val="FF0000"/>
                </a:solidFill>
              </a:rPr>
              <a:t>Key A</a:t>
            </a:r>
          </a:p>
          <a:p>
            <a:endParaRPr lang="en-PK" dirty="0"/>
          </a:p>
        </p:txBody>
      </p:sp>
    </p:spTree>
    <p:extLst>
      <p:ext uri="{BB962C8B-B14F-4D97-AF65-F5344CB8AC3E}">
        <p14:creationId xmlns:p14="http://schemas.microsoft.com/office/powerpoint/2010/main" val="23673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59E44-B43F-70D7-6F6E-EF82E6753073}"/>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DC333B16-A263-349B-EA4A-5850E5CCF4E0}"/>
              </a:ext>
            </a:extLst>
          </p:cNvPr>
          <p:cNvSpPr>
            <a:spLocks noGrp="1"/>
          </p:cNvSpPr>
          <p:nvPr>
            <p:ph idx="1"/>
          </p:nvPr>
        </p:nvSpPr>
        <p:spPr/>
        <p:txBody>
          <a:bodyPr>
            <a:normAutofit fontScale="85000" lnSpcReduction="20000"/>
          </a:bodyPr>
          <a:lstStyle/>
          <a:p>
            <a:r>
              <a:rPr lang="en-GB" dirty="0"/>
              <a:t>During a clinical viva, a student is asked why the rectum is rarely involved in acquired diverticular disease. The correct anatomical reason is:</a:t>
            </a:r>
          </a:p>
          <a:p>
            <a:r>
              <a:rPr lang="en-GB" dirty="0"/>
              <a:t>A. The rectum has a higher threshold for intraluminal pressure</a:t>
            </a:r>
          </a:p>
          <a:p>
            <a:r>
              <a:rPr lang="en-GB" dirty="0"/>
              <a:t>B. The rectum has a complete longitudinal muscle coat</a:t>
            </a:r>
          </a:p>
          <a:p>
            <a:r>
              <a:rPr lang="en-GB" dirty="0"/>
              <a:t>C. The vasa recta do not penetrate the rectal wall</a:t>
            </a:r>
          </a:p>
          <a:p>
            <a:r>
              <a:rPr lang="en-GB" dirty="0"/>
              <a:t>D. The rectum contains more elastic </a:t>
            </a:r>
            <a:r>
              <a:rPr lang="en-GB" dirty="0" err="1"/>
              <a:t>fibers</a:t>
            </a:r>
            <a:r>
              <a:rPr lang="en-GB" dirty="0"/>
              <a:t> than the sigmoid</a:t>
            </a:r>
          </a:p>
          <a:p>
            <a:r>
              <a:rPr lang="en-GB" dirty="0"/>
              <a:t>E. The rectal lumen is too narrow for herniation</a:t>
            </a:r>
          </a:p>
          <a:p>
            <a:r>
              <a:rPr lang="en-PK" dirty="0">
                <a:solidFill>
                  <a:srgbClr val="FF0000"/>
                </a:solidFill>
              </a:rPr>
              <a:t>Key B</a:t>
            </a:r>
          </a:p>
        </p:txBody>
      </p:sp>
    </p:spTree>
    <p:extLst>
      <p:ext uri="{BB962C8B-B14F-4D97-AF65-F5344CB8AC3E}">
        <p14:creationId xmlns:p14="http://schemas.microsoft.com/office/powerpoint/2010/main" val="747377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4B353-37E1-E744-682A-6439008E7DDF}"/>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5BA5E70B-3136-CD99-BBE9-9CE0947AFFC8}"/>
              </a:ext>
            </a:extLst>
          </p:cNvPr>
          <p:cNvSpPr>
            <a:spLocks noGrp="1"/>
          </p:cNvSpPr>
          <p:nvPr>
            <p:ph idx="1"/>
          </p:nvPr>
        </p:nvSpPr>
        <p:spPr/>
        <p:txBody>
          <a:bodyPr>
            <a:normAutofit fontScale="85000" lnSpcReduction="20000"/>
          </a:bodyPr>
          <a:lstStyle/>
          <a:p>
            <a:r>
              <a:rPr lang="en-GB" dirty="0"/>
              <a:t>A 60-year-old female with a known history of sigmoid diverticulitis presents with recurrent UTIs and complains of "bubbles" in her urine. Which investigation is most likely to confirm the suspected complication?</a:t>
            </a:r>
          </a:p>
          <a:p>
            <a:r>
              <a:rPr lang="en-GB" dirty="0"/>
              <a:t>A. Mid-stream urine culture</a:t>
            </a:r>
          </a:p>
          <a:p>
            <a:r>
              <a:rPr lang="en-GB" dirty="0"/>
              <a:t>B. Diagnostic Laparoscopy</a:t>
            </a:r>
          </a:p>
          <a:p>
            <a:r>
              <a:rPr lang="en-GB" dirty="0"/>
              <a:t>C. CECT Abdomen and Pelvis</a:t>
            </a:r>
          </a:p>
          <a:p>
            <a:r>
              <a:rPr lang="en-GB" dirty="0"/>
              <a:t>D. Rigid Proctoscopy</a:t>
            </a:r>
          </a:p>
          <a:p>
            <a:r>
              <a:rPr lang="en-GB" dirty="0"/>
              <a:t>E. Intravenous Urogram (IVU)</a:t>
            </a:r>
          </a:p>
          <a:p>
            <a:r>
              <a:rPr lang="en-PK" dirty="0">
                <a:solidFill>
                  <a:srgbClr val="FF0000"/>
                </a:solidFill>
              </a:rPr>
              <a:t>Key C</a:t>
            </a:r>
          </a:p>
        </p:txBody>
      </p:sp>
    </p:spTree>
    <p:extLst>
      <p:ext uri="{BB962C8B-B14F-4D97-AF65-F5344CB8AC3E}">
        <p14:creationId xmlns:p14="http://schemas.microsoft.com/office/powerpoint/2010/main" val="375064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4B68F-6C08-70A7-DE19-E971351CDBE7}"/>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32683D81-4BDB-07C0-6B84-2A39496F93E5}"/>
              </a:ext>
            </a:extLst>
          </p:cNvPr>
          <p:cNvSpPr>
            <a:spLocks noGrp="1"/>
          </p:cNvSpPr>
          <p:nvPr>
            <p:ph idx="1"/>
          </p:nvPr>
        </p:nvSpPr>
        <p:spPr/>
        <p:txBody>
          <a:bodyPr>
            <a:normAutofit fontScale="85000" lnSpcReduction="20000"/>
          </a:bodyPr>
          <a:lstStyle/>
          <a:p>
            <a:r>
              <a:rPr lang="en-GB" dirty="0"/>
              <a:t>A patient undergoes an emergency laparotomy for perforated diverticulitis. Intraoperatively, the surgeon finds gross faecal contamination and a ruptured sigmoid colon. According to the Hinchey classification, this is:</a:t>
            </a:r>
          </a:p>
          <a:p>
            <a:r>
              <a:rPr lang="en-GB" dirty="0"/>
              <a:t>A. Grade I</a:t>
            </a:r>
          </a:p>
          <a:p>
            <a:r>
              <a:rPr lang="en-GB" dirty="0"/>
              <a:t>B. Grade II</a:t>
            </a:r>
          </a:p>
          <a:p>
            <a:r>
              <a:rPr lang="en-GB" dirty="0"/>
              <a:t>C. Grade III</a:t>
            </a:r>
          </a:p>
          <a:p>
            <a:r>
              <a:rPr lang="en-GB" dirty="0"/>
              <a:t>D. Grade IV</a:t>
            </a:r>
          </a:p>
          <a:p>
            <a:r>
              <a:rPr lang="en-GB" dirty="0"/>
              <a:t>E. Grade V</a:t>
            </a:r>
          </a:p>
          <a:p>
            <a:r>
              <a:rPr lang="en-PK" dirty="0">
                <a:solidFill>
                  <a:srgbClr val="FF0000"/>
                </a:solidFill>
              </a:rPr>
              <a:t>Key D</a:t>
            </a:r>
          </a:p>
        </p:txBody>
      </p:sp>
    </p:spTree>
    <p:extLst>
      <p:ext uri="{BB962C8B-B14F-4D97-AF65-F5344CB8AC3E}">
        <p14:creationId xmlns:p14="http://schemas.microsoft.com/office/powerpoint/2010/main" val="310287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47E8B-92CB-B7C7-5BC8-CC325594D348}"/>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C51E4171-E2AE-8200-E363-FA81FA6F2508}"/>
              </a:ext>
            </a:extLst>
          </p:cNvPr>
          <p:cNvSpPr>
            <a:spLocks noGrp="1"/>
          </p:cNvSpPr>
          <p:nvPr>
            <p:ph idx="1"/>
          </p:nvPr>
        </p:nvSpPr>
        <p:spPr/>
        <p:txBody>
          <a:bodyPr>
            <a:normAutofit fontScale="92500" lnSpcReduction="20000"/>
          </a:bodyPr>
          <a:lstStyle/>
          <a:p>
            <a:r>
              <a:rPr lang="en-GB" dirty="0"/>
              <a:t>In the management of a Hinchey Grade II pelvic abscess that is 5cm in diameter, what is the treatment of choice in a stable patient?</a:t>
            </a:r>
          </a:p>
          <a:p>
            <a:r>
              <a:rPr lang="en-GB" dirty="0"/>
              <a:t>A. Immediate Hartmann's procedure</a:t>
            </a:r>
          </a:p>
          <a:p>
            <a:r>
              <a:rPr lang="en-GB" dirty="0"/>
              <a:t>B. Sigmoid resection with primary anastomosis</a:t>
            </a:r>
          </a:p>
          <a:p>
            <a:r>
              <a:rPr lang="en-GB" dirty="0"/>
              <a:t>C. Long-term oral antibiotics only</a:t>
            </a:r>
          </a:p>
          <a:p>
            <a:r>
              <a:rPr lang="en-GB" dirty="0"/>
              <a:t>D. Ultrasound or CT-guided percutaneous drainage</a:t>
            </a:r>
          </a:p>
          <a:p>
            <a:r>
              <a:rPr lang="en-GB" dirty="0"/>
              <a:t>E. Emergency loop ileostomy</a:t>
            </a:r>
          </a:p>
          <a:p>
            <a:r>
              <a:rPr lang="en-PK" dirty="0">
                <a:solidFill>
                  <a:srgbClr val="FF0000"/>
                </a:solidFill>
              </a:rPr>
              <a:t>Key D</a:t>
            </a:r>
          </a:p>
        </p:txBody>
      </p:sp>
    </p:spTree>
    <p:extLst>
      <p:ext uri="{BB962C8B-B14F-4D97-AF65-F5344CB8AC3E}">
        <p14:creationId xmlns:p14="http://schemas.microsoft.com/office/powerpoint/2010/main" val="179782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A8608-BF70-A325-1C60-ED1EBBFEC8FE}"/>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00452325-09C8-1B96-30E3-6A66FF7DFD99}"/>
              </a:ext>
            </a:extLst>
          </p:cNvPr>
          <p:cNvSpPr>
            <a:spLocks noGrp="1"/>
          </p:cNvSpPr>
          <p:nvPr>
            <p:ph idx="1"/>
          </p:nvPr>
        </p:nvSpPr>
        <p:spPr/>
        <p:txBody>
          <a:bodyPr>
            <a:normAutofit fontScale="85000" lnSpcReduction="10000"/>
          </a:bodyPr>
          <a:lstStyle/>
          <a:p>
            <a:r>
              <a:rPr lang="en-GB" dirty="0"/>
              <a:t>A 50-year-old man is recovering from his first episode of uncomplicated acute diverticulitis treated with IV antibiotics. When should he be scheduled for a colonoscopy to exclude malignancy?</a:t>
            </a:r>
          </a:p>
          <a:p>
            <a:r>
              <a:rPr lang="en-GB" dirty="0"/>
              <a:t>A. Immediately before discharge</a:t>
            </a:r>
          </a:p>
          <a:p>
            <a:r>
              <a:rPr lang="en-GB" dirty="0"/>
              <a:t>B. Within 48 hours of admission</a:t>
            </a:r>
          </a:p>
          <a:p>
            <a:r>
              <a:rPr lang="en-GB" dirty="0"/>
              <a:t>C. After 6 weeks of resolution</a:t>
            </a:r>
          </a:p>
          <a:p>
            <a:r>
              <a:rPr lang="en-GB" dirty="0"/>
              <a:t>D. After 6 months of resolution</a:t>
            </a:r>
          </a:p>
          <a:p>
            <a:r>
              <a:rPr lang="en-GB" dirty="0"/>
              <a:t>E. Only if symptoms recur</a:t>
            </a:r>
          </a:p>
          <a:p>
            <a:r>
              <a:rPr lang="en-PK" dirty="0">
                <a:solidFill>
                  <a:srgbClr val="FF0000"/>
                </a:solidFill>
              </a:rPr>
              <a:t>Key C</a:t>
            </a:r>
          </a:p>
        </p:txBody>
      </p:sp>
    </p:spTree>
    <p:extLst>
      <p:ext uri="{BB962C8B-B14F-4D97-AF65-F5344CB8AC3E}">
        <p14:creationId xmlns:p14="http://schemas.microsoft.com/office/powerpoint/2010/main" val="248915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0015A-A746-5BDF-F260-89083A6137ED}"/>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7D52D97E-D7E8-88FD-06BA-C0A792243935}"/>
              </a:ext>
            </a:extLst>
          </p:cNvPr>
          <p:cNvSpPr>
            <a:spLocks noGrp="1"/>
          </p:cNvSpPr>
          <p:nvPr>
            <p:ph idx="1"/>
          </p:nvPr>
        </p:nvSpPr>
        <p:spPr/>
        <p:txBody>
          <a:bodyPr>
            <a:normAutofit fontScale="92500" lnSpcReduction="10000"/>
          </a:bodyPr>
          <a:lstStyle/>
          <a:p>
            <a:r>
              <a:rPr lang="en-GB" dirty="0"/>
              <a:t>What is the primary goal of the "Hartmann’s Procedure" in the emergency setting?</a:t>
            </a:r>
          </a:p>
          <a:p>
            <a:r>
              <a:rPr lang="en-GB" dirty="0"/>
              <a:t>A. To allow for immediate bowel continuity</a:t>
            </a:r>
          </a:p>
          <a:p>
            <a:r>
              <a:rPr lang="en-GB" dirty="0"/>
              <a:t>B. To control peritoneal infection and minimize risk in a septic patient</a:t>
            </a:r>
          </a:p>
          <a:p>
            <a:r>
              <a:rPr lang="en-GB" dirty="0"/>
              <a:t>C. To prevent the formation of a stoma</a:t>
            </a:r>
          </a:p>
          <a:p>
            <a:r>
              <a:rPr lang="en-GB" dirty="0"/>
              <a:t>D. To treat right-sided diverticular disease</a:t>
            </a:r>
          </a:p>
          <a:p>
            <a:r>
              <a:rPr lang="en-GB" dirty="0"/>
              <a:t>E. To avoid the need for general </a:t>
            </a:r>
            <a:r>
              <a:rPr lang="en-GB" dirty="0" err="1"/>
              <a:t>anesthesia</a:t>
            </a:r>
            <a:endParaRPr lang="en-GB" dirty="0"/>
          </a:p>
          <a:p>
            <a:r>
              <a:rPr lang="en-PK" dirty="0">
                <a:solidFill>
                  <a:srgbClr val="FF0000"/>
                </a:solidFill>
              </a:rPr>
              <a:t>Key B</a:t>
            </a:r>
          </a:p>
        </p:txBody>
      </p:sp>
    </p:spTree>
    <p:extLst>
      <p:ext uri="{BB962C8B-B14F-4D97-AF65-F5344CB8AC3E}">
        <p14:creationId xmlns:p14="http://schemas.microsoft.com/office/powerpoint/2010/main" val="3448878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84438-134F-789B-4172-0F43DF0EE496}"/>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945D26C5-53D5-C027-578F-5CFF71A7C6FA}"/>
              </a:ext>
            </a:extLst>
          </p:cNvPr>
          <p:cNvSpPr>
            <a:spLocks noGrp="1"/>
          </p:cNvSpPr>
          <p:nvPr>
            <p:ph idx="1"/>
          </p:nvPr>
        </p:nvSpPr>
        <p:spPr/>
        <p:txBody>
          <a:bodyPr>
            <a:normAutofit fontScale="92500" lnSpcReduction="20000"/>
          </a:bodyPr>
          <a:lstStyle/>
          <a:p>
            <a:r>
              <a:rPr lang="en-GB" dirty="0"/>
              <a:t>A 68-year-old patient with right-sided abdominal pain is found to have diverticular disease. In which geographical region is this presentation most common?</a:t>
            </a:r>
          </a:p>
          <a:p>
            <a:r>
              <a:rPr lang="en-GB" dirty="0"/>
              <a:t>A. Northern Europe</a:t>
            </a:r>
          </a:p>
          <a:p>
            <a:r>
              <a:rPr lang="en-GB" dirty="0"/>
              <a:t>B. North America</a:t>
            </a:r>
          </a:p>
          <a:p>
            <a:r>
              <a:rPr lang="en-GB" dirty="0"/>
              <a:t>C. Sub-Saharan Africa</a:t>
            </a:r>
          </a:p>
          <a:p>
            <a:r>
              <a:rPr lang="en-GB" dirty="0"/>
              <a:t>D. South East Asia</a:t>
            </a:r>
          </a:p>
          <a:p>
            <a:r>
              <a:rPr lang="en-GB" dirty="0"/>
              <a:t>E. Australia</a:t>
            </a:r>
          </a:p>
          <a:p>
            <a:r>
              <a:rPr lang="en-PK" dirty="0">
                <a:solidFill>
                  <a:srgbClr val="FF0000"/>
                </a:solidFill>
              </a:rPr>
              <a:t>Key D</a:t>
            </a:r>
          </a:p>
        </p:txBody>
      </p:sp>
    </p:spTree>
    <p:extLst>
      <p:ext uri="{BB962C8B-B14F-4D97-AF65-F5344CB8AC3E}">
        <p14:creationId xmlns:p14="http://schemas.microsoft.com/office/powerpoint/2010/main" val="3096886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56A67-FE0E-67BD-6174-F66003BA67D9}"/>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A9049809-C221-C54D-60DC-735AA45F990A}"/>
              </a:ext>
            </a:extLst>
          </p:cNvPr>
          <p:cNvSpPr>
            <a:spLocks noGrp="1"/>
          </p:cNvSpPr>
          <p:nvPr>
            <p:ph idx="1"/>
          </p:nvPr>
        </p:nvSpPr>
        <p:spPr/>
        <p:txBody>
          <a:bodyPr>
            <a:normAutofit lnSpcReduction="10000"/>
          </a:bodyPr>
          <a:lstStyle/>
          <a:p>
            <a:r>
              <a:rPr lang="en-GB" dirty="0"/>
              <a:t>Which of the following is considered a "True" diverticulum?</a:t>
            </a:r>
          </a:p>
          <a:p>
            <a:r>
              <a:rPr lang="en-GB" dirty="0"/>
              <a:t>A. Sigmoid diverticulum</a:t>
            </a:r>
          </a:p>
          <a:p>
            <a:r>
              <a:rPr lang="en-GB" dirty="0"/>
              <a:t>B. Jejunal diverticulum</a:t>
            </a:r>
          </a:p>
          <a:p>
            <a:r>
              <a:rPr lang="en-GB" dirty="0"/>
              <a:t>C. Meckel’s diverticulum</a:t>
            </a:r>
          </a:p>
          <a:p>
            <a:r>
              <a:rPr lang="en-GB" dirty="0"/>
              <a:t>D. Zenker’s diverticulum</a:t>
            </a:r>
          </a:p>
          <a:p>
            <a:r>
              <a:rPr lang="en-GB" dirty="0"/>
              <a:t>E. Duodenal diverticulum</a:t>
            </a:r>
          </a:p>
          <a:p>
            <a:r>
              <a:rPr lang="en-PK" dirty="0">
                <a:solidFill>
                  <a:srgbClr val="FF0000"/>
                </a:solidFill>
              </a:rPr>
              <a:t>Key C</a:t>
            </a:r>
          </a:p>
        </p:txBody>
      </p:sp>
    </p:spTree>
    <p:extLst>
      <p:ext uri="{BB962C8B-B14F-4D97-AF65-F5344CB8AC3E}">
        <p14:creationId xmlns:p14="http://schemas.microsoft.com/office/powerpoint/2010/main" val="127410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05B55-D240-41A7-FA53-6BB6A5C9F125}"/>
              </a:ext>
            </a:extLst>
          </p:cNvPr>
          <p:cNvSpPr>
            <a:spLocks noGrp="1"/>
          </p:cNvSpPr>
          <p:nvPr>
            <p:ph type="title"/>
          </p:nvPr>
        </p:nvSpPr>
        <p:spPr/>
        <p:txBody>
          <a:bodyPr/>
          <a:lstStyle/>
          <a:p>
            <a:endParaRPr lang="en-PK"/>
          </a:p>
        </p:txBody>
      </p:sp>
      <p:sp>
        <p:nvSpPr>
          <p:cNvPr id="3" name="Content Placeholder 2">
            <a:extLst>
              <a:ext uri="{FF2B5EF4-FFF2-40B4-BE49-F238E27FC236}">
                <a16:creationId xmlns:a16="http://schemas.microsoft.com/office/drawing/2014/main" id="{34C56AE8-EFED-A011-89F7-1EE9BBB95B97}"/>
              </a:ext>
            </a:extLst>
          </p:cNvPr>
          <p:cNvSpPr>
            <a:spLocks noGrp="1"/>
          </p:cNvSpPr>
          <p:nvPr>
            <p:ph idx="1"/>
          </p:nvPr>
        </p:nvSpPr>
        <p:spPr/>
        <p:txBody>
          <a:bodyPr>
            <a:normAutofit fontScale="77500" lnSpcReduction="20000"/>
          </a:bodyPr>
          <a:lstStyle/>
          <a:p>
            <a:r>
              <a:rPr lang="en-GB" dirty="0"/>
              <a:t>A 45-year-old male presents with LIF pain and fever. CT shows sigmoid wall thickening and fat stranding but no abscess or free air. He is immunocompetent with no systemic sepsis. What is the modern management trend for this patient?</a:t>
            </a:r>
          </a:p>
          <a:p>
            <a:r>
              <a:rPr lang="en-GB" dirty="0"/>
              <a:t>A. Immediate sigmoidectomy</a:t>
            </a:r>
          </a:p>
          <a:p>
            <a:r>
              <a:rPr lang="en-GB" dirty="0"/>
              <a:t>B. Selective use of antibiotics or conservative observation</a:t>
            </a:r>
          </a:p>
          <a:p>
            <a:r>
              <a:rPr lang="en-GB" dirty="0"/>
              <a:t>C. Emergency barium enema</a:t>
            </a:r>
          </a:p>
          <a:p>
            <a:r>
              <a:rPr lang="en-GB" dirty="0"/>
              <a:t>D. Life-long low </a:t>
            </a:r>
            <a:r>
              <a:rPr lang="en-GB" dirty="0" err="1"/>
              <a:t>fiber</a:t>
            </a:r>
            <a:r>
              <a:rPr lang="en-GB" dirty="0"/>
              <a:t> diet</a:t>
            </a:r>
          </a:p>
          <a:p>
            <a:r>
              <a:rPr lang="en-GB" dirty="0"/>
              <a:t>E. Immediate diagnostic laparoscopy</a:t>
            </a:r>
          </a:p>
          <a:p>
            <a:pPr marL="0" indent="0">
              <a:buNone/>
            </a:pPr>
            <a:r>
              <a:rPr lang="en-GB" dirty="0">
                <a:solidFill>
                  <a:srgbClr val="FF0000"/>
                </a:solidFill>
              </a:rPr>
              <a:t>Key B</a:t>
            </a:r>
            <a:br>
              <a:rPr lang="en-GB" dirty="0"/>
            </a:br>
            <a:endParaRPr lang="en-GB" dirty="0"/>
          </a:p>
          <a:p>
            <a:endParaRPr lang="en-PK" dirty="0"/>
          </a:p>
        </p:txBody>
      </p:sp>
    </p:spTree>
    <p:extLst>
      <p:ext uri="{BB962C8B-B14F-4D97-AF65-F5344CB8AC3E}">
        <p14:creationId xmlns:p14="http://schemas.microsoft.com/office/powerpoint/2010/main" val="2710715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1C905173-343F-B75B-E37A-C1BBC6D55CA7}"/>
              </a:ext>
            </a:extLst>
          </p:cNvPr>
          <p:cNvPicPr>
            <a:picLocks noGrp="1" noChangeAspect="1"/>
          </p:cNvPicPr>
          <p:nvPr>
            <p:ph idx="1"/>
          </p:nvPr>
        </p:nvPicPr>
        <p:blipFill>
          <a:blip r:embed="rId2"/>
          <a:srcRect l="12650" r="1" b="1"/>
          <a:stretch>
            <a:fillRect/>
          </a:stretch>
        </p:blipFill>
        <p:spPr>
          <a:xfrm>
            <a:off x="431280" y="1282"/>
            <a:ext cx="8712720" cy="6533333"/>
          </a:xfrm>
          <a:prstGeom prst="rect">
            <a:avLst/>
          </a:prstGeom>
        </p:spPr>
      </p:pic>
    </p:spTree>
    <p:extLst>
      <p:ext uri="{BB962C8B-B14F-4D97-AF65-F5344CB8AC3E}">
        <p14:creationId xmlns:p14="http://schemas.microsoft.com/office/powerpoint/2010/main" val="1090207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b="1" dirty="0">
                <a:solidFill>
                  <a:srgbClr val="FF0000"/>
                </a:solidFill>
                <a:latin typeface="Arial" panose="020B0604020202020204" pitchFamily="34" charset="0"/>
                <a:cs typeface="Arial" panose="020B0604020202020204" pitchFamily="34" charset="0"/>
              </a:rPr>
              <a:t>Learning Objectives</a:t>
            </a:r>
          </a:p>
        </p:txBody>
      </p:sp>
      <p:sp>
        <p:nvSpPr>
          <p:cNvPr id="3" name="Content Placeholder 2"/>
          <p:cNvSpPr>
            <a:spLocks noGrp="1"/>
          </p:cNvSpPr>
          <p:nvPr>
            <p:ph idx="1"/>
          </p:nvPr>
        </p:nvSpPr>
        <p:spPr/>
        <p:txBody>
          <a:bodyPr>
            <a:normAutofit lnSpcReduction="10000"/>
          </a:bodyPr>
          <a:lstStyle/>
          <a:p>
            <a:r>
              <a:rPr dirty="0"/>
              <a:t>Define and classify diverticula (True vs False)</a:t>
            </a:r>
          </a:p>
          <a:p>
            <a:r>
              <a:rPr dirty="0"/>
              <a:t>Understand the Rule of 2s for Meckel’s diverticulum</a:t>
            </a:r>
          </a:p>
          <a:p>
            <a:r>
              <a:rPr dirty="0"/>
              <a:t>Explain pathophysiology and Hinchey classification</a:t>
            </a:r>
          </a:p>
          <a:p>
            <a:r>
              <a:rPr dirty="0"/>
              <a:t>Recognize clinical presentations including left‑sided appendicitis</a:t>
            </a:r>
          </a:p>
          <a:p>
            <a:r>
              <a:rPr dirty="0"/>
              <a:t>Outline conservative and surgical management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latin typeface="Arial" panose="020B0604020202020204" pitchFamily="34" charset="0"/>
                <a:cs typeface="Arial" panose="020B0604020202020204" pitchFamily="34" charset="0"/>
              </a:rPr>
              <a:t>Definitions</a:t>
            </a:r>
          </a:p>
        </p:txBody>
      </p:sp>
      <p:sp>
        <p:nvSpPr>
          <p:cNvPr id="3" name="Content Placeholder 2"/>
          <p:cNvSpPr>
            <a:spLocks noGrp="1"/>
          </p:cNvSpPr>
          <p:nvPr>
            <p:ph idx="1"/>
          </p:nvPr>
        </p:nvSpPr>
        <p:spPr/>
        <p:txBody>
          <a:bodyPr>
            <a:normAutofit/>
          </a:bodyPr>
          <a:lstStyle/>
          <a:p>
            <a:r>
              <a:rPr dirty="0">
                <a:solidFill>
                  <a:srgbClr val="FF0000"/>
                </a:solidFill>
              </a:rPr>
              <a:t>Diverticulum</a:t>
            </a:r>
            <a:endParaRPr lang="en-US" dirty="0">
              <a:solidFill>
                <a:srgbClr val="FF0000"/>
              </a:solidFill>
            </a:endParaRPr>
          </a:p>
          <a:p>
            <a:r>
              <a:rPr dirty="0"/>
              <a:t> blind ending pouch arising from hollow viscus</a:t>
            </a:r>
          </a:p>
          <a:p>
            <a:r>
              <a:rPr dirty="0">
                <a:solidFill>
                  <a:srgbClr val="FF0000"/>
                </a:solidFill>
              </a:rPr>
              <a:t>True diverticulum:</a:t>
            </a:r>
            <a:endParaRPr lang="en-US" dirty="0">
              <a:solidFill>
                <a:srgbClr val="FF0000"/>
              </a:solidFill>
            </a:endParaRPr>
          </a:p>
          <a:p>
            <a:r>
              <a:rPr dirty="0"/>
              <a:t> contains mucosa, submucosa, muscularis, serosa (e.g., Meckel’s)</a:t>
            </a:r>
          </a:p>
          <a:p>
            <a:r>
              <a:rPr dirty="0">
                <a:solidFill>
                  <a:srgbClr val="FF0000"/>
                </a:solidFill>
              </a:rPr>
              <a:t>False diverticulum:</a:t>
            </a:r>
            <a:endParaRPr lang="en-US" dirty="0">
              <a:solidFill>
                <a:srgbClr val="FF0000"/>
              </a:solidFill>
            </a:endParaRPr>
          </a:p>
          <a:p>
            <a:r>
              <a:rPr dirty="0"/>
              <a:t> mucosa and submucosa herniate through muscle layer</a:t>
            </a:r>
            <a:r>
              <a:rPr lang="en-US" dirty="0"/>
              <a:t>, </a:t>
            </a:r>
            <a:r>
              <a:rPr dirty="0"/>
              <a:t> sigmoid diverticulosis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2078269"/>
          </a:xfrm>
        </p:spPr>
        <p:txBody>
          <a:bodyPr>
            <a:normAutofit/>
          </a:bodyPr>
          <a:lstStyle/>
          <a:p>
            <a:r>
              <a:rPr b="1" dirty="0">
                <a:solidFill>
                  <a:srgbClr val="FF0000"/>
                </a:solidFill>
                <a:latin typeface="Arial" panose="020B0604020202020204" pitchFamily="34" charset="0"/>
                <a:cs typeface="Arial" panose="020B0604020202020204" pitchFamily="34" charset="0"/>
              </a:rPr>
              <a:t>Meckel’s Diverticulum</a:t>
            </a:r>
            <a:br>
              <a:rPr lang="en-US" b="1" dirty="0">
                <a:solidFill>
                  <a:srgbClr val="FF0000"/>
                </a:solidFill>
                <a:latin typeface="Arial" panose="020B0604020202020204" pitchFamily="34" charset="0"/>
                <a:cs typeface="Arial" panose="020B0604020202020204" pitchFamily="34" charset="0"/>
              </a:rPr>
            </a:br>
            <a:r>
              <a:rPr lang="en-US" b="1" dirty="0">
                <a:solidFill>
                  <a:srgbClr val="FF0000"/>
                </a:solidFill>
                <a:latin typeface="Arial" panose="020B0604020202020204" pitchFamily="34" charset="0"/>
                <a:cs typeface="Arial" panose="020B0604020202020204" pitchFamily="34" charset="0"/>
              </a:rPr>
              <a:t>Facts </a:t>
            </a:r>
            <a:endParaRPr b="1" dirty="0">
              <a:solidFill>
                <a:srgbClr val="FF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575932"/>
            <a:ext cx="4973444" cy="3550231"/>
          </a:xfrm>
          <a:ln>
            <a:solidFill>
              <a:schemeClr val="tx1"/>
            </a:solidFill>
          </a:ln>
        </p:spPr>
        <p:txBody>
          <a:bodyPr>
            <a:normAutofit fontScale="92500" lnSpcReduction="20000"/>
          </a:bodyPr>
          <a:lstStyle/>
          <a:p>
            <a:r>
              <a:rPr dirty="0"/>
              <a:t> persistent Vitello intestinal duct</a:t>
            </a:r>
          </a:p>
          <a:p>
            <a:r>
              <a:rPr dirty="0"/>
              <a:t> antimesenteric border of ileum</a:t>
            </a:r>
          </a:p>
          <a:p>
            <a:r>
              <a:rPr dirty="0"/>
              <a:t> vitelline artery remnant from SMA</a:t>
            </a:r>
          </a:p>
          <a:p>
            <a:r>
              <a:rPr dirty="0"/>
              <a:t> gastric mucosa (common), pancreatic tissue</a:t>
            </a:r>
          </a:p>
        </p:txBody>
      </p:sp>
      <p:pic>
        <p:nvPicPr>
          <p:cNvPr id="5" name="Picture 4">
            <a:extLst>
              <a:ext uri="{FF2B5EF4-FFF2-40B4-BE49-F238E27FC236}">
                <a16:creationId xmlns:a16="http://schemas.microsoft.com/office/drawing/2014/main" id="{1F885B40-15C0-D354-380C-97525BFE76C2}"/>
              </a:ext>
            </a:extLst>
          </p:cNvPr>
          <p:cNvPicPr>
            <a:picLocks noChangeAspect="1"/>
          </p:cNvPicPr>
          <p:nvPr/>
        </p:nvPicPr>
        <p:blipFill>
          <a:blip r:embed="rId2"/>
          <a:stretch>
            <a:fillRect/>
          </a:stretch>
        </p:blipFill>
        <p:spPr>
          <a:xfrm>
            <a:off x="5430644" y="2575932"/>
            <a:ext cx="3153007" cy="3550231"/>
          </a:xfrm>
          <a:prstGeom prst="rect">
            <a:avLst/>
          </a:prstGeom>
          <a:ln>
            <a:solidFill>
              <a:schemeClr val="tx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latin typeface="Arial" panose="020B0604020202020204" pitchFamily="34" charset="0"/>
                <a:cs typeface="Arial" panose="020B0604020202020204" pitchFamily="34" charset="0"/>
              </a:rPr>
              <a:t>Rule of 2s</a:t>
            </a:r>
          </a:p>
        </p:txBody>
      </p:sp>
      <p:sp>
        <p:nvSpPr>
          <p:cNvPr id="3" name="Content Placeholder 2"/>
          <p:cNvSpPr>
            <a:spLocks noGrp="1"/>
          </p:cNvSpPr>
          <p:nvPr>
            <p:ph idx="1"/>
          </p:nvPr>
        </p:nvSpPr>
        <p:spPr/>
        <p:txBody>
          <a:bodyPr/>
          <a:lstStyle/>
          <a:p>
            <a:r>
              <a:rPr dirty="0"/>
              <a:t>Occurs in 2% population</a:t>
            </a:r>
          </a:p>
          <a:p>
            <a:r>
              <a:rPr dirty="0"/>
              <a:t>2 feet proximal to ileocecal valve</a:t>
            </a:r>
          </a:p>
          <a:p>
            <a:r>
              <a:rPr dirty="0"/>
              <a:t>2 inches long</a:t>
            </a:r>
          </a:p>
          <a:p>
            <a:r>
              <a:rPr dirty="0"/>
              <a:t>2 types ectopic tissue (gastric &amp; pancreatic)</a:t>
            </a:r>
          </a:p>
          <a:p>
            <a:r>
              <a:rPr dirty="0"/>
              <a:t>2 times more common in males</a:t>
            </a:r>
          </a:p>
          <a:p>
            <a:r>
              <a:rPr dirty="0"/>
              <a:t>Usually presents before age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solidFill>
                  <a:srgbClr val="FF0000"/>
                </a:solidFill>
                <a:latin typeface="Arial" panose="020B0604020202020204" pitchFamily="34" charset="0"/>
                <a:cs typeface="Arial" panose="020B0604020202020204" pitchFamily="34" charset="0"/>
              </a:rPr>
              <a:t>Etiology &amp; Risk Factors</a:t>
            </a:r>
          </a:p>
        </p:txBody>
      </p:sp>
      <p:sp>
        <p:nvSpPr>
          <p:cNvPr id="3" name="Content Placeholder 2"/>
          <p:cNvSpPr>
            <a:spLocks noGrp="1"/>
          </p:cNvSpPr>
          <p:nvPr>
            <p:ph idx="1"/>
          </p:nvPr>
        </p:nvSpPr>
        <p:spPr/>
        <p:txBody>
          <a:bodyPr/>
          <a:lstStyle/>
          <a:p>
            <a:r>
              <a:t>Low fiber diet</a:t>
            </a:r>
          </a:p>
          <a:p>
            <a:r>
              <a:t>Increased intraluminal pressure</a:t>
            </a:r>
          </a:p>
          <a:p>
            <a:r>
              <a:t>Age above 60</a:t>
            </a:r>
          </a:p>
          <a:p>
            <a:r>
              <a:t>Weak points where vasa recta penetrate bowel wall</a:t>
            </a:r>
          </a:p>
          <a:p>
            <a:r>
              <a:t>Connective tissue disorders (Ehlers‑Danlos, Marfan)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92</TotalTime>
  <Words>1275</Words>
  <Application>Microsoft Macintosh PowerPoint</Application>
  <PresentationFormat>On-screen Show (4:3)</PresentationFormat>
  <Paragraphs>189</Paragraphs>
  <Slides>39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JAMEEL NOORI NASTALEEQ KASHEEDA</vt:lpstr>
      <vt:lpstr>Office Theme</vt:lpstr>
      <vt:lpstr>PowerPoint Presentation</vt:lpstr>
      <vt:lpstr>Diverticular Disease of the Colon &amp; Meckel’s Diverticulum  </vt:lpstr>
      <vt:lpstr>Guess Diagnosis </vt:lpstr>
      <vt:lpstr>PowerPoint Presentation</vt:lpstr>
      <vt:lpstr>Learning Objectives</vt:lpstr>
      <vt:lpstr>Definitions</vt:lpstr>
      <vt:lpstr>Meckel’s Diverticulum Facts </vt:lpstr>
      <vt:lpstr>Rule of 2s</vt:lpstr>
      <vt:lpstr>Etiology &amp; Risk Factors</vt:lpstr>
      <vt:lpstr>Pathophysiology of Diverticulosis</vt:lpstr>
      <vt:lpstr>Clinical Features – Colonic</vt:lpstr>
      <vt:lpstr>Clinical Features – Meckel’s</vt:lpstr>
      <vt:lpstr>History &amp; Physical Examination</vt:lpstr>
      <vt:lpstr>Important Investigations</vt:lpstr>
      <vt:lpstr>Hinchey Classification</vt:lpstr>
      <vt:lpstr>Differential Diagnosis</vt:lpstr>
      <vt:lpstr>Management</vt:lpstr>
      <vt:lpstr>Conservative Management</vt:lpstr>
      <vt:lpstr>PowerPoint Presentation</vt:lpstr>
      <vt:lpstr>Emergency Surgical Treatment</vt:lpstr>
      <vt:lpstr> Hartmann procedure </vt:lpstr>
      <vt:lpstr> Sigmoid resection </vt:lpstr>
      <vt:lpstr> End colostomy formation </vt:lpstr>
      <vt:lpstr> Primary anastomosis in selected cases </vt:lpstr>
      <vt:lpstr>Operative Principles</vt:lpstr>
      <vt:lpstr>Postoperative Care &amp; Complications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Zahid Mahmood</cp:lastModifiedBy>
  <cp:revision>13</cp:revision>
  <dcterms:created xsi:type="dcterms:W3CDTF">2013-01-27T09:14:16Z</dcterms:created>
  <dcterms:modified xsi:type="dcterms:W3CDTF">2026-03-20T05:51:58Z</dcterms:modified>
  <cp:category/>
</cp:coreProperties>
</file>