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71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312" r:id="rId27"/>
    <p:sldId id="281" r:id="rId28"/>
    <p:sldId id="282" r:id="rId29"/>
    <p:sldId id="283" r:id="rId30"/>
    <p:sldId id="284" r:id="rId31"/>
    <p:sldId id="285" r:id="rId32"/>
    <p:sldId id="315" r:id="rId33"/>
    <p:sldId id="307" r:id="rId34"/>
    <p:sldId id="286" r:id="rId35"/>
    <p:sldId id="289" r:id="rId36"/>
    <p:sldId id="287" r:id="rId37"/>
    <p:sldId id="290" r:id="rId38"/>
    <p:sldId id="306" r:id="rId39"/>
    <p:sldId id="291" r:id="rId40"/>
    <p:sldId id="308" r:id="rId41"/>
    <p:sldId id="293" r:id="rId42"/>
    <p:sldId id="292" r:id="rId43"/>
    <p:sldId id="294" r:id="rId44"/>
    <p:sldId id="295" r:id="rId45"/>
    <p:sldId id="296" r:id="rId46"/>
    <p:sldId id="297" r:id="rId47"/>
    <p:sldId id="298" r:id="rId48"/>
    <p:sldId id="309" r:id="rId49"/>
    <p:sldId id="310" r:id="rId50"/>
    <p:sldId id="299" r:id="rId51"/>
    <p:sldId id="311" r:id="rId52"/>
    <p:sldId id="313" r:id="rId53"/>
    <p:sldId id="316" r:id="rId54"/>
    <p:sldId id="314" r:id="rId55"/>
    <p:sldId id="301" r:id="rId56"/>
  </p:sldIdLst>
  <p:sldSz cx="12192000" cy="6858000"/>
  <p:notesSz cx="6858000" cy="9144000"/>
  <p:defaultTextStyle>
    <a:defPPr>
      <a:defRPr lang="en-P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95" autoAdjust="0"/>
    <p:restoredTop sz="94660"/>
  </p:normalViewPr>
  <p:slideViewPr>
    <p:cSldViewPr snapToGrid="0">
      <p:cViewPr varScale="1">
        <p:scale>
          <a:sx n="121" d="100"/>
          <a:sy n="121" d="100"/>
        </p:scale>
        <p:origin x="304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F33B3A-7250-CD9F-5538-BE46B805DE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PK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F1F575F-2AFA-56D4-D3BF-8EE6D6B7C99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PK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E12BA4-C29F-DEC3-7512-2508E0620E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smtClean="0"/>
              <a:t>4/20/26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73E1AB-D7F4-8ACF-2193-DFF19C01C7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76864B-DF17-E099-DBC7-93BF841ED7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21817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D5C955-402B-D046-4F11-75BB072381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PK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1D9565C-0729-FFCE-3794-202E20FA3F6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PK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232162-FCAF-C088-ABBB-F051B89EB4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4/20/26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15FF99-014C-2CD4-B139-B7BBC610E7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AE5E10-67DB-9D81-BA4D-0548EC5B48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71360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6F7AC3E-D4CE-C7FC-CD62-19E4CD21D93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PK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B3E081C-31FA-33AB-F1DE-4253E87D75D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PK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9CF4D3-9EA3-D81D-9AF6-6179253132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4/20/26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7024B9-51CE-36A0-47B5-59FF6E175E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6881F1-FFBE-836F-A2C2-951C37171E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60672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FA8EE4-CD67-8715-E4D0-1BDB0241B9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PK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1DC29D-2E10-0535-06F3-CD34DE5032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PK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6FEE84-688D-99FB-FF9D-345CC97D6B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4/20/26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C7CE7B-103C-0FD9-DAB9-5738CD6D38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A4BB88-5A3F-77C3-AC83-DE4A4C158A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01682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072947-21FF-8235-659C-A89B95D373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PK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E79EAC-82C3-B26C-81DC-3093D8DF9B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B3BFB3-ADC2-D113-C611-C04C098007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4/20/26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525C40F-5EC3-46F2-47BF-27FF226EAD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54B151-D510-F01C-93E1-F840C09FE0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76961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25F965-467E-05A4-913D-FEF0460C93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PK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A61FDB-1BF6-66D6-BFAB-5BFA44C91BD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PK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6129A8B-88DB-895B-B882-EDD2CB0E28F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PK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E658968-CA03-D1EE-48CA-F0D6937020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4/20/26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7742184-2218-103A-6019-CD83A64C0E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E7ECB68-41D0-C0ED-CCDE-56AC836849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14661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151526-B1A2-EBA2-1A3C-9D0C825C50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PK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3D3414-DE8E-DBA3-BC69-EA046609DC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AB99803-929A-2808-41D8-9B92807B086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PK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84D9D7B-C9C6-BF48-3D3A-AD1CB285E0C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8E3F689-48B9-814C-63D1-B22B1DA15AA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PK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F4E36DC-54A7-CFF7-EAE5-B05976B702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4/20/26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A9A1104-881B-C07F-D50C-8E9C5B093E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8760132-6CE5-556E-2BF8-A52A9F7B53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79758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7B582A-65F8-1115-EA9B-A81881C393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PK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E655EDC-38D4-B4B7-1A21-82752EC7D3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4/20/26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CB3CA05-C1B7-5874-89DF-E91B339148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CF17E31-90C7-6FB0-64E8-C7724233D0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11736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0081DF9-6068-E0BE-135D-7CE6963BC1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4/20/26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3374E1D-AD98-07BB-A964-8AC821AEF2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D5AEB9E-84F8-A2A3-0A8D-2D11E300EB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33919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AD39B7-2296-EA62-9D42-6D63D43F11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PK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E03A43-B8C3-689B-F441-3D9C11CCF5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PK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F8CD1BC-3097-4756-CE21-B9E3F37130F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F94C842-2055-49F4-D5FA-BDA9CDA30A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4/20/26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B04C454-4A4D-AD81-928A-4F8D32A117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0112ECA-C075-7188-C4A3-1BFDD3C3FE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5021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03A37F-416F-4F56-A543-FEB3107115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PK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2A2B04B-34D8-F6EF-FAE3-7BA7B46E882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PK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65DD9D1-8B06-C37E-CFC1-74B6A51EA7E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4A71FC4-8C4E-5A1B-8EB6-A9BB6F376A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4/20/26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71E9319-0042-94C8-0275-702F498175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DC03573-A430-FBAF-E0E5-6C30451173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49732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B0D73D8-B4E5-46B8-4160-9EC8C8FA13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PK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FCA1AF6-3C05-F930-E0B4-01265F979F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PK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C0C5B7-A030-9700-29E1-31D23C0C606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509A250-FF31-4206-8172-F9D3106AACB1}" type="datetimeFigureOut">
              <a:rPr lang="en-US" smtClean="0"/>
              <a:t>4/20/26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CF6D84-6B7B-EEE6-049A-A97D3543584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F50ED0-BFC2-DAD6-21B5-883334AB3A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46839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P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4" Type="http://schemas.openxmlformats.org/officeDocument/2006/relationships/image" Target="../media/image12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fif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05442" y="1030014"/>
            <a:ext cx="11516264" cy="1324303"/>
          </a:xfrm>
        </p:spPr>
        <p:txBody>
          <a:bodyPr>
            <a:normAutofit/>
          </a:bodyPr>
          <a:lstStyle/>
          <a:p>
            <a:r>
              <a:rPr lang="en-US" sz="4400" b="1" dirty="0"/>
              <a:t>Liver Mass Pathology</a:t>
            </a:r>
            <a:r>
              <a:rPr lang="en-US" sz="4400" dirty="0"/>
              <a:t> : </a:t>
            </a:r>
            <a:r>
              <a:rPr lang="en-US" sz="4400" b="1" dirty="0"/>
              <a:t>A Diagnostic Dilemma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35128" y="3057916"/>
            <a:ext cx="6581954" cy="2320505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>
            <a:noAutofit/>
          </a:bodyPr>
          <a:lstStyle/>
          <a:p>
            <a:endParaRPr lang="en-US" b="1" dirty="0"/>
          </a:p>
          <a:p>
            <a:r>
              <a:rPr lang="en-US" b="1" dirty="0"/>
              <a:t>Department of Surgery </a:t>
            </a:r>
            <a:endParaRPr lang="en-US" sz="2400" b="1" dirty="0"/>
          </a:p>
          <a:p>
            <a:r>
              <a:rPr lang="en-US" b="1" dirty="0"/>
              <a:t>Lahore Medical &amp; Dental College </a:t>
            </a:r>
          </a:p>
          <a:p>
            <a:r>
              <a:rPr lang="en-US" sz="2400" b="1" dirty="0"/>
              <a:t>Ghurki Trust Teaching Hospital </a:t>
            </a:r>
          </a:p>
        </p:txBody>
      </p:sp>
    </p:spTree>
    <p:extLst>
      <p:ext uri="{BB962C8B-B14F-4D97-AF65-F5344CB8AC3E}">
        <p14:creationId xmlns:p14="http://schemas.microsoft.com/office/powerpoint/2010/main" val="28571666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716124"/>
          </a:xfrm>
        </p:spPr>
        <p:txBody>
          <a:bodyPr/>
          <a:lstStyle/>
          <a:p>
            <a:pPr algn="ctr"/>
            <a:r>
              <a:rPr lang="en-US" b="1" dirty="0"/>
              <a:t>Socioeconomic &amp; Personal History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6112" y="1470991"/>
            <a:ext cx="9714438" cy="5120639"/>
          </a:xfrm>
        </p:spPr>
        <p:txBody>
          <a:bodyPr>
            <a:normAutofit/>
          </a:bodyPr>
          <a:lstStyle/>
          <a:p>
            <a:r>
              <a:rPr lang="en-US" sz="3200" dirty="0"/>
              <a:t>Belongs to a lower socioeconomic class.</a:t>
            </a:r>
          </a:p>
          <a:p>
            <a:pPr marL="0" indent="0">
              <a:buNone/>
            </a:pPr>
            <a:r>
              <a:rPr lang="en-US" sz="3200" dirty="0"/>
              <a:t> </a:t>
            </a:r>
          </a:p>
          <a:p>
            <a:r>
              <a:rPr lang="en-US" sz="3200" dirty="0"/>
              <a:t>Lives in rural area but works as Housemaid.</a:t>
            </a:r>
          </a:p>
          <a:p>
            <a:endParaRPr lang="en-US" sz="3200" dirty="0"/>
          </a:p>
          <a:p>
            <a:r>
              <a:rPr lang="en-US" sz="3200" dirty="0"/>
              <a:t>Poor hygiene practices.</a:t>
            </a:r>
          </a:p>
          <a:p>
            <a:pPr marL="0" indent="0">
              <a:buNone/>
            </a:pPr>
            <a:endParaRPr lang="en-US" sz="3200" dirty="0"/>
          </a:p>
          <a:p>
            <a:r>
              <a:rPr lang="en-US" sz="3200" dirty="0"/>
              <a:t>Nonsmoker</a:t>
            </a:r>
          </a:p>
          <a:p>
            <a:endParaRPr lang="en-US" sz="3200" dirty="0"/>
          </a:p>
          <a:p>
            <a:r>
              <a:rPr lang="en-US" sz="3200" dirty="0"/>
              <a:t>No history of any drug abuse.</a:t>
            </a:r>
          </a:p>
        </p:txBody>
      </p:sp>
    </p:spTree>
    <p:extLst>
      <p:ext uri="{BB962C8B-B14F-4D97-AF65-F5344CB8AC3E}">
        <p14:creationId xmlns:p14="http://schemas.microsoft.com/office/powerpoint/2010/main" val="28755686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747929"/>
          </a:xfrm>
        </p:spPr>
        <p:txBody>
          <a:bodyPr/>
          <a:lstStyle/>
          <a:p>
            <a:pPr algn="ctr"/>
            <a:r>
              <a:rPr lang="en-US" b="1" dirty="0"/>
              <a:t>Summary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1176" y="1542554"/>
            <a:ext cx="9796007" cy="4882100"/>
          </a:xfrm>
        </p:spPr>
        <p:txBody>
          <a:bodyPr>
            <a:normAutofit/>
          </a:bodyPr>
          <a:lstStyle/>
          <a:p>
            <a:r>
              <a:rPr lang="en-US" sz="3600" dirty="0"/>
              <a:t>A young female housemaid by profession with history of pet's contact presented with chronic right hypochondriac pain and progressively enlarging Abdominal mass with intermittent fever.</a:t>
            </a:r>
          </a:p>
        </p:txBody>
      </p:sp>
    </p:spTree>
    <p:extLst>
      <p:ext uri="{BB962C8B-B14F-4D97-AF65-F5344CB8AC3E}">
        <p14:creationId xmlns:p14="http://schemas.microsoft.com/office/powerpoint/2010/main" val="12431674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747929"/>
          </a:xfrm>
        </p:spPr>
        <p:txBody>
          <a:bodyPr/>
          <a:lstStyle/>
          <a:p>
            <a:pPr algn="ctr"/>
            <a:r>
              <a:rPr lang="en-US" b="1" dirty="0"/>
              <a:t>General Physical Examination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6112" y="1486894"/>
            <a:ext cx="9690584" cy="5112689"/>
          </a:xfrm>
        </p:spPr>
        <p:txBody>
          <a:bodyPr>
            <a:normAutofit lnSpcReduction="10000"/>
          </a:bodyPr>
          <a:lstStyle/>
          <a:p>
            <a:r>
              <a:rPr lang="en-US" sz="3600" dirty="0"/>
              <a:t>A young female.</a:t>
            </a:r>
          </a:p>
          <a:p>
            <a:r>
              <a:rPr lang="en-US" sz="3600" dirty="0"/>
              <a:t>Moderately built and nourished.</a:t>
            </a:r>
          </a:p>
          <a:p>
            <a:r>
              <a:rPr lang="en-US" sz="3600" dirty="0"/>
              <a:t>Conscious , Oriented to time, place and person.</a:t>
            </a:r>
          </a:p>
          <a:p>
            <a:r>
              <a:rPr lang="en-US" sz="3600" dirty="0"/>
              <a:t>No pallor, icterus , cyanosis, clubbing, koilonychias, lymphadenopathy, edema.</a:t>
            </a:r>
          </a:p>
          <a:p>
            <a:r>
              <a:rPr lang="en-US" sz="3600" dirty="0"/>
              <a:t>No scratch marks.</a:t>
            </a:r>
          </a:p>
          <a:p>
            <a:r>
              <a:rPr lang="en-US" sz="3600" dirty="0"/>
              <a:t>No sign of chronic liver disease (</a:t>
            </a:r>
            <a:r>
              <a:rPr lang="en-US" sz="3600" dirty="0" err="1"/>
              <a:t>e.g</a:t>
            </a:r>
            <a:r>
              <a:rPr lang="en-US" sz="3600" dirty="0"/>
              <a:t>: spider </a:t>
            </a:r>
            <a:r>
              <a:rPr lang="en-US" sz="3600" dirty="0" err="1"/>
              <a:t>navi</a:t>
            </a:r>
            <a:r>
              <a:rPr lang="en-US" sz="3600" dirty="0"/>
              <a:t>, palmar erythema).</a:t>
            </a:r>
          </a:p>
        </p:txBody>
      </p:sp>
    </p:spTree>
    <p:extLst>
      <p:ext uri="{BB962C8B-B14F-4D97-AF65-F5344CB8AC3E}">
        <p14:creationId xmlns:p14="http://schemas.microsoft.com/office/powerpoint/2010/main" val="30681610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787685"/>
          </a:xfrm>
        </p:spPr>
        <p:txBody>
          <a:bodyPr/>
          <a:lstStyle/>
          <a:p>
            <a:pPr algn="ctr"/>
            <a:r>
              <a:rPr lang="en-US" b="1" dirty="0"/>
              <a:t> Vitals Signs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6112" y="1486894"/>
            <a:ext cx="9403742" cy="4761505"/>
          </a:xfrm>
        </p:spPr>
        <p:txBody>
          <a:bodyPr>
            <a:normAutofit lnSpcReduction="10000"/>
          </a:bodyPr>
          <a:lstStyle/>
          <a:p>
            <a:r>
              <a:rPr lang="en-US" sz="3200" dirty="0"/>
              <a:t>Blood Pressure : 120/80 mmHg</a:t>
            </a:r>
          </a:p>
          <a:p>
            <a:endParaRPr lang="en-US" sz="3200" dirty="0"/>
          </a:p>
          <a:p>
            <a:r>
              <a:rPr lang="en-US" sz="3200" dirty="0"/>
              <a:t>Pulse : 75/beats per minute</a:t>
            </a:r>
          </a:p>
          <a:p>
            <a:pPr marL="0" indent="0">
              <a:buNone/>
            </a:pPr>
            <a:endParaRPr lang="en-US" sz="3200" dirty="0"/>
          </a:p>
          <a:p>
            <a:r>
              <a:rPr lang="en-US" sz="3200" dirty="0"/>
              <a:t>SpO2 : 97% @ Room Air</a:t>
            </a:r>
          </a:p>
          <a:p>
            <a:endParaRPr lang="en-US" sz="3200" dirty="0"/>
          </a:p>
          <a:p>
            <a:r>
              <a:rPr lang="en-US" sz="3200" dirty="0"/>
              <a:t>R/R : 18/breaths per minute</a:t>
            </a:r>
          </a:p>
          <a:p>
            <a:endParaRPr lang="en-US" sz="3200" dirty="0"/>
          </a:p>
          <a:p>
            <a:r>
              <a:rPr lang="en-US" sz="3200" dirty="0"/>
              <a:t>Temperature : Afebrile</a:t>
            </a:r>
          </a:p>
        </p:txBody>
      </p:sp>
    </p:spTree>
    <p:extLst>
      <p:ext uri="{BB962C8B-B14F-4D97-AF65-F5344CB8AC3E}">
        <p14:creationId xmlns:p14="http://schemas.microsoft.com/office/powerpoint/2010/main" val="37031640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Abdominal Examination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6112" y="1631499"/>
            <a:ext cx="6774192" cy="5095304"/>
          </a:xfrm>
        </p:spPr>
        <p:txBody>
          <a:bodyPr>
            <a:normAutofit/>
          </a:bodyPr>
          <a:lstStyle/>
          <a:p>
            <a:r>
              <a:rPr lang="en-US" sz="3600" b="1" u="sng" dirty="0"/>
              <a:t>Inspection</a:t>
            </a:r>
            <a:r>
              <a:rPr lang="en-US" sz="3600" dirty="0"/>
              <a:t> :</a:t>
            </a:r>
          </a:p>
          <a:p>
            <a:pPr lvl="1"/>
            <a:r>
              <a:rPr lang="en-US" sz="3200" b="1" dirty="0"/>
              <a:t>Abdomen appears mildly distended in the right hypochondrium</a:t>
            </a:r>
            <a:r>
              <a:rPr lang="en-US" sz="3200" dirty="0"/>
              <a:t>.</a:t>
            </a:r>
          </a:p>
          <a:p>
            <a:pPr lvl="1"/>
            <a:r>
              <a:rPr lang="en-US" sz="3200" dirty="0"/>
              <a:t>Overlying skin is normal with no scars, sinuses or dilated veins.</a:t>
            </a:r>
          </a:p>
          <a:p>
            <a:pPr lvl="1"/>
            <a:r>
              <a:rPr lang="en-US" sz="3200" dirty="0"/>
              <a:t>No visible pulsations.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852234" y="2316130"/>
            <a:ext cx="4301487" cy="2932225"/>
          </a:xfrm>
          <a:prstGeom prst="rect">
            <a:avLst/>
          </a:prstGeom>
        </p:spPr>
      </p:pic>
      <p:sp>
        <p:nvSpPr>
          <p:cNvPr id="5" name="Right Arrow 4">
            <a:extLst>
              <a:ext uri="{FF2B5EF4-FFF2-40B4-BE49-F238E27FC236}">
                <a16:creationId xmlns:a16="http://schemas.microsoft.com/office/drawing/2014/main" id="{79D60F92-6733-9872-88AA-F2605D393865}"/>
              </a:ext>
            </a:extLst>
          </p:cNvPr>
          <p:cNvSpPr/>
          <p:nvPr/>
        </p:nvSpPr>
        <p:spPr>
          <a:xfrm rot="435994">
            <a:off x="5853177" y="3182057"/>
            <a:ext cx="2182507" cy="484632"/>
          </a:xfrm>
          <a:prstGeom prst="rightArrow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K"/>
          </a:p>
        </p:txBody>
      </p:sp>
    </p:spTree>
    <p:extLst>
      <p:ext uri="{BB962C8B-B14F-4D97-AF65-F5344CB8AC3E}">
        <p14:creationId xmlns:p14="http://schemas.microsoft.com/office/powerpoint/2010/main" val="24719511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716124"/>
          </a:xfrm>
        </p:spPr>
        <p:txBody>
          <a:bodyPr/>
          <a:lstStyle/>
          <a:p>
            <a:pPr algn="ctr"/>
            <a:r>
              <a:rPr lang="en-US" b="1" dirty="0"/>
              <a:t>Abdominal Examination</a:t>
            </a:r>
            <a:r>
              <a:rPr lang="en-US" dirty="0"/>
              <a:t>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6111" y="1544035"/>
            <a:ext cx="8946541" cy="5015791"/>
          </a:xfrm>
        </p:spPr>
        <p:txBody>
          <a:bodyPr>
            <a:normAutofit/>
          </a:bodyPr>
          <a:lstStyle/>
          <a:p>
            <a:r>
              <a:rPr lang="en-US" sz="2800" b="1" u="sng" dirty="0"/>
              <a:t>Palpation</a:t>
            </a:r>
            <a:r>
              <a:rPr lang="en-US" sz="2800" dirty="0"/>
              <a:t>:</a:t>
            </a:r>
          </a:p>
          <a:p>
            <a:pPr lvl="1"/>
            <a:r>
              <a:rPr lang="en-US" sz="2200" dirty="0"/>
              <a:t>Abdomen is soft nontender with no guarding or rigidity.</a:t>
            </a:r>
          </a:p>
          <a:p>
            <a:pPr lvl="1"/>
            <a:r>
              <a:rPr lang="en-US" sz="2200" b="1" u="sng" dirty="0"/>
              <a:t>Liver is enlarged (22cm) with irregular margins.</a:t>
            </a:r>
          </a:p>
          <a:p>
            <a:pPr lvl="1"/>
            <a:r>
              <a:rPr lang="en-US" sz="2200" b="1" u="sng" dirty="0"/>
              <a:t>Multiple cystic masses palpable over the liver surface.</a:t>
            </a:r>
          </a:p>
          <a:p>
            <a:pPr lvl="1"/>
            <a:r>
              <a:rPr lang="en-US" sz="2200" b="1" u="sng" dirty="0"/>
              <a:t>Masses are firm to cystic in consistency.</a:t>
            </a:r>
          </a:p>
          <a:p>
            <a:pPr lvl="1"/>
            <a:r>
              <a:rPr lang="en-US" sz="2200" dirty="0"/>
              <a:t>Spleen and kidneys not palpable</a:t>
            </a:r>
          </a:p>
          <a:p>
            <a:pPr lvl="1"/>
            <a:r>
              <a:rPr lang="en-US" sz="2200" dirty="0"/>
              <a:t>No evidence of Ascites</a:t>
            </a:r>
          </a:p>
          <a:p>
            <a:r>
              <a:rPr lang="en-US" sz="2400" b="1" u="sng" dirty="0"/>
              <a:t>Auscultation</a:t>
            </a:r>
            <a:r>
              <a:rPr lang="en-US" sz="2400" dirty="0"/>
              <a:t> :</a:t>
            </a:r>
          </a:p>
          <a:p>
            <a:pPr lvl="1"/>
            <a:r>
              <a:rPr lang="en-US" sz="2200" dirty="0"/>
              <a:t>Bowel sounds audible </a:t>
            </a:r>
          </a:p>
          <a:p>
            <a:pPr lvl="1"/>
            <a:r>
              <a:rPr lang="en-US" sz="2200" dirty="0"/>
              <a:t>No hepatic bruit.</a:t>
            </a:r>
          </a:p>
        </p:txBody>
      </p:sp>
    </p:spTree>
    <p:extLst>
      <p:ext uri="{BB962C8B-B14F-4D97-AF65-F5344CB8AC3E}">
        <p14:creationId xmlns:p14="http://schemas.microsoft.com/office/powerpoint/2010/main" val="11449073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708172"/>
          </a:xfrm>
        </p:spPr>
        <p:txBody>
          <a:bodyPr/>
          <a:lstStyle/>
          <a:p>
            <a:pPr algn="ctr"/>
            <a:r>
              <a:rPr lang="en-US" b="1" dirty="0"/>
              <a:t>Other systemic Examination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6112" y="1407382"/>
            <a:ext cx="9619022" cy="5080882"/>
          </a:xfrm>
        </p:spPr>
        <p:txBody>
          <a:bodyPr>
            <a:normAutofit/>
          </a:bodyPr>
          <a:lstStyle/>
          <a:p>
            <a:r>
              <a:rPr lang="en-US" sz="2400" b="1" u="sng" dirty="0"/>
              <a:t>Respiratory System</a:t>
            </a:r>
            <a:r>
              <a:rPr lang="en-US" sz="2400" dirty="0"/>
              <a:t> :</a:t>
            </a:r>
          </a:p>
          <a:p>
            <a:pPr lvl="1"/>
            <a:r>
              <a:rPr lang="en-US" sz="2000" dirty="0"/>
              <a:t>Normal Vesicular Breathing</a:t>
            </a:r>
          </a:p>
          <a:p>
            <a:pPr lvl="1"/>
            <a:r>
              <a:rPr lang="en-US" sz="2000" dirty="0"/>
              <a:t>No added sounds.</a:t>
            </a:r>
          </a:p>
          <a:p>
            <a:endParaRPr lang="en-US" sz="2400" dirty="0"/>
          </a:p>
          <a:p>
            <a:r>
              <a:rPr lang="en-US" sz="2400" b="1" u="sng" dirty="0"/>
              <a:t>Cardiovascular system</a:t>
            </a:r>
            <a:r>
              <a:rPr lang="en-US" sz="2400" dirty="0"/>
              <a:t> :</a:t>
            </a:r>
          </a:p>
          <a:p>
            <a:pPr lvl="1"/>
            <a:r>
              <a:rPr lang="en-US" sz="2000" dirty="0"/>
              <a:t>S1 &amp; S2 audible</a:t>
            </a:r>
          </a:p>
          <a:p>
            <a:pPr lvl="1"/>
            <a:r>
              <a:rPr lang="en-US" sz="2000" dirty="0"/>
              <a:t>No murmurs</a:t>
            </a:r>
          </a:p>
          <a:p>
            <a:pPr lvl="1"/>
            <a:endParaRPr lang="en-US" sz="2000" dirty="0"/>
          </a:p>
          <a:p>
            <a:r>
              <a:rPr lang="en-US" sz="2400" b="1" u="sng" dirty="0"/>
              <a:t>CNS</a:t>
            </a:r>
            <a:r>
              <a:rPr lang="en-US" sz="2400" dirty="0"/>
              <a:t> :</a:t>
            </a:r>
          </a:p>
          <a:p>
            <a:pPr lvl="1"/>
            <a:r>
              <a:rPr lang="en-US" sz="2000" dirty="0"/>
              <a:t>GCS 15/15 Intact. </a:t>
            </a:r>
          </a:p>
        </p:txBody>
      </p:sp>
    </p:spTree>
    <p:extLst>
      <p:ext uri="{BB962C8B-B14F-4D97-AF65-F5344CB8AC3E}">
        <p14:creationId xmlns:p14="http://schemas.microsoft.com/office/powerpoint/2010/main" val="37173382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677342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/>
              <a:t>Differential Diagnosis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7586" y="1268084"/>
            <a:ext cx="9532268" cy="4980316"/>
          </a:xfrm>
        </p:spPr>
        <p:txBody>
          <a:bodyPr>
            <a:normAutofit/>
          </a:bodyPr>
          <a:lstStyle/>
          <a:p>
            <a:r>
              <a:rPr lang="en-US" sz="2400" dirty="0"/>
              <a:t>Chronic Cholelithiasis with Distended Gallbladder.</a:t>
            </a:r>
          </a:p>
          <a:p>
            <a:pPr marL="0" indent="0">
              <a:buNone/>
            </a:pPr>
            <a:endParaRPr lang="en-US" sz="2400" dirty="0"/>
          </a:p>
          <a:p>
            <a:r>
              <a:rPr lang="en-US" sz="2400" dirty="0" err="1"/>
              <a:t>Mucocele</a:t>
            </a:r>
            <a:r>
              <a:rPr lang="en-US" sz="2400" dirty="0"/>
              <a:t> / Empyema of Gallbladder.</a:t>
            </a:r>
          </a:p>
          <a:p>
            <a:endParaRPr lang="en-US" sz="2400" dirty="0"/>
          </a:p>
          <a:p>
            <a:r>
              <a:rPr lang="en-US" sz="2400" dirty="0"/>
              <a:t>Liver Abscess</a:t>
            </a:r>
          </a:p>
          <a:p>
            <a:endParaRPr lang="en-US" sz="2400" dirty="0"/>
          </a:p>
          <a:p>
            <a:r>
              <a:rPr lang="en-US" sz="2400" dirty="0"/>
              <a:t>Hyadit Cysts</a:t>
            </a:r>
          </a:p>
          <a:p>
            <a:pPr marL="0" indent="0">
              <a:buNone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28868553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711848"/>
          </a:xfrm>
        </p:spPr>
        <p:txBody>
          <a:bodyPr/>
          <a:lstStyle/>
          <a:p>
            <a:pPr algn="ctr"/>
            <a:r>
              <a:rPr lang="en-US" b="1" dirty="0"/>
              <a:t>Investigations</a:t>
            </a:r>
            <a:r>
              <a:rPr lang="en-US" dirty="0"/>
              <a:t> 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6111" y="1268083"/>
            <a:ext cx="9558937" cy="5236233"/>
          </a:xfrm>
        </p:spPr>
        <p:txBody>
          <a:bodyPr/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Complete Blood Count</a:t>
            </a:r>
            <a:r>
              <a:rPr lang="en-US" dirty="0">
                <a:solidFill>
                  <a:srgbClr val="FF0000"/>
                </a:solidFill>
              </a:rPr>
              <a:t>: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78" r="8590" b="19604"/>
          <a:stretch/>
        </p:blipFill>
        <p:spPr>
          <a:xfrm>
            <a:off x="1660855" y="1828800"/>
            <a:ext cx="8334044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22704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763607"/>
          </a:xfrm>
        </p:spPr>
        <p:txBody>
          <a:bodyPr/>
          <a:lstStyle/>
          <a:p>
            <a:pPr algn="ctr"/>
            <a:r>
              <a:rPr lang="en-US" b="1" dirty="0"/>
              <a:t>Investigation</a:t>
            </a:r>
            <a:r>
              <a:rPr lang="en-US" dirty="0"/>
              <a:t> 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1706" y="1388853"/>
            <a:ext cx="9704717" cy="5167221"/>
          </a:xfrm>
        </p:spPr>
        <p:txBody>
          <a:bodyPr/>
          <a:lstStyle/>
          <a:p>
            <a:pPr algn="ctr"/>
            <a:r>
              <a:rPr lang="en-US" sz="2400" b="1" dirty="0">
                <a:solidFill>
                  <a:srgbClr val="FF0000"/>
                </a:solidFill>
              </a:rPr>
              <a:t>Liver Function Test </a:t>
            </a:r>
            <a:r>
              <a:rPr lang="en-US" dirty="0">
                <a:solidFill>
                  <a:srgbClr val="FF0000"/>
                </a:solidFill>
              </a:rPr>
              <a:t>: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427" r="31320" b="47170"/>
          <a:stretch/>
        </p:blipFill>
        <p:spPr>
          <a:xfrm>
            <a:off x="1277156" y="1962508"/>
            <a:ext cx="8891883" cy="4412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84807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747929"/>
          </a:xfrm>
        </p:spPr>
        <p:txBody>
          <a:bodyPr/>
          <a:lstStyle/>
          <a:p>
            <a:r>
              <a:rPr lang="en-US" b="1" dirty="0"/>
              <a:t>                                  Biodata</a:t>
            </a:r>
            <a:r>
              <a:rPr lang="en-US" dirty="0"/>
              <a:t> 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646111" y="1448619"/>
            <a:ext cx="9619023" cy="5309990"/>
          </a:xfrm>
        </p:spPr>
        <p:txBody>
          <a:bodyPr>
            <a:normAutofit/>
          </a:bodyPr>
          <a:lstStyle/>
          <a:p>
            <a:r>
              <a:rPr lang="en-US" sz="3600" dirty="0" err="1"/>
              <a:t>Mubeen</a:t>
            </a:r>
            <a:r>
              <a:rPr lang="en-US" sz="3600" dirty="0"/>
              <a:t> </a:t>
            </a:r>
            <a:r>
              <a:rPr lang="en-US" sz="3600" dirty="0" err="1"/>
              <a:t>Bibi</a:t>
            </a:r>
            <a:endParaRPr lang="en-US" sz="3600" dirty="0"/>
          </a:p>
          <a:p>
            <a:r>
              <a:rPr lang="en-US" sz="3600" dirty="0"/>
              <a:t>26Y/Female</a:t>
            </a:r>
          </a:p>
          <a:p>
            <a:r>
              <a:rPr lang="en-US" sz="3600" dirty="0"/>
              <a:t>Married </a:t>
            </a:r>
          </a:p>
          <a:p>
            <a:r>
              <a:rPr lang="en-US" sz="3600" dirty="0"/>
              <a:t>Resident of Manchanabad, Bahwalnagar.</a:t>
            </a:r>
          </a:p>
          <a:p>
            <a:r>
              <a:rPr lang="en-US" sz="3600" dirty="0"/>
              <a:t>Housemaid by Profession in Lahore.</a:t>
            </a:r>
          </a:p>
          <a:p>
            <a:r>
              <a:rPr lang="en-US" sz="3600" dirty="0"/>
              <a:t>Admitted on 3</a:t>
            </a:r>
            <a:r>
              <a:rPr lang="en-US" sz="3600" baseline="30000" dirty="0"/>
              <a:t>rd</a:t>
            </a:r>
            <a:r>
              <a:rPr lang="en-US" sz="3600" dirty="0"/>
              <a:t> Feb 2026 through OPD.</a:t>
            </a:r>
          </a:p>
        </p:txBody>
      </p:sp>
    </p:spTree>
    <p:extLst>
      <p:ext uri="{BB962C8B-B14F-4D97-AF65-F5344CB8AC3E}">
        <p14:creationId xmlns:p14="http://schemas.microsoft.com/office/powerpoint/2010/main" val="19789378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8355" y="452718"/>
            <a:ext cx="9412479" cy="711848"/>
          </a:xfrm>
        </p:spPr>
        <p:txBody>
          <a:bodyPr/>
          <a:lstStyle/>
          <a:p>
            <a:pPr algn="ctr"/>
            <a:r>
              <a:rPr lang="en-US" b="1" dirty="0"/>
              <a:t>Investigation</a:t>
            </a:r>
            <a:r>
              <a:rPr lang="en-US" dirty="0"/>
              <a:t> 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8355" y="1311215"/>
            <a:ext cx="9644331" cy="5279365"/>
          </a:xfrm>
        </p:spPr>
        <p:txBody>
          <a:bodyPr/>
          <a:lstStyle/>
          <a:p>
            <a:pPr algn="ctr"/>
            <a:r>
              <a:rPr lang="en-US" sz="2800" b="1" dirty="0">
                <a:solidFill>
                  <a:srgbClr val="FF0000"/>
                </a:solidFill>
              </a:rPr>
              <a:t>Viral Markers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dirty="0">
                <a:solidFill>
                  <a:srgbClr val="FF0000"/>
                </a:solidFill>
              </a:rPr>
              <a:t>: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3490" y="1875616"/>
            <a:ext cx="8041445" cy="4842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031265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0160" y="420454"/>
            <a:ext cx="9404723" cy="849871"/>
          </a:xfrm>
        </p:spPr>
        <p:txBody>
          <a:bodyPr/>
          <a:lstStyle/>
          <a:p>
            <a:pPr algn="ctr"/>
            <a:r>
              <a:rPr lang="en-US" b="1" dirty="0"/>
              <a:t>Investigation</a:t>
            </a:r>
            <a:r>
              <a:rPr lang="en-US" dirty="0"/>
              <a:t> 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6111" y="1414564"/>
            <a:ext cx="9308772" cy="5063874"/>
          </a:xfrm>
        </p:spPr>
        <p:txBody>
          <a:bodyPr>
            <a:normAutofit/>
          </a:bodyPr>
          <a:lstStyle/>
          <a:p>
            <a:pPr algn="ctr"/>
            <a:r>
              <a:rPr lang="en-US" sz="2800" b="1" dirty="0">
                <a:solidFill>
                  <a:srgbClr val="FF0000"/>
                </a:solidFill>
              </a:rPr>
              <a:t>Coagulation Profile</a:t>
            </a:r>
            <a:r>
              <a:rPr lang="en-US" sz="2800" dirty="0">
                <a:solidFill>
                  <a:srgbClr val="FF0000"/>
                </a:solidFill>
              </a:rPr>
              <a:t> :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013" r="25179" b="60629"/>
          <a:stretch/>
        </p:blipFill>
        <p:spPr>
          <a:xfrm>
            <a:off x="1034453" y="2518829"/>
            <a:ext cx="9056637" cy="2872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185836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711848"/>
          </a:xfrm>
        </p:spPr>
        <p:txBody>
          <a:bodyPr/>
          <a:lstStyle/>
          <a:p>
            <a:pPr algn="ctr"/>
            <a:r>
              <a:rPr lang="en-US" b="1" dirty="0"/>
              <a:t>Investigation</a:t>
            </a:r>
            <a:r>
              <a:rPr lang="en-US" dirty="0"/>
              <a:t> 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6111" y="1328468"/>
            <a:ext cx="9567563" cy="5296619"/>
          </a:xfrm>
        </p:spPr>
        <p:txBody>
          <a:bodyPr/>
          <a:lstStyle/>
          <a:p>
            <a:pPr algn="ctr"/>
            <a:r>
              <a:rPr lang="en-US" sz="2800" b="1" dirty="0">
                <a:solidFill>
                  <a:srgbClr val="FF0000"/>
                </a:solidFill>
              </a:rPr>
              <a:t>Chest </a:t>
            </a:r>
            <a:r>
              <a:rPr lang="en-US" sz="2800" b="1" dirty="0" err="1">
                <a:solidFill>
                  <a:srgbClr val="FF0000"/>
                </a:solidFill>
              </a:rPr>
              <a:t>Xray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dirty="0">
                <a:solidFill>
                  <a:srgbClr val="FF0000"/>
                </a:solidFill>
              </a:rPr>
              <a:t>: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88" r="10912" b="9057"/>
          <a:stretch/>
        </p:blipFill>
        <p:spPr>
          <a:xfrm>
            <a:off x="3252158" y="1689562"/>
            <a:ext cx="6150634" cy="4935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542381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703222"/>
          </a:xfrm>
        </p:spPr>
        <p:txBody>
          <a:bodyPr/>
          <a:lstStyle/>
          <a:p>
            <a:r>
              <a:rPr lang="en-US" b="1" u="sng" dirty="0"/>
              <a:t>Investigation</a:t>
            </a:r>
            <a:r>
              <a:rPr lang="en-US" dirty="0"/>
              <a:t> 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0332" y="1311215"/>
            <a:ext cx="9661585" cy="5279365"/>
          </a:xfrm>
        </p:spPr>
        <p:txBody>
          <a:bodyPr/>
          <a:lstStyle/>
          <a:p>
            <a:r>
              <a:rPr lang="en-US" sz="2400" b="1" u="sng" dirty="0"/>
              <a:t>Ultrasound Abdomen</a:t>
            </a:r>
            <a:r>
              <a:rPr lang="en-US" sz="2400" u="sng" dirty="0"/>
              <a:t> </a:t>
            </a:r>
            <a:r>
              <a:rPr lang="en-US" sz="2400" dirty="0"/>
              <a:t>: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33" t="17484" r="3711" b="26164"/>
          <a:stretch/>
        </p:blipFill>
        <p:spPr>
          <a:xfrm>
            <a:off x="4218316" y="1757866"/>
            <a:ext cx="7418717" cy="4832714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537494" y="2674190"/>
            <a:ext cx="6547449" cy="629728"/>
          </a:xfrm>
          <a:prstGeom prst="rect">
            <a:avLst/>
          </a:prstGeom>
          <a:noFill/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4537494" y="5684808"/>
            <a:ext cx="2562046" cy="431320"/>
          </a:xfrm>
          <a:prstGeom prst="rect">
            <a:avLst/>
          </a:prstGeom>
          <a:noFill/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61879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772233"/>
          </a:xfrm>
        </p:spPr>
        <p:txBody>
          <a:bodyPr/>
          <a:lstStyle/>
          <a:p>
            <a:r>
              <a:rPr lang="en-US" b="1" u="sng" dirty="0"/>
              <a:t>Investigation</a:t>
            </a:r>
            <a:r>
              <a:rPr lang="en-US" dirty="0"/>
              <a:t> 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321" y="1311215"/>
            <a:ext cx="9946255" cy="5201727"/>
          </a:xfrm>
        </p:spPr>
        <p:txBody>
          <a:bodyPr>
            <a:normAutofit/>
          </a:bodyPr>
          <a:lstStyle/>
          <a:p>
            <a:r>
              <a:rPr lang="en-US" sz="2400" b="1" u="sng" dirty="0"/>
              <a:t>CT Abdomen Triphasic</a:t>
            </a:r>
            <a:r>
              <a:rPr lang="en-US" sz="2400" b="1" dirty="0"/>
              <a:t>: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88" t="33082" r="188" b="16226"/>
          <a:stretch/>
        </p:blipFill>
        <p:spPr>
          <a:xfrm>
            <a:off x="4077418" y="1768414"/>
            <a:ext cx="6602083" cy="5020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573366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772233"/>
          </a:xfrm>
        </p:spPr>
        <p:txBody>
          <a:bodyPr/>
          <a:lstStyle/>
          <a:p>
            <a:r>
              <a:rPr lang="en-US" b="1" u="sng" dirty="0"/>
              <a:t>Investigation</a:t>
            </a:r>
            <a:r>
              <a:rPr lang="en-US" dirty="0"/>
              <a:t> :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0295" y="541050"/>
            <a:ext cx="5078927" cy="6314864"/>
          </a:xfrm>
        </p:spPr>
      </p:pic>
    </p:spTree>
    <p:extLst>
      <p:ext uri="{BB962C8B-B14F-4D97-AF65-F5344CB8AC3E}">
        <p14:creationId xmlns:p14="http://schemas.microsoft.com/office/powerpoint/2010/main" val="10786633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0053" y="-1"/>
            <a:ext cx="5576800" cy="6862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763566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798112"/>
          </a:xfrm>
        </p:spPr>
        <p:txBody>
          <a:bodyPr/>
          <a:lstStyle/>
          <a:p>
            <a:r>
              <a:rPr lang="en-US" b="1" u="sng" dirty="0"/>
              <a:t>Definitive Diagnosis </a:t>
            </a:r>
            <a:r>
              <a:rPr lang="en-US" dirty="0"/>
              <a:t>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53418" y="2553419"/>
            <a:ext cx="7013355" cy="370360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5400" b="1" u="sng" dirty="0"/>
              <a:t>Hyadit Cysts in Liver</a:t>
            </a:r>
          </a:p>
        </p:txBody>
      </p:sp>
    </p:spTree>
    <p:extLst>
      <p:ext uri="{BB962C8B-B14F-4D97-AF65-F5344CB8AC3E}">
        <p14:creationId xmlns:p14="http://schemas.microsoft.com/office/powerpoint/2010/main" val="7950183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/>
              <a:t>Management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6112" y="1475118"/>
            <a:ext cx="9403742" cy="4773282"/>
          </a:xfrm>
        </p:spPr>
        <p:txBody>
          <a:bodyPr/>
          <a:lstStyle/>
          <a:p>
            <a:r>
              <a:rPr lang="en-US" sz="2800" b="1" u="sng" dirty="0"/>
              <a:t>Medical</a:t>
            </a:r>
            <a:r>
              <a:rPr lang="en-US" sz="2800" b="1" dirty="0"/>
              <a:t> : </a:t>
            </a:r>
          </a:p>
          <a:p>
            <a:pPr lvl="1"/>
            <a:r>
              <a:rPr lang="en-US" sz="2400" dirty="0" err="1"/>
              <a:t>Antiparasitic</a:t>
            </a:r>
            <a:r>
              <a:rPr lang="en-US" sz="2400" dirty="0"/>
              <a:t> medications (</a:t>
            </a:r>
            <a:r>
              <a:rPr lang="en-US" sz="2400" b="1" dirty="0"/>
              <a:t>Tab Albendazole</a:t>
            </a:r>
            <a:r>
              <a:rPr lang="en-US" sz="2400" dirty="0"/>
              <a:t>) given</a:t>
            </a:r>
          </a:p>
          <a:p>
            <a:pPr lvl="1"/>
            <a:endParaRPr lang="en-US" sz="2400" dirty="0"/>
          </a:p>
          <a:p>
            <a:r>
              <a:rPr lang="en-US" sz="2600" b="1" u="sng" dirty="0"/>
              <a:t>Surgical</a:t>
            </a:r>
            <a:r>
              <a:rPr lang="en-US" sz="2600" dirty="0"/>
              <a:t> :</a:t>
            </a:r>
          </a:p>
          <a:p>
            <a:pPr lvl="1"/>
            <a:r>
              <a:rPr lang="en-US" sz="2400" dirty="0"/>
              <a:t>Total Cystectomy (Excision of Cysts) was done.</a:t>
            </a:r>
          </a:p>
        </p:txBody>
      </p:sp>
    </p:spTree>
    <p:extLst>
      <p:ext uri="{BB962C8B-B14F-4D97-AF65-F5344CB8AC3E}">
        <p14:creationId xmlns:p14="http://schemas.microsoft.com/office/powerpoint/2010/main" val="264439867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832618"/>
          </a:xfrm>
        </p:spPr>
        <p:txBody>
          <a:bodyPr/>
          <a:lstStyle/>
          <a:p>
            <a:r>
              <a:rPr lang="en-US" b="1" u="sng" dirty="0"/>
              <a:t>Excision of Cysts </a:t>
            </a:r>
            <a:r>
              <a:rPr lang="en-US" dirty="0"/>
              <a:t>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3464" y="1362974"/>
            <a:ext cx="9894498" cy="5305245"/>
          </a:xfrm>
        </p:spPr>
        <p:txBody>
          <a:bodyPr>
            <a:normAutofit/>
          </a:bodyPr>
          <a:lstStyle/>
          <a:p>
            <a:r>
              <a:rPr lang="en-US" sz="2800" dirty="0"/>
              <a:t>Under Aseptic measures. </a:t>
            </a:r>
          </a:p>
          <a:p>
            <a:r>
              <a:rPr lang="en-US" sz="2800" dirty="0"/>
              <a:t>Midline Incision given.</a:t>
            </a:r>
          </a:p>
          <a:p>
            <a:r>
              <a:rPr lang="en-US" sz="2800" dirty="0"/>
              <a:t>Liver is Adequately Exposed.</a:t>
            </a:r>
          </a:p>
          <a:p>
            <a:pPr lvl="1"/>
            <a:r>
              <a:rPr lang="en-US" sz="2600" b="1" dirty="0"/>
              <a:t>Intra operative Findings </a:t>
            </a:r>
            <a:r>
              <a:rPr lang="en-US" sz="2600" dirty="0"/>
              <a:t>: </a:t>
            </a:r>
            <a:r>
              <a:rPr lang="en-US" sz="2600" u="sng" dirty="0">
                <a:solidFill>
                  <a:srgbClr val="FFFF00"/>
                </a:solidFill>
              </a:rPr>
              <a:t>2Hyadit Cysts in Right Lobe of liver Measuring 6x6cm &amp; 12x10cm in Anterior Segment</a:t>
            </a:r>
          </a:p>
          <a:p>
            <a:pPr lvl="1"/>
            <a:r>
              <a:rPr lang="en-US" sz="2600" u="sng" dirty="0">
                <a:solidFill>
                  <a:srgbClr val="FFFF00"/>
                </a:solidFill>
              </a:rPr>
              <a:t>1 cyst in Left Lobe Measuring 14x12cm.</a:t>
            </a:r>
          </a:p>
          <a:p>
            <a:pPr marL="57150" indent="0">
              <a:buNone/>
            </a:pPr>
            <a:endParaRPr lang="en-US" sz="2800" u="sng" dirty="0">
              <a:solidFill>
                <a:srgbClr val="FFFF00"/>
              </a:solidFill>
            </a:endParaRPr>
          </a:p>
          <a:p>
            <a:r>
              <a:rPr lang="en-US" sz="2800" dirty="0"/>
              <a:t>Hyadit Cysts sites identified and Surrounded with Gauze Packs soaked with Hypertonic Saline</a:t>
            </a:r>
          </a:p>
        </p:txBody>
      </p:sp>
    </p:spTree>
    <p:extLst>
      <p:ext uri="{BB962C8B-B14F-4D97-AF65-F5344CB8AC3E}">
        <p14:creationId xmlns:p14="http://schemas.microsoft.com/office/powerpoint/2010/main" val="32398248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724075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800" b="1" dirty="0"/>
              <a:t>Presenting Complaint</a:t>
            </a:r>
            <a:endParaRPr lang="en-US" sz="4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6111" y="2321781"/>
            <a:ext cx="9626973" cy="1447137"/>
          </a:xfrm>
        </p:spPr>
        <p:txBody>
          <a:bodyPr>
            <a:normAutofit/>
          </a:bodyPr>
          <a:lstStyle/>
          <a:p>
            <a:r>
              <a:rPr lang="en-US" sz="4000" dirty="0"/>
              <a:t>Pain &amp; Swelling in Right Upper Quadrant of Abdomen  for  6months</a:t>
            </a:r>
          </a:p>
        </p:txBody>
      </p:sp>
    </p:spTree>
    <p:extLst>
      <p:ext uri="{BB962C8B-B14F-4D97-AF65-F5344CB8AC3E}">
        <p14:creationId xmlns:p14="http://schemas.microsoft.com/office/powerpoint/2010/main" val="361779086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53" y="90409"/>
            <a:ext cx="9404723" cy="729101"/>
          </a:xfrm>
        </p:spPr>
        <p:txBody>
          <a:bodyPr/>
          <a:lstStyle/>
          <a:p>
            <a:r>
              <a:rPr lang="en-US" b="1" u="sng" dirty="0"/>
              <a:t>Procedure</a:t>
            </a:r>
            <a:r>
              <a:rPr lang="en-US" dirty="0"/>
              <a:t> 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3299" y="914401"/>
            <a:ext cx="9920376" cy="5762444"/>
          </a:xfrm>
        </p:spPr>
        <p:txBody>
          <a:bodyPr>
            <a:normAutofit/>
          </a:bodyPr>
          <a:lstStyle/>
          <a:p>
            <a:r>
              <a:rPr lang="en-US" sz="2400" dirty="0"/>
              <a:t>Needle inserted carefully in the cysts.</a:t>
            </a:r>
          </a:p>
          <a:p>
            <a:r>
              <a:rPr lang="en-US" sz="2400" dirty="0"/>
              <a:t>Cysts fluid aspirated.</a:t>
            </a:r>
          </a:p>
          <a:p>
            <a:r>
              <a:rPr lang="en-US" sz="2400" dirty="0"/>
              <a:t>Hypertonic saline solution injected In the cysts                                                 ( WAITED FOR 15MINS TO PROTOSLICES )</a:t>
            </a:r>
          </a:p>
          <a:p>
            <a:r>
              <a:rPr lang="en-US" sz="2400" dirty="0"/>
              <a:t>Small incision on cysts wall made.</a:t>
            </a:r>
          </a:p>
          <a:p>
            <a:r>
              <a:rPr lang="en-US" sz="2400" dirty="0"/>
              <a:t>Suctioning of cysts contents done.</a:t>
            </a:r>
          </a:p>
          <a:p>
            <a:r>
              <a:rPr lang="en-US" sz="2400" dirty="0"/>
              <a:t>Germinal membrane removed.</a:t>
            </a:r>
          </a:p>
          <a:p>
            <a:r>
              <a:rPr lang="en-US" sz="2400" dirty="0"/>
              <a:t>Residual cavity wall are sutured.</a:t>
            </a:r>
          </a:p>
          <a:p>
            <a:r>
              <a:rPr lang="en-US" sz="2400" dirty="0"/>
              <a:t>Drain placed.</a:t>
            </a:r>
          </a:p>
          <a:p>
            <a:r>
              <a:rPr lang="en-US" sz="2400" dirty="0"/>
              <a:t>Abdominal wall closed in reverse order.</a:t>
            </a:r>
          </a:p>
          <a:p>
            <a:r>
              <a:rPr lang="en-US" sz="2400" dirty="0"/>
              <a:t>ASD done.</a:t>
            </a:r>
          </a:p>
        </p:txBody>
      </p:sp>
    </p:spTree>
    <p:extLst>
      <p:ext uri="{BB962C8B-B14F-4D97-AF65-F5344CB8AC3E}">
        <p14:creationId xmlns:p14="http://schemas.microsoft.com/office/powerpoint/2010/main" val="132114052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737727"/>
          </a:xfrm>
        </p:spPr>
        <p:txBody>
          <a:bodyPr/>
          <a:lstStyle/>
          <a:p>
            <a:r>
              <a:rPr lang="en-US" dirty="0"/>
              <a:t>Procedure :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535679" y="355598"/>
            <a:ext cx="5008884" cy="7487920"/>
          </a:xfrm>
        </p:spPr>
      </p:pic>
    </p:spTree>
    <p:extLst>
      <p:ext uri="{BB962C8B-B14F-4D97-AF65-F5344CB8AC3E}">
        <p14:creationId xmlns:p14="http://schemas.microsoft.com/office/powerpoint/2010/main" val="366637794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VIDEO-2026-04-16-21-26-07">
            <a:hlinkClick r:id="" action="ppaction://media"/>
          </p:cNvPr>
          <p:cNvPicPr>
            <a:picLocks noGrp="1" noChangeAspect="1"/>
          </p:cNvPicPr>
          <p:nvPr>
            <p:ph idx="1"/>
            <a:videoFile r:link="rId1"/>
            <p:extLst>
              <p:ext uri="{DAA4B4D4-6D71-4841-9C94-3DE7FCFB9230}">
                <p14:media xmlns:p14="http://schemas.microsoft.com/office/powerpoint/2010/main" r:embed="rId2">
                  <p14:trim st="21457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008188" y="214313"/>
            <a:ext cx="8178800" cy="6134100"/>
          </a:xfrm>
        </p:spPr>
      </p:pic>
    </p:spTree>
    <p:extLst>
      <p:ext uri="{BB962C8B-B14F-4D97-AF65-F5344CB8AC3E}">
        <p14:creationId xmlns:p14="http://schemas.microsoft.com/office/powerpoint/2010/main" val="19760611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 fullScrn="1"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35" b="53730"/>
          <a:stretch/>
        </p:blipFill>
        <p:spPr>
          <a:xfrm>
            <a:off x="1910845" y="869085"/>
            <a:ext cx="6875253" cy="5811229"/>
          </a:xfrm>
        </p:spPr>
      </p:pic>
    </p:spTree>
    <p:extLst>
      <p:ext uri="{BB962C8B-B14F-4D97-AF65-F5344CB8AC3E}">
        <p14:creationId xmlns:p14="http://schemas.microsoft.com/office/powerpoint/2010/main" val="60087143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711848"/>
          </a:xfrm>
        </p:spPr>
        <p:txBody>
          <a:bodyPr/>
          <a:lstStyle/>
          <a:p>
            <a:r>
              <a:rPr lang="en-US" b="1" u="sng" dirty="0"/>
              <a:t>Cysts Removed </a:t>
            </a:r>
            <a:r>
              <a:rPr lang="en-US" dirty="0"/>
              <a:t>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37792" t="21059" r="35083" b="13059"/>
          <a:stretch/>
        </p:blipFill>
        <p:spPr>
          <a:xfrm rot="5400000">
            <a:off x="3096272" y="-655651"/>
            <a:ext cx="4960620" cy="8946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148175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911" y="435466"/>
            <a:ext cx="9404723" cy="789486"/>
          </a:xfrm>
        </p:spPr>
        <p:txBody>
          <a:bodyPr/>
          <a:lstStyle/>
          <a:p>
            <a:r>
              <a:rPr lang="en-US" b="1" u="sng" dirty="0"/>
              <a:t>Follow up</a:t>
            </a:r>
            <a:r>
              <a:rPr lang="en-US" b="1" dirty="0"/>
              <a:t> </a:t>
            </a:r>
            <a:r>
              <a:rPr lang="en-US" dirty="0"/>
              <a:t>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2694" y="1449238"/>
            <a:ext cx="9627159" cy="4799161"/>
          </a:xfrm>
        </p:spPr>
        <p:txBody>
          <a:bodyPr>
            <a:normAutofit/>
          </a:bodyPr>
          <a:lstStyle/>
          <a:p>
            <a:r>
              <a:rPr lang="en-US" sz="2400" dirty="0"/>
              <a:t>Patient came on follow up on 15/02/2026</a:t>
            </a:r>
          </a:p>
          <a:p>
            <a:endParaRPr lang="en-US" sz="2400" dirty="0"/>
          </a:p>
          <a:p>
            <a:r>
              <a:rPr lang="en-US" sz="2400" dirty="0"/>
              <a:t>No Active complaint</a:t>
            </a:r>
          </a:p>
          <a:p>
            <a:r>
              <a:rPr lang="en-US" sz="2400" dirty="0"/>
              <a:t>Afebrile</a:t>
            </a:r>
          </a:p>
          <a:p>
            <a:r>
              <a:rPr lang="en-US" sz="2400" dirty="0" err="1"/>
              <a:t>Hemodynamically</a:t>
            </a:r>
            <a:r>
              <a:rPr lang="en-US" sz="2400" dirty="0"/>
              <a:t> stable</a:t>
            </a:r>
          </a:p>
          <a:p>
            <a:r>
              <a:rPr lang="en-US" sz="2400" dirty="0"/>
              <a:t>With Histopathology Report showing </a:t>
            </a:r>
            <a:r>
              <a:rPr lang="en-US" sz="2400" b="1" u="sng" dirty="0"/>
              <a:t>HYADIT CYST</a:t>
            </a:r>
            <a:r>
              <a:rPr lang="en-US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9369674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893003"/>
          </a:xfrm>
        </p:spPr>
        <p:txBody>
          <a:bodyPr/>
          <a:lstStyle/>
          <a:p>
            <a:r>
              <a:rPr lang="en-US" b="1" u="sng" dirty="0"/>
              <a:t>Histopathology</a:t>
            </a:r>
            <a:r>
              <a:rPr lang="en-US" dirty="0"/>
              <a:t> :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483" b="22381"/>
          <a:stretch/>
        </p:blipFill>
        <p:spPr>
          <a:xfrm>
            <a:off x="2634185" y="1647647"/>
            <a:ext cx="6932509" cy="4699282"/>
          </a:xfrm>
        </p:spPr>
      </p:pic>
    </p:spTree>
    <p:extLst>
      <p:ext uri="{BB962C8B-B14F-4D97-AF65-F5344CB8AC3E}">
        <p14:creationId xmlns:p14="http://schemas.microsoft.com/office/powerpoint/2010/main" val="175565036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43796" y="1447801"/>
            <a:ext cx="8936817" cy="2753264"/>
          </a:xfrm>
        </p:spPr>
        <p:txBody>
          <a:bodyPr/>
          <a:lstStyle/>
          <a:p>
            <a:pPr algn="ctr"/>
            <a:r>
              <a:rPr lang="en-US" b="1" u="sng" dirty="0"/>
              <a:t>HYADIT DISEASE</a:t>
            </a:r>
            <a:br>
              <a:rPr lang="en-US" dirty="0"/>
            </a:br>
            <a:r>
              <a:rPr lang="en-US" b="1" dirty="0"/>
              <a:t>(Literature Review)</a:t>
            </a:r>
          </a:p>
        </p:txBody>
      </p:sp>
    </p:spTree>
    <p:extLst>
      <p:ext uri="{BB962C8B-B14F-4D97-AF65-F5344CB8AC3E}">
        <p14:creationId xmlns:p14="http://schemas.microsoft.com/office/powerpoint/2010/main" val="84026102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772233"/>
          </a:xfrm>
        </p:spPr>
        <p:txBody>
          <a:bodyPr/>
          <a:lstStyle/>
          <a:p>
            <a:r>
              <a:rPr lang="en-US" b="1" u="sng" dirty="0"/>
              <a:t>Introduction</a:t>
            </a:r>
            <a:r>
              <a:rPr lang="en-US" dirty="0"/>
              <a:t> 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574" y="1406106"/>
            <a:ext cx="9765101" cy="5279366"/>
          </a:xfrm>
        </p:spPr>
        <p:txBody>
          <a:bodyPr>
            <a:normAutofit/>
          </a:bodyPr>
          <a:lstStyle/>
          <a:p>
            <a:r>
              <a:rPr lang="en-US" sz="2400" dirty="0"/>
              <a:t>Hyadit disease (cystic </a:t>
            </a:r>
            <a:r>
              <a:rPr lang="en-US" sz="2400" b="1" i="1" dirty="0" err="1"/>
              <a:t>echinococcosis</a:t>
            </a:r>
            <a:r>
              <a:rPr lang="en-US" sz="2400" dirty="0"/>
              <a:t>) is a chronic parasitic zoonosis caused by the larval stage of Echinococcus species.</a:t>
            </a:r>
          </a:p>
          <a:p>
            <a:endParaRPr lang="en-US" sz="2400" dirty="0"/>
          </a:p>
          <a:p>
            <a:r>
              <a:rPr lang="en-US" sz="2400" dirty="0"/>
              <a:t>Most commonly </a:t>
            </a:r>
            <a:r>
              <a:rPr lang="en-US" sz="2400" b="1" i="1" dirty="0"/>
              <a:t>Echinococcus </a:t>
            </a:r>
            <a:r>
              <a:rPr lang="en-US" sz="2400" b="1" i="1" dirty="0" err="1"/>
              <a:t>granulosus</a:t>
            </a:r>
            <a:r>
              <a:rPr lang="en-US" sz="2400" b="1" i="1" dirty="0"/>
              <a:t>.</a:t>
            </a:r>
          </a:p>
          <a:p>
            <a:endParaRPr lang="en-US" sz="2400" dirty="0"/>
          </a:p>
          <a:p>
            <a:r>
              <a:rPr lang="en-US" sz="2400" dirty="0"/>
              <a:t>Characterized by formation of fluid-filled cysts in various organs.</a:t>
            </a:r>
          </a:p>
        </p:txBody>
      </p:sp>
    </p:spTree>
    <p:extLst>
      <p:ext uri="{BB962C8B-B14F-4D97-AF65-F5344CB8AC3E}">
        <p14:creationId xmlns:p14="http://schemas.microsoft.com/office/powerpoint/2010/main" val="14373432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/>
              <a:t>Etiology</a:t>
            </a:r>
            <a:r>
              <a:rPr lang="en-US" dirty="0"/>
              <a:t>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6111" y="1518249"/>
            <a:ext cx="9550311" cy="5063705"/>
          </a:xfrm>
        </p:spPr>
        <p:txBody>
          <a:bodyPr>
            <a:normAutofit/>
          </a:bodyPr>
          <a:lstStyle/>
          <a:p>
            <a:r>
              <a:rPr lang="en-US" sz="2400" b="1" dirty="0"/>
              <a:t>Causative Organisms</a:t>
            </a:r>
          </a:p>
          <a:p>
            <a:pPr lvl="1"/>
            <a:r>
              <a:rPr lang="en-US" sz="2000" b="1" u="sng" dirty="0"/>
              <a:t>Echinococcus </a:t>
            </a:r>
            <a:r>
              <a:rPr lang="en-US" sz="2000" b="1" u="sng" dirty="0" err="1"/>
              <a:t>granulosus</a:t>
            </a:r>
            <a:r>
              <a:rPr lang="en-US" sz="2000" dirty="0"/>
              <a:t> – cystic </a:t>
            </a:r>
            <a:r>
              <a:rPr lang="en-US" sz="2000" dirty="0" err="1"/>
              <a:t>hyadit</a:t>
            </a:r>
            <a:r>
              <a:rPr lang="en-US" sz="2000" dirty="0"/>
              <a:t> disease</a:t>
            </a:r>
          </a:p>
          <a:p>
            <a:pPr lvl="1"/>
            <a:r>
              <a:rPr lang="en-US" sz="2000" b="1" u="sng" dirty="0"/>
              <a:t>Echinococcus </a:t>
            </a:r>
            <a:r>
              <a:rPr lang="en-US" sz="2000" b="1" u="sng" dirty="0" err="1"/>
              <a:t>multilocularis</a:t>
            </a:r>
            <a:r>
              <a:rPr lang="en-US" sz="2000" dirty="0"/>
              <a:t> – alveolar </a:t>
            </a:r>
            <a:r>
              <a:rPr lang="en-US" sz="2000" dirty="0" err="1"/>
              <a:t>hyadit</a:t>
            </a:r>
            <a:r>
              <a:rPr lang="en-US" sz="2000" dirty="0"/>
              <a:t> disease</a:t>
            </a:r>
          </a:p>
          <a:p>
            <a:pPr lvl="1"/>
            <a:r>
              <a:rPr lang="en-US" sz="2000" dirty="0"/>
              <a:t>Rare : </a:t>
            </a:r>
            <a:r>
              <a:rPr lang="en-US" sz="2000" b="1" u="sng" dirty="0"/>
              <a:t>E. </a:t>
            </a:r>
            <a:r>
              <a:rPr lang="en-US" sz="2000" b="1" u="sng" dirty="0" err="1"/>
              <a:t>vogeli</a:t>
            </a:r>
            <a:r>
              <a:rPr lang="en-US" sz="2000" b="1" dirty="0"/>
              <a:t>, </a:t>
            </a:r>
            <a:r>
              <a:rPr lang="en-US" sz="2000" b="1" u="sng" dirty="0" err="1"/>
              <a:t>E.oligarthrus</a:t>
            </a:r>
            <a:endParaRPr lang="en-US" sz="2000" b="1" u="sng" dirty="0"/>
          </a:p>
          <a:p>
            <a:endParaRPr lang="en-US" sz="2400" dirty="0"/>
          </a:p>
          <a:p>
            <a:r>
              <a:rPr lang="en-US" sz="2400" dirty="0"/>
              <a:t>Humans are accidental intermediate hosts.</a:t>
            </a:r>
          </a:p>
        </p:txBody>
      </p:sp>
    </p:spTree>
    <p:extLst>
      <p:ext uri="{BB962C8B-B14F-4D97-AF65-F5344CB8AC3E}">
        <p14:creationId xmlns:p14="http://schemas.microsoft.com/office/powerpoint/2010/main" val="36137533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716124"/>
          </a:xfrm>
        </p:spPr>
        <p:txBody>
          <a:bodyPr/>
          <a:lstStyle/>
          <a:p>
            <a:pPr algn="ctr"/>
            <a:r>
              <a:rPr lang="en-US" b="1" dirty="0"/>
              <a:t>History of Present Illness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6111" y="1590261"/>
            <a:ext cx="9587217" cy="5025224"/>
          </a:xfrm>
        </p:spPr>
        <p:txBody>
          <a:bodyPr>
            <a:noAutofit/>
          </a:bodyPr>
          <a:lstStyle/>
          <a:p>
            <a:r>
              <a:rPr lang="en-US" sz="3200" dirty="0"/>
              <a:t>Patient was in usual state of health 6months back.</a:t>
            </a:r>
          </a:p>
          <a:p>
            <a:r>
              <a:rPr lang="en-US" sz="3200" dirty="0"/>
              <a:t>She developed Pain in Right Upper Quadrant of Abdomen</a:t>
            </a:r>
          </a:p>
          <a:p>
            <a:r>
              <a:rPr lang="en-US" sz="3200" dirty="0"/>
              <a:t>Pain was Gradual in onset, Progressively Increased, intermittent and Dull.</a:t>
            </a:r>
          </a:p>
          <a:p>
            <a:r>
              <a:rPr lang="en-US" sz="3200" dirty="0"/>
              <a:t>Severity index 4/10 (Moderate)</a:t>
            </a:r>
          </a:p>
          <a:p>
            <a:r>
              <a:rPr lang="en-US" sz="3200" dirty="0"/>
              <a:t>Radiating to Epigastrium &amp; Left Hypochondrium.</a:t>
            </a:r>
          </a:p>
        </p:txBody>
      </p:sp>
    </p:spTree>
    <p:extLst>
      <p:ext uri="{BB962C8B-B14F-4D97-AF65-F5344CB8AC3E}">
        <p14:creationId xmlns:p14="http://schemas.microsoft.com/office/powerpoint/2010/main" val="46701965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057" y="452718"/>
            <a:ext cx="9705777" cy="729101"/>
          </a:xfrm>
        </p:spPr>
        <p:txBody>
          <a:bodyPr/>
          <a:lstStyle/>
          <a:p>
            <a:r>
              <a:rPr lang="en-US" b="1" u="sng" dirty="0"/>
              <a:t>Epidemiology</a:t>
            </a:r>
            <a:r>
              <a:rPr lang="en-US" dirty="0"/>
              <a:t> 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5058" y="1414732"/>
            <a:ext cx="9704796" cy="4833667"/>
          </a:xfrm>
        </p:spPr>
        <p:txBody>
          <a:bodyPr>
            <a:normAutofit/>
          </a:bodyPr>
          <a:lstStyle/>
          <a:p>
            <a:r>
              <a:rPr lang="en-US" sz="2400" dirty="0"/>
              <a:t>Endemic in :</a:t>
            </a:r>
          </a:p>
          <a:p>
            <a:pPr lvl="1"/>
            <a:r>
              <a:rPr lang="en-US" sz="2000" dirty="0"/>
              <a:t>South Asia ( </a:t>
            </a:r>
            <a:r>
              <a:rPr lang="en-US" sz="2000" dirty="0" err="1"/>
              <a:t>Pakistan,India</a:t>
            </a:r>
            <a:r>
              <a:rPr lang="en-US" sz="2000" dirty="0"/>
              <a:t> )</a:t>
            </a:r>
          </a:p>
          <a:p>
            <a:pPr lvl="1"/>
            <a:r>
              <a:rPr lang="en-US" sz="2000" dirty="0"/>
              <a:t>Mediterranean region</a:t>
            </a:r>
          </a:p>
          <a:p>
            <a:pPr lvl="1"/>
            <a:r>
              <a:rPr lang="en-US" sz="2000" dirty="0"/>
              <a:t>Middle East</a:t>
            </a:r>
          </a:p>
          <a:p>
            <a:pPr lvl="1"/>
            <a:r>
              <a:rPr lang="en-US" sz="2000" dirty="0"/>
              <a:t>Africa &amp; South America</a:t>
            </a:r>
          </a:p>
          <a:p>
            <a:r>
              <a:rPr lang="en-US" sz="2400" dirty="0"/>
              <a:t>Associated with :</a:t>
            </a:r>
          </a:p>
          <a:p>
            <a:pPr lvl="1"/>
            <a:r>
              <a:rPr lang="en-US" sz="2000" dirty="0"/>
              <a:t>Sheep farming</a:t>
            </a:r>
          </a:p>
          <a:p>
            <a:pPr lvl="1"/>
            <a:r>
              <a:rPr lang="en-US" sz="2000" dirty="0"/>
              <a:t>Dog – human close contact</a:t>
            </a:r>
          </a:p>
        </p:txBody>
      </p:sp>
    </p:spTree>
    <p:extLst>
      <p:ext uri="{BB962C8B-B14F-4D97-AF65-F5344CB8AC3E}">
        <p14:creationId xmlns:p14="http://schemas.microsoft.com/office/powerpoint/2010/main" val="182741122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/>
              <a:t>Pathology</a:t>
            </a:r>
            <a:r>
              <a:rPr lang="en-US" dirty="0"/>
              <a:t>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321" y="1233577"/>
            <a:ext cx="9903123" cy="5391509"/>
          </a:xfrm>
        </p:spPr>
        <p:txBody>
          <a:bodyPr>
            <a:normAutofit/>
          </a:bodyPr>
          <a:lstStyle/>
          <a:p>
            <a:r>
              <a:rPr lang="en-US" dirty="0"/>
              <a:t>Dog is a definitive host.</a:t>
            </a:r>
          </a:p>
          <a:p>
            <a:r>
              <a:rPr lang="en-US" dirty="0"/>
              <a:t>Intermediate host – humans, sheep, cattle.</a:t>
            </a:r>
          </a:p>
          <a:p>
            <a:endParaRPr lang="en-US" dirty="0"/>
          </a:p>
          <a:p>
            <a:r>
              <a:rPr lang="en-US" dirty="0"/>
              <a:t>Adult worm (Dog) – reaches small intestine &amp; eggs passed in </a:t>
            </a:r>
            <a:r>
              <a:rPr lang="en-US" dirty="0" err="1"/>
              <a:t>faeces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/>
              <a:t>In dog intestine – cyst wall digested allowing </a:t>
            </a:r>
            <a:r>
              <a:rPr lang="en-US" dirty="0" err="1"/>
              <a:t>protosolices</a:t>
            </a:r>
            <a:r>
              <a:rPr lang="en-US" dirty="0"/>
              <a:t> to develop into adult worms.</a:t>
            </a:r>
          </a:p>
          <a:p>
            <a:endParaRPr lang="en-US" dirty="0"/>
          </a:p>
          <a:p>
            <a:r>
              <a:rPr lang="en-US" dirty="0"/>
              <a:t>Spread by : Oral route </a:t>
            </a:r>
          </a:p>
        </p:txBody>
      </p:sp>
    </p:spTree>
    <p:extLst>
      <p:ext uri="{BB962C8B-B14F-4D97-AF65-F5344CB8AC3E}">
        <p14:creationId xmlns:p14="http://schemas.microsoft.com/office/powerpoint/2010/main" val="154611266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/>
              <a:t>Life Cycle</a:t>
            </a:r>
            <a:r>
              <a:rPr lang="en-US" dirty="0"/>
              <a:t>: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1057" y="1248823"/>
            <a:ext cx="6883879" cy="5376310"/>
          </a:xfrm>
        </p:spPr>
      </p:pic>
    </p:spTree>
    <p:extLst>
      <p:ext uri="{BB962C8B-B14F-4D97-AF65-F5344CB8AC3E}">
        <p14:creationId xmlns:p14="http://schemas.microsoft.com/office/powerpoint/2010/main" val="73343117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/>
              <a:t>Pathology</a:t>
            </a:r>
            <a:r>
              <a:rPr lang="en-US" dirty="0"/>
              <a:t> 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6111" y="1466491"/>
            <a:ext cx="9731466" cy="5124090"/>
          </a:xfrm>
        </p:spPr>
        <p:txBody>
          <a:bodyPr>
            <a:normAutofit/>
          </a:bodyPr>
          <a:lstStyle/>
          <a:p>
            <a:r>
              <a:rPr lang="en-US" sz="2800" dirty="0"/>
              <a:t>Cyst is characterized by 3Layers.</a:t>
            </a:r>
          </a:p>
          <a:p>
            <a:pPr lvl="1"/>
            <a:r>
              <a:rPr lang="en-US" sz="2400" dirty="0" err="1"/>
              <a:t>Pericyst</a:t>
            </a:r>
            <a:endParaRPr lang="en-US" sz="2400" dirty="0"/>
          </a:p>
          <a:p>
            <a:pPr lvl="1"/>
            <a:r>
              <a:rPr lang="en-US" sz="2400" dirty="0" err="1"/>
              <a:t>Ectocyst</a:t>
            </a:r>
            <a:r>
              <a:rPr lang="en-US" sz="2400" dirty="0"/>
              <a:t> </a:t>
            </a:r>
          </a:p>
          <a:p>
            <a:pPr lvl="1"/>
            <a:r>
              <a:rPr lang="en-US" sz="2400" dirty="0" err="1"/>
              <a:t>Endocyst</a:t>
            </a:r>
            <a:r>
              <a:rPr lang="en-US" sz="2400" dirty="0"/>
              <a:t> (germinal layer)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7991" y="2458529"/>
            <a:ext cx="6366295" cy="3321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450227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/>
              <a:t>Classification</a:t>
            </a:r>
            <a:r>
              <a:rPr lang="en-US" dirty="0"/>
              <a:t> 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9947" y="1380226"/>
            <a:ext cx="10714007" cy="4868173"/>
          </a:xfrm>
        </p:spPr>
        <p:txBody>
          <a:bodyPr>
            <a:normAutofit/>
          </a:bodyPr>
          <a:lstStyle/>
          <a:p>
            <a:r>
              <a:rPr lang="en-US" sz="2400" dirty="0"/>
              <a:t>Three groups have been recognized:</a:t>
            </a:r>
          </a:p>
          <a:p>
            <a:pPr marL="0" indent="0">
              <a:buNone/>
            </a:pPr>
            <a:endParaRPr lang="en-US" sz="2400" dirty="0"/>
          </a:p>
          <a:p>
            <a:r>
              <a:rPr lang="en-US" sz="2400" dirty="0"/>
              <a:t>● </a:t>
            </a:r>
            <a:r>
              <a:rPr lang="en-US" sz="2400" b="1" dirty="0"/>
              <a:t>Group 1</a:t>
            </a:r>
            <a:r>
              <a:rPr lang="en-US" sz="2400" dirty="0"/>
              <a:t>: Active group – cysts larger than 2 cm and often fertile. </a:t>
            </a:r>
          </a:p>
          <a:p>
            <a:endParaRPr lang="en-US" sz="2400" dirty="0"/>
          </a:p>
          <a:p>
            <a:r>
              <a:rPr lang="en-US" sz="2400" dirty="0"/>
              <a:t>● </a:t>
            </a:r>
            <a:r>
              <a:rPr lang="en-US" sz="2400" b="1" dirty="0"/>
              <a:t>Group 2</a:t>
            </a:r>
            <a:r>
              <a:rPr lang="en-US" sz="2400" dirty="0"/>
              <a:t>: Transition group – cysts starting to degenerate and entering a transitional stage because of host resistance or treatment but may contain viable protoscolices. </a:t>
            </a:r>
          </a:p>
          <a:p>
            <a:pPr marL="0" indent="0">
              <a:buNone/>
            </a:pPr>
            <a:endParaRPr lang="en-US" sz="2400" dirty="0"/>
          </a:p>
          <a:p>
            <a:r>
              <a:rPr lang="en-US" sz="2400" b="1" dirty="0"/>
              <a:t>● Group 3</a:t>
            </a:r>
            <a:r>
              <a:rPr lang="en-US" sz="2400" dirty="0"/>
              <a:t>: Inactive group – degenerated, partially or totally </a:t>
            </a:r>
            <a:r>
              <a:rPr lang="en-US" sz="2400" dirty="0" err="1"/>
              <a:t>calcifed</a:t>
            </a:r>
            <a:r>
              <a:rPr lang="en-US" sz="2400" dirty="0"/>
              <a:t> cysts; unlikely to contain viable protoscolices.</a:t>
            </a:r>
          </a:p>
        </p:txBody>
      </p:sp>
    </p:spTree>
    <p:extLst>
      <p:ext uri="{BB962C8B-B14F-4D97-AF65-F5344CB8AC3E}">
        <p14:creationId xmlns:p14="http://schemas.microsoft.com/office/powerpoint/2010/main" val="54826575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/>
              <a:t>Classification</a:t>
            </a:r>
            <a:r>
              <a:rPr lang="en-US" dirty="0"/>
              <a:t>: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708" y="1796112"/>
            <a:ext cx="11234457" cy="3912284"/>
          </a:xfrm>
        </p:spPr>
      </p:pic>
    </p:spTree>
    <p:extLst>
      <p:ext uri="{BB962C8B-B14F-4D97-AF65-F5344CB8AC3E}">
        <p14:creationId xmlns:p14="http://schemas.microsoft.com/office/powerpoint/2010/main" val="362841265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538" y="237058"/>
            <a:ext cx="9404723" cy="746354"/>
          </a:xfrm>
        </p:spPr>
        <p:txBody>
          <a:bodyPr/>
          <a:lstStyle/>
          <a:p>
            <a:r>
              <a:rPr lang="en-US" b="1" u="sng" dirty="0"/>
              <a:t>Clinical Features</a:t>
            </a:r>
            <a:r>
              <a:rPr lang="en-US" dirty="0"/>
              <a:t>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1925" y="1302589"/>
            <a:ext cx="10058399" cy="5417387"/>
          </a:xfrm>
        </p:spPr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99320285"/>
              </p:ext>
            </p:extLst>
          </p:nvPr>
        </p:nvGraphicFramePr>
        <p:xfrm>
          <a:off x="451412" y="1376508"/>
          <a:ext cx="11377913" cy="51920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7132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0413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1487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3674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031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64768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54438">
                <a:tc>
                  <a:txBody>
                    <a:bodyPr/>
                    <a:lstStyle/>
                    <a:p>
                      <a:r>
                        <a:rPr lang="en-US" dirty="0"/>
                        <a:t>HEPATIC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PULMONARY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SPLENIC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RENAL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CEREBRAL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BONE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36407">
                <a:tc>
                  <a:txBody>
                    <a:bodyPr/>
                    <a:lstStyle/>
                    <a:p>
                      <a:r>
                        <a:rPr lang="en-US" dirty="0"/>
                        <a:t>Right upper quadrant pain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err="1"/>
                        <a:t>Unruptured</a:t>
                      </a:r>
                      <a:r>
                        <a:rPr lang="en-US" b="1" dirty="0"/>
                        <a:t> cyst</a:t>
                      </a:r>
                    </a:p>
                    <a:p>
                      <a:r>
                        <a:rPr lang="en-US" dirty="0"/>
                        <a:t>Cough</a:t>
                      </a:r>
                    </a:p>
                    <a:p>
                      <a:r>
                        <a:rPr lang="en-US" dirty="0"/>
                        <a:t>Chest pain</a:t>
                      </a:r>
                    </a:p>
                    <a:p>
                      <a:r>
                        <a:rPr lang="en-US" dirty="0"/>
                        <a:t>Dyspnea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Left upper quadrant pain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Flank pain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Headache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Chronic pain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36407">
                <a:tc>
                  <a:txBody>
                    <a:bodyPr/>
                    <a:lstStyle/>
                    <a:p>
                      <a:r>
                        <a:rPr lang="en-US" dirty="0"/>
                        <a:t>Hepatomegaly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Ruptured</a:t>
                      </a:r>
                      <a:r>
                        <a:rPr lang="en-US" b="1" baseline="0" dirty="0"/>
                        <a:t> cyst</a:t>
                      </a:r>
                    </a:p>
                    <a:p>
                      <a:r>
                        <a:rPr lang="en-US" baseline="0" dirty="0"/>
                        <a:t>Sudden cough</a:t>
                      </a:r>
                    </a:p>
                    <a:p>
                      <a:r>
                        <a:rPr lang="en-US" baseline="0" dirty="0"/>
                        <a:t>Hemoptysis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Splenomegaly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Hematuria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Vomiting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Pathological fractures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84678">
                <a:tc>
                  <a:txBody>
                    <a:bodyPr/>
                    <a:lstStyle/>
                    <a:p>
                      <a:r>
                        <a:rPr lang="en-US" dirty="0"/>
                        <a:t>Palpable</a:t>
                      </a:r>
                      <a:r>
                        <a:rPr lang="en-US" baseline="0" dirty="0"/>
                        <a:t> mass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Plapable</a:t>
                      </a:r>
                      <a:r>
                        <a:rPr lang="en-US" dirty="0"/>
                        <a:t> mass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Hydatiuria</a:t>
                      </a:r>
                      <a:r>
                        <a:rPr lang="en-US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Raised</a:t>
                      </a:r>
                      <a:r>
                        <a:rPr lang="en-US" baseline="0" dirty="0"/>
                        <a:t> ICP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4102">
                <a:tc>
                  <a:txBody>
                    <a:bodyPr/>
                    <a:lstStyle/>
                    <a:p>
                      <a:r>
                        <a:rPr lang="en-US" dirty="0"/>
                        <a:t>Pressure effects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Seizures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35254">
                <a:tc>
                  <a:txBody>
                    <a:bodyPr/>
                    <a:lstStyle/>
                    <a:p>
                      <a:r>
                        <a:rPr lang="en-US" dirty="0"/>
                        <a:t>Fever with chills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Focal neurological signs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0948235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772233"/>
          </a:xfrm>
        </p:spPr>
        <p:txBody>
          <a:bodyPr/>
          <a:lstStyle/>
          <a:p>
            <a:r>
              <a:rPr lang="en-US" b="1" u="sng" dirty="0"/>
              <a:t>Diagnosis</a:t>
            </a:r>
            <a:r>
              <a:rPr lang="en-US" dirty="0"/>
              <a:t> 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11216"/>
            <a:ext cx="9816860" cy="5305244"/>
          </a:xfrm>
        </p:spPr>
        <p:txBody>
          <a:bodyPr>
            <a:normAutofit/>
          </a:bodyPr>
          <a:lstStyle/>
          <a:p>
            <a:r>
              <a:rPr lang="en-US" sz="2400" dirty="0"/>
              <a:t>CBC (</a:t>
            </a:r>
            <a:r>
              <a:rPr lang="en-US" sz="2400" b="1" u="sng" dirty="0"/>
              <a:t>Eosinophilia</a:t>
            </a:r>
            <a:r>
              <a:rPr lang="en-US" sz="2400" dirty="0"/>
              <a:t>)</a:t>
            </a:r>
          </a:p>
          <a:p>
            <a:r>
              <a:rPr lang="en-US" sz="2400" dirty="0"/>
              <a:t>Serology :</a:t>
            </a:r>
          </a:p>
          <a:p>
            <a:pPr lvl="1"/>
            <a:r>
              <a:rPr lang="en-US" sz="2000" dirty="0"/>
              <a:t>ELISA</a:t>
            </a:r>
          </a:p>
          <a:p>
            <a:pPr lvl="1"/>
            <a:r>
              <a:rPr lang="en-US" sz="2000" dirty="0"/>
              <a:t>Immunoelectrophoresis</a:t>
            </a:r>
          </a:p>
          <a:p>
            <a:r>
              <a:rPr lang="en-US" sz="2400" dirty="0"/>
              <a:t>Ultrasound </a:t>
            </a:r>
          </a:p>
          <a:p>
            <a:pPr lvl="1"/>
            <a:r>
              <a:rPr lang="en-US" sz="2200" dirty="0"/>
              <a:t>best initial test</a:t>
            </a:r>
          </a:p>
          <a:p>
            <a:pPr lvl="1"/>
            <a:r>
              <a:rPr lang="en-US" sz="2000" dirty="0"/>
              <a:t>Cyst is seen as a well circumscribed swelling </a:t>
            </a:r>
          </a:p>
          <a:p>
            <a:pPr lvl="1"/>
            <a:r>
              <a:rPr lang="en-US" sz="2000" dirty="0"/>
              <a:t>With budding signs on the cyst membrane</a:t>
            </a:r>
          </a:p>
          <a:p>
            <a:pPr lvl="1"/>
            <a:r>
              <a:rPr lang="en-US" sz="2000" dirty="0"/>
              <a:t>May contain free floating </a:t>
            </a:r>
            <a:r>
              <a:rPr lang="en-US" sz="2000" dirty="0" err="1"/>
              <a:t>hyperechogenic</a:t>
            </a:r>
            <a:r>
              <a:rPr lang="en-US" sz="2000" dirty="0"/>
              <a:t> </a:t>
            </a:r>
          </a:p>
          <a:p>
            <a:pPr marL="457200" lvl="1" indent="0">
              <a:buNone/>
            </a:pPr>
            <a:r>
              <a:rPr lang="en-US" sz="2000" dirty="0"/>
              <a:t>Hyadit sand.</a:t>
            </a:r>
          </a:p>
          <a:p>
            <a:endParaRPr lang="en-US" sz="2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2228" y="1750353"/>
            <a:ext cx="4005078" cy="3614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757886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685969"/>
          </a:xfrm>
        </p:spPr>
        <p:txBody>
          <a:bodyPr>
            <a:normAutofit fontScale="90000"/>
          </a:bodyPr>
          <a:lstStyle/>
          <a:p>
            <a:r>
              <a:rPr lang="en-US" b="1" u="sng" dirty="0"/>
              <a:t>CT Scan</a:t>
            </a:r>
            <a:r>
              <a:rPr lang="en-US" dirty="0"/>
              <a:t> 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5442" y="1302590"/>
            <a:ext cx="10282686" cy="5313870"/>
          </a:xfrm>
        </p:spPr>
        <p:txBody>
          <a:bodyPr/>
          <a:lstStyle/>
          <a:p>
            <a:r>
              <a:rPr lang="en-US" dirty="0"/>
              <a:t>CT scan is the investigation of choice.</a:t>
            </a:r>
          </a:p>
          <a:p>
            <a:r>
              <a:rPr lang="en-US" dirty="0"/>
              <a:t>Smooth space occupying lesion with several septa.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290"/>
          <a:stretch/>
        </p:blipFill>
        <p:spPr>
          <a:xfrm>
            <a:off x="3365199" y="2320685"/>
            <a:ext cx="5861991" cy="4028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92589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394" y="73156"/>
            <a:ext cx="10257678" cy="763607"/>
          </a:xfrm>
        </p:spPr>
        <p:txBody>
          <a:bodyPr>
            <a:normAutofit fontScale="90000"/>
          </a:bodyPr>
          <a:lstStyle/>
          <a:p>
            <a:r>
              <a:rPr lang="en-US" sz="3200" b="1" u="sng" dirty="0"/>
              <a:t>Magnetic Resonance </a:t>
            </a:r>
            <a:r>
              <a:rPr lang="en-US" sz="3200" b="1" u="sng" dirty="0" err="1"/>
              <a:t>Cholangiopancreatography</a:t>
            </a:r>
            <a:br>
              <a:rPr lang="en-US" sz="3200" dirty="0"/>
            </a:br>
            <a:r>
              <a:rPr lang="en-US" sz="3200" dirty="0"/>
              <a:t>(MRCP)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26" r="13532" b="17195"/>
          <a:stretch/>
        </p:blipFill>
        <p:spPr>
          <a:xfrm>
            <a:off x="2967486" y="1419779"/>
            <a:ext cx="5253487" cy="5046711"/>
          </a:xfrm>
        </p:spPr>
      </p:pic>
    </p:spTree>
    <p:extLst>
      <p:ext uri="{BB962C8B-B14F-4D97-AF65-F5344CB8AC3E}">
        <p14:creationId xmlns:p14="http://schemas.microsoft.com/office/powerpoint/2010/main" val="15801599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739978"/>
          </a:xfrm>
        </p:spPr>
        <p:txBody>
          <a:bodyPr/>
          <a:lstStyle/>
          <a:p>
            <a:pPr algn="ctr"/>
            <a:r>
              <a:rPr lang="en-US" b="1" dirty="0"/>
              <a:t>History of Present Illness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6111" y="1606164"/>
            <a:ext cx="9650827" cy="4913906"/>
          </a:xfrm>
        </p:spPr>
        <p:txBody>
          <a:bodyPr>
            <a:normAutofit/>
          </a:bodyPr>
          <a:lstStyle/>
          <a:p>
            <a:r>
              <a:rPr lang="en-US" sz="3200" dirty="0"/>
              <a:t>Aggravating by taking Food , While doing Any Excessive Movements &amp; Deep Breaths.</a:t>
            </a:r>
          </a:p>
          <a:p>
            <a:r>
              <a:rPr lang="en-US" sz="3200" dirty="0"/>
              <a:t>No Relieving Factor.</a:t>
            </a:r>
          </a:p>
          <a:p>
            <a:r>
              <a:rPr lang="en-US" sz="3200" dirty="0"/>
              <a:t>Also, Complaints of </a:t>
            </a:r>
            <a:r>
              <a:rPr lang="en-US" sz="3200" b="1" u="sng" dirty="0"/>
              <a:t>Swelling</a:t>
            </a:r>
            <a:r>
              <a:rPr lang="en-US" sz="3200" dirty="0"/>
              <a:t> in Right Upper Quadrant of abdomen which increased gradually in size from last 6months.</a:t>
            </a:r>
          </a:p>
          <a:p>
            <a:r>
              <a:rPr lang="en-US" sz="3200" dirty="0"/>
              <a:t>Swelling was initially soft and progressively become hard.</a:t>
            </a:r>
          </a:p>
          <a:p>
            <a:pPr marL="0" indent="0">
              <a:buNone/>
            </a:pP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736864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404723" cy="677342"/>
          </a:xfrm>
        </p:spPr>
        <p:txBody>
          <a:bodyPr>
            <a:normAutofit fontScale="90000"/>
          </a:bodyPr>
          <a:lstStyle/>
          <a:p>
            <a:r>
              <a:rPr lang="en-US" b="1" u="sng" dirty="0"/>
              <a:t>Complications</a:t>
            </a:r>
            <a:r>
              <a:rPr lang="en-US" dirty="0"/>
              <a:t> 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3902" y="793630"/>
            <a:ext cx="10101532" cy="5943600"/>
          </a:xfrm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dirty="0"/>
              <a:t>Mechanical / Pressure Effects:</a:t>
            </a:r>
          </a:p>
          <a:p>
            <a:pPr marL="857250" lvl="1" indent="-457200">
              <a:buFont typeface="+mj-lt"/>
              <a:buAutoNum type="arabicPeriod"/>
            </a:pPr>
            <a:r>
              <a:rPr lang="en-US" dirty="0"/>
              <a:t>Obstructive jaundice</a:t>
            </a:r>
          </a:p>
          <a:p>
            <a:pPr marL="857250" lvl="1" indent="-457200">
              <a:buFont typeface="+mj-lt"/>
              <a:buAutoNum type="arabicPeriod"/>
            </a:pPr>
            <a:r>
              <a:rPr lang="en-US" dirty="0"/>
              <a:t>Portal hypertension</a:t>
            </a:r>
          </a:p>
          <a:p>
            <a:pPr marL="857250" lvl="1" indent="-457200">
              <a:buFont typeface="+mj-lt"/>
              <a:buAutoNum type="arabicPeriod"/>
            </a:pPr>
            <a:r>
              <a:rPr lang="en-US" dirty="0"/>
              <a:t>Budd </a:t>
            </a:r>
            <a:r>
              <a:rPr lang="en-US" dirty="0" err="1"/>
              <a:t>chiari</a:t>
            </a:r>
            <a:r>
              <a:rPr lang="en-US" dirty="0"/>
              <a:t> syndrome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Infection 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Rupture of Cyst</a:t>
            </a:r>
          </a:p>
          <a:p>
            <a:pPr marL="857250" lvl="1" indent="-457200">
              <a:buFont typeface="+mj-lt"/>
              <a:buAutoNum type="arabicPeriod"/>
            </a:pPr>
            <a:r>
              <a:rPr lang="en-US" dirty="0"/>
              <a:t>Intrabiliary rupture </a:t>
            </a:r>
          </a:p>
          <a:p>
            <a:pPr marL="857250" lvl="1" indent="-457200">
              <a:buFont typeface="+mj-lt"/>
              <a:buAutoNum type="arabicPeriod"/>
            </a:pPr>
            <a:r>
              <a:rPr lang="en-US" dirty="0"/>
              <a:t>Intraperitoneal rupture</a:t>
            </a:r>
          </a:p>
          <a:p>
            <a:pPr marL="857250" lvl="1" indent="-457200">
              <a:buFont typeface="+mj-lt"/>
              <a:buAutoNum type="arabicPeriod"/>
            </a:pPr>
            <a:r>
              <a:rPr lang="en-US" dirty="0"/>
              <a:t>Intrathoracic rupture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Anaphylaxis 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Calcification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Fistula formation </a:t>
            </a:r>
          </a:p>
          <a:p>
            <a:pPr marL="857250" lvl="1" indent="-457200">
              <a:buFont typeface="+mj-lt"/>
              <a:buAutoNum type="arabicPeriod"/>
            </a:pPr>
            <a:r>
              <a:rPr lang="en-US" dirty="0"/>
              <a:t>(Biliary-enteric fistula)</a:t>
            </a:r>
          </a:p>
        </p:txBody>
      </p:sp>
    </p:spTree>
    <p:extLst>
      <p:ext uri="{BB962C8B-B14F-4D97-AF65-F5344CB8AC3E}">
        <p14:creationId xmlns:p14="http://schemas.microsoft.com/office/powerpoint/2010/main" val="346577690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5276" y="176673"/>
            <a:ext cx="9835174" cy="763607"/>
          </a:xfrm>
        </p:spPr>
        <p:txBody>
          <a:bodyPr>
            <a:normAutofit fontScale="90000"/>
          </a:bodyPr>
          <a:lstStyle/>
          <a:p>
            <a:r>
              <a:rPr lang="en-US" b="1" u="sng" dirty="0"/>
              <a:t>Treatment options for hepatic </a:t>
            </a:r>
            <a:r>
              <a:rPr lang="en-US" b="1" u="sng" dirty="0" err="1"/>
              <a:t>hyadit</a:t>
            </a:r>
            <a:r>
              <a:rPr lang="en-US" b="1" u="sng" dirty="0"/>
              <a:t> cyst disease</a:t>
            </a:r>
            <a:r>
              <a:rPr lang="en-US" dirty="0"/>
              <a:t>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5342" y="1552586"/>
            <a:ext cx="10343941" cy="5089754"/>
          </a:xfrm>
        </p:spPr>
        <p:txBody>
          <a:bodyPr/>
          <a:lstStyle/>
          <a:p>
            <a:r>
              <a:rPr lang="en-US" dirty="0"/>
              <a:t>By a multidisciplinary team of </a:t>
            </a:r>
          </a:p>
          <a:p>
            <a:pPr lvl="1"/>
            <a:r>
              <a:rPr lang="en-US" dirty="0" err="1"/>
              <a:t>Hepatobiliary</a:t>
            </a:r>
            <a:r>
              <a:rPr lang="en-US" dirty="0"/>
              <a:t> surgeon</a:t>
            </a:r>
          </a:p>
          <a:p>
            <a:pPr lvl="1"/>
            <a:r>
              <a:rPr lang="en-US" dirty="0"/>
              <a:t>Physicians </a:t>
            </a:r>
          </a:p>
          <a:p>
            <a:pPr lvl="1"/>
            <a:r>
              <a:rPr lang="en-US" dirty="0"/>
              <a:t>Intervention radiologist.</a:t>
            </a:r>
          </a:p>
          <a:p>
            <a:r>
              <a:rPr lang="en-US" dirty="0"/>
              <a:t>Leave asymptomatic and inactive cysts alone – monitor size by ultrasonography.</a:t>
            </a:r>
          </a:p>
          <a:p>
            <a:pPr marL="457200" lvl="1" indent="0">
              <a:buNone/>
            </a:pP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87123462"/>
              </p:ext>
            </p:extLst>
          </p:nvPr>
        </p:nvGraphicFramePr>
        <p:xfrm>
          <a:off x="945072" y="3928694"/>
          <a:ext cx="9863826" cy="28938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0197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46184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63433">
                <a:tc>
                  <a:txBody>
                    <a:bodyPr/>
                    <a:lstStyle/>
                    <a:p>
                      <a:r>
                        <a:rPr lang="en-US" dirty="0"/>
                        <a:t>Treatment option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Description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3433">
                <a:tc>
                  <a:txBody>
                    <a:bodyPr/>
                    <a:lstStyle/>
                    <a:p>
                      <a:r>
                        <a:rPr lang="en-US" dirty="0"/>
                        <a:t>Medical therapy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Albendazole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3433">
                <a:tc>
                  <a:txBody>
                    <a:bodyPr/>
                    <a:lstStyle/>
                    <a:p>
                      <a:r>
                        <a:rPr lang="en-US" dirty="0"/>
                        <a:t>PAIR therapy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Puncture , Aspiration, Injection, Re-Aspiration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63433">
                <a:tc>
                  <a:txBody>
                    <a:bodyPr/>
                    <a:lstStyle/>
                    <a:p>
                      <a:r>
                        <a:rPr lang="en-US" dirty="0"/>
                        <a:t>Open Surgery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Total pericystectomy, Marsupialization, Partial hepatectomy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63433">
                <a:tc>
                  <a:txBody>
                    <a:bodyPr/>
                    <a:lstStyle/>
                    <a:p>
                      <a:r>
                        <a:rPr lang="en-US" dirty="0"/>
                        <a:t>Laparoscopic surgery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Marsupialization</a:t>
                      </a:r>
                      <a:r>
                        <a:rPr lang="en-US" baseline="0" dirty="0"/>
                        <a:t> , </a:t>
                      </a:r>
                      <a:r>
                        <a:rPr lang="en-US" baseline="0" dirty="0" err="1"/>
                        <a:t>Peri</a:t>
                      </a:r>
                      <a:r>
                        <a:rPr lang="en-US" baseline="0" dirty="0"/>
                        <a:t>-cystectomy.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6078667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6933475"/>
              </p:ext>
            </p:extLst>
          </p:nvPr>
        </p:nvGraphicFramePr>
        <p:xfrm>
          <a:off x="111761" y="162559"/>
          <a:ext cx="11927839" cy="655736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2261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70737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1476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18308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59802">
                <a:tc>
                  <a:txBody>
                    <a:bodyPr/>
                    <a:lstStyle/>
                    <a:p>
                      <a:r>
                        <a:rPr lang="en-US" dirty="0"/>
                        <a:t>Class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Description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Stage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Suggested practice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69358">
                <a:tc>
                  <a:txBody>
                    <a:bodyPr/>
                    <a:lstStyle/>
                    <a:p>
                      <a:r>
                        <a:rPr lang="en-US" sz="1100" dirty="0"/>
                        <a:t>CL</a:t>
                      </a:r>
                    </a:p>
                    <a:p>
                      <a:r>
                        <a:rPr lang="en-US" sz="1100" dirty="0"/>
                        <a:t>(cystic</a:t>
                      </a:r>
                      <a:r>
                        <a:rPr lang="en-US" sz="1100" baseline="0" dirty="0"/>
                        <a:t> lesion)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AutoNum type="arabicPeriod"/>
                      </a:pPr>
                      <a:r>
                        <a:rPr lang="en-US" sz="1100" baseline="0" dirty="0" err="1"/>
                        <a:t>Unilocular</a:t>
                      </a:r>
                      <a:endParaRPr lang="en-US" sz="1100" baseline="0" dirty="0"/>
                    </a:p>
                    <a:p>
                      <a:pPr marL="0" indent="0">
                        <a:buNone/>
                      </a:pPr>
                      <a:r>
                        <a:rPr lang="en-US" sz="1100" baseline="0" dirty="0"/>
                        <a:t>2.  No cyst wall (early stage) : anechoic cystic lesion without internal echoes or </a:t>
                      </a:r>
                      <a:r>
                        <a:rPr lang="en-US" sz="1100" baseline="0" dirty="0" err="1"/>
                        <a:t>septations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/>
                        <a:t>Active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/>
                        <a:t>PAIR therapy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69358">
                <a:tc>
                  <a:txBody>
                    <a:bodyPr/>
                    <a:lstStyle/>
                    <a:p>
                      <a:r>
                        <a:rPr lang="en-US" sz="1100" dirty="0"/>
                        <a:t>CE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AutoNum type="arabicPeriod"/>
                      </a:pPr>
                      <a:r>
                        <a:rPr lang="en-US" sz="1100" dirty="0" err="1"/>
                        <a:t>Unilocular</a:t>
                      </a:r>
                      <a:endParaRPr lang="en-US" sz="1100" dirty="0"/>
                    </a:p>
                    <a:p>
                      <a:pPr marL="342900" indent="-342900">
                        <a:buAutoNum type="arabicPeriod"/>
                      </a:pPr>
                      <a:r>
                        <a:rPr lang="en-US" sz="1100" dirty="0"/>
                        <a:t>Cyst wall Present</a:t>
                      </a:r>
                      <a:r>
                        <a:rPr lang="en-US" sz="1100" baseline="0" dirty="0"/>
                        <a:t> (double line sign)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lang="en-US" sz="1100" baseline="0" dirty="0"/>
                        <a:t>Hyadit sand present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lang="en-US" sz="1100" baseline="0" dirty="0"/>
                        <a:t>Fertile 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/>
                        <a:t>Active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/>
                        <a:t>If &lt; 5cm : Albendazole</a:t>
                      </a:r>
                    </a:p>
                    <a:p>
                      <a:endParaRPr lang="en-US" sz="1100" dirty="0"/>
                    </a:p>
                    <a:p>
                      <a:r>
                        <a:rPr lang="en-US" sz="1100" dirty="0"/>
                        <a:t>If &gt;5cm : PAIR</a:t>
                      </a:r>
                      <a:r>
                        <a:rPr lang="en-US" sz="1100" baseline="0" dirty="0"/>
                        <a:t> + Albendazole</a:t>
                      </a:r>
                      <a:endParaRPr lang="en-US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19112">
                <a:tc>
                  <a:txBody>
                    <a:bodyPr/>
                    <a:lstStyle/>
                    <a:p>
                      <a:r>
                        <a:rPr lang="en-US" sz="1100" dirty="0"/>
                        <a:t>CE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/>
                        <a:t>Multi-</a:t>
                      </a:r>
                      <a:r>
                        <a:rPr lang="en-US" sz="1100" dirty="0" err="1"/>
                        <a:t>septate</a:t>
                      </a:r>
                      <a:r>
                        <a:rPr lang="en-US" sz="1100" dirty="0"/>
                        <a:t> honey comb cyst</a:t>
                      </a:r>
                    </a:p>
                    <a:p>
                      <a:r>
                        <a:rPr lang="en-US" sz="1100" dirty="0"/>
                        <a:t>Cyst with internal </a:t>
                      </a:r>
                      <a:r>
                        <a:rPr lang="en-US" sz="1100" dirty="0" err="1"/>
                        <a:t>septations</a:t>
                      </a:r>
                      <a:r>
                        <a:rPr lang="en-US" sz="1100" dirty="0"/>
                        <a:t> representing wall of daughter</a:t>
                      </a:r>
                      <a:r>
                        <a:rPr lang="en-US" sz="1100" baseline="0" dirty="0"/>
                        <a:t> cyst </a:t>
                      </a:r>
                      <a:r>
                        <a:rPr lang="en-US" sz="1100" baseline="0" dirty="0" err="1"/>
                        <a:t>i.e</a:t>
                      </a:r>
                      <a:r>
                        <a:rPr lang="en-US" sz="1100" baseline="0" dirty="0"/>
                        <a:t> : honeycomb, cart-wheel, rosette formation 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/>
                        <a:t>Active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/>
                        <a:t>Surgery</a:t>
                      </a:r>
                      <a:r>
                        <a:rPr lang="en-US" sz="1100" baseline="0" dirty="0"/>
                        <a:t> + Albendazole</a:t>
                      </a:r>
                      <a:endParaRPr lang="en-US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674485">
                <a:tc>
                  <a:txBody>
                    <a:bodyPr/>
                    <a:lstStyle/>
                    <a:p>
                      <a:r>
                        <a:rPr lang="en-US" sz="1100" dirty="0"/>
                        <a:t>CE 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/>
                        <a:t>Cyst degeneration starts</a:t>
                      </a:r>
                    </a:p>
                    <a:p>
                      <a:endParaRPr lang="en-US" sz="1100" dirty="0"/>
                    </a:p>
                    <a:p>
                      <a:r>
                        <a:rPr lang="en-US" sz="1100" dirty="0"/>
                        <a:t>C3a : cyst with detached/floating membranes (water </a:t>
                      </a:r>
                      <a:r>
                        <a:rPr lang="en-US" sz="1100" dirty="0" err="1"/>
                        <a:t>lilly</a:t>
                      </a:r>
                      <a:r>
                        <a:rPr lang="en-US" sz="1100" dirty="0"/>
                        <a:t> sign)</a:t>
                      </a:r>
                    </a:p>
                    <a:p>
                      <a:endParaRPr lang="en-US" sz="1100" dirty="0"/>
                    </a:p>
                    <a:p>
                      <a:r>
                        <a:rPr lang="en-US" sz="1100" dirty="0"/>
                        <a:t>C3b : A predominantly solid cyst but containing daughter cysts.</a:t>
                      </a:r>
                    </a:p>
                    <a:p>
                      <a:endParaRPr lang="en-US" sz="1100" dirty="0"/>
                    </a:p>
                    <a:p>
                      <a:endParaRPr lang="en-US" sz="1100" dirty="0"/>
                    </a:p>
                    <a:p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/>
                        <a:t>Transitional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/>
                        <a:t>C3a </a:t>
                      </a:r>
                    </a:p>
                    <a:p>
                      <a:r>
                        <a:rPr lang="en-US" sz="1100" dirty="0"/>
                        <a:t>If &lt; 5cm : Albendazole</a:t>
                      </a:r>
                    </a:p>
                    <a:p>
                      <a:r>
                        <a:rPr lang="en-US" sz="1100" dirty="0"/>
                        <a:t>If &gt;5cm : PAIR + Albendazole</a:t>
                      </a:r>
                    </a:p>
                    <a:p>
                      <a:r>
                        <a:rPr lang="en-US" sz="1100" dirty="0"/>
                        <a:t>C3b </a:t>
                      </a:r>
                    </a:p>
                    <a:p>
                      <a:r>
                        <a:rPr lang="en-US" sz="1100" dirty="0"/>
                        <a:t>Surgery + Albendazole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29654">
                <a:tc>
                  <a:txBody>
                    <a:bodyPr/>
                    <a:lstStyle/>
                    <a:p>
                      <a:r>
                        <a:rPr lang="en-US" sz="1100" dirty="0"/>
                        <a:t>CE 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/>
                        <a:t>1.Cyst</a:t>
                      </a:r>
                      <a:r>
                        <a:rPr lang="en-US" sz="1100" baseline="0" dirty="0"/>
                        <a:t> with degenerated content</a:t>
                      </a:r>
                    </a:p>
                    <a:p>
                      <a:r>
                        <a:rPr lang="en-US" sz="1100" baseline="0" dirty="0"/>
                        <a:t>2.Mixture of hypo echoic and hyper echoic features – like a bag of wool</a:t>
                      </a:r>
                    </a:p>
                    <a:p>
                      <a:r>
                        <a:rPr lang="en-US" sz="1100" baseline="0" dirty="0"/>
                        <a:t>3.No daughter cysts</a:t>
                      </a:r>
                    </a:p>
                    <a:p>
                      <a:r>
                        <a:rPr lang="en-US" sz="1100" baseline="0" dirty="0"/>
                        <a:t>4.Not fertile 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/>
                        <a:t>Inactive  / degenerative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/>
                        <a:t>Wait &amp; Watch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29654">
                <a:tc>
                  <a:txBody>
                    <a:bodyPr/>
                    <a:lstStyle/>
                    <a:p>
                      <a:r>
                        <a:rPr lang="en-US" sz="1100" dirty="0"/>
                        <a:t>CE 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/>
                        <a:t>1. Solid + calcified wall</a:t>
                      </a:r>
                    </a:p>
                    <a:p>
                      <a:endParaRPr lang="en-US" sz="1100" dirty="0"/>
                    </a:p>
                    <a:p>
                      <a:r>
                        <a:rPr lang="en-US" sz="1100" dirty="0"/>
                        <a:t>2. Not complete.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/>
                        <a:t>Inactive / degenerative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/>
                        <a:t>Wait &amp; Watch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267621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Medical Management: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83080" y="1337095"/>
            <a:ext cx="5016572" cy="4919244"/>
          </a:xfrm>
        </p:spPr>
        <p:txBody>
          <a:bodyPr>
            <a:normAutofit lnSpcReduction="10000"/>
          </a:bodyPr>
          <a:lstStyle/>
          <a:p>
            <a:r>
              <a:rPr lang="en-US" dirty="0"/>
              <a:t>Drug of Choice :</a:t>
            </a:r>
          </a:p>
          <a:p>
            <a:pPr lvl="1"/>
            <a:r>
              <a:rPr lang="en-US" b="1" u="sng" dirty="0" err="1"/>
              <a:t>Albendazole</a:t>
            </a:r>
            <a:endParaRPr lang="en-US" b="1" u="sng" dirty="0"/>
          </a:p>
          <a:p>
            <a:pPr lvl="1"/>
            <a:r>
              <a:rPr lang="en-US" b="1" u="sng" dirty="0"/>
              <a:t>Dose : </a:t>
            </a:r>
            <a:r>
              <a:rPr lang="en-US" dirty="0"/>
              <a:t>10-15mg/kg/day in 2divided doses</a:t>
            </a:r>
          </a:p>
          <a:p>
            <a:pPr lvl="1"/>
            <a:r>
              <a:rPr lang="en-US" b="1" u="sng" dirty="0"/>
              <a:t>Typical Adult Dose : </a:t>
            </a:r>
            <a:r>
              <a:rPr lang="en-US" dirty="0"/>
              <a:t>400mg twice daily</a:t>
            </a:r>
            <a:endParaRPr lang="en-US" b="1" u="sng" dirty="0"/>
          </a:p>
          <a:p>
            <a:r>
              <a:rPr lang="en-US" b="1" u="sng" dirty="0"/>
              <a:t>Regimen 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28days treatment + 14day gap</a:t>
            </a:r>
          </a:p>
          <a:p>
            <a:pPr lvl="1"/>
            <a:r>
              <a:rPr lang="en-US" dirty="0"/>
              <a:t>Usually 3-6cycles depending on response</a:t>
            </a:r>
          </a:p>
          <a:p>
            <a:r>
              <a:rPr lang="en-US" b="1" dirty="0"/>
              <a:t>Alternative Drug </a:t>
            </a:r>
            <a:r>
              <a:rPr lang="en-US" dirty="0"/>
              <a:t>: </a:t>
            </a:r>
          </a:p>
          <a:p>
            <a:pPr lvl="1"/>
            <a:r>
              <a:rPr lang="en-US" b="1" u="sng" dirty="0" err="1"/>
              <a:t>Mebendazole</a:t>
            </a:r>
            <a:endParaRPr lang="en-US" b="1" u="sng" dirty="0"/>
          </a:p>
          <a:p>
            <a:pPr lvl="1"/>
            <a:r>
              <a:rPr lang="en-US" b="1" u="sng" dirty="0"/>
              <a:t>Dose </a:t>
            </a:r>
            <a:r>
              <a:rPr lang="en-US" b="1" dirty="0"/>
              <a:t>: </a:t>
            </a:r>
            <a:r>
              <a:rPr lang="en-US" dirty="0"/>
              <a:t>40-50mg/kg/day</a:t>
            </a:r>
            <a:endParaRPr lang="en-US" b="1" u="sng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1337096"/>
            <a:ext cx="4396341" cy="4919242"/>
          </a:xfrm>
        </p:spPr>
        <p:txBody>
          <a:bodyPr>
            <a:normAutofit lnSpcReduction="10000"/>
          </a:bodyPr>
          <a:lstStyle/>
          <a:p>
            <a:r>
              <a:rPr lang="en-US" b="1" u="sng" dirty="0"/>
              <a:t>Role Around Surgery / PAIR</a:t>
            </a:r>
          </a:p>
          <a:p>
            <a:endParaRPr lang="en-US" dirty="0"/>
          </a:p>
          <a:p>
            <a:r>
              <a:rPr lang="en-US" b="1" dirty="0"/>
              <a:t>Pre-Operative</a:t>
            </a:r>
            <a:r>
              <a:rPr lang="en-US" dirty="0"/>
              <a:t> : </a:t>
            </a:r>
          </a:p>
          <a:p>
            <a:pPr lvl="1"/>
            <a:r>
              <a:rPr lang="en-US" dirty="0" err="1"/>
              <a:t>Albendazole</a:t>
            </a:r>
            <a:r>
              <a:rPr lang="en-US" dirty="0"/>
              <a:t> for 2-4 weeks – reduces cyst viability</a:t>
            </a:r>
          </a:p>
          <a:p>
            <a:r>
              <a:rPr lang="en-US" b="1" dirty="0"/>
              <a:t>Post-Operative</a:t>
            </a:r>
            <a:r>
              <a:rPr lang="en-US" dirty="0"/>
              <a:t> :</a:t>
            </a:r>
          </a:p>
          <a:p>
            <a:pPr lvl="1"/>
            <a:r>
              <a:rPr lang="en-US" dirty="0"/>
              <a:t>Continue for 1-3 months – prevents recurrence.</a:t>
            </a:r>
          </a:p>
        </p:txBody>
      </p:sp>
    </p:spTree>
    <p:extLst>
      <p:ext uri="{BB962C8B-B14F-4D97-AF65-F5344CB8AC3E}">
        <p14:creationId xmlns:p14="http://schemas.microsoft.com/office/powerpoint/2010/main" val="1348614322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807122"/>
          </a:xfrm>
        </p:spPr>
        <p:txBody>
          <a:bodyPr/>
          <a:lstStyle/>
          <a:p>
            <a:r>
              <a:rPr lang="en-US" dirty="0"/>
              <a:t>PAIR Therapy: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49014226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243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2713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3641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2140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107470" marR="107470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Indications</a:t>
                      </a:r>
                    </a:p>
                  </a:txBody>
                  <a:tcPr marL="107470" marR="107470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Contraindications </a:t>
                      </a:r>
                    </a:p>
                  </a:txBody>
                  <a:tcPr marL="107470" marR="10747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21400"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 marL="107470" marR="107470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WHO class CL, CE</a:t>
                      </a:r>
                      <a:r>
                        <a:rPr lang="en-US" baseline="0" dirty="0"/>
                        <a:t> 1, CE 3a</a:t>
                      </a:r>
                      <a:endParaRPr lang="en-US" dirty="0"/>
                    </a:p>
                  </a:txBody>
                  <a:tcPr marL="107470" marR="107470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Inaccessible cysts</a:t>
                      </a:r>
                    </a:p>
                  </a:txBody>
                  <a:tcPr marL="107470" marR="10747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1400"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 marL="107470" marR="107470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Cyst &gt; 5cm in different liver segments</a:t>
                      </a:r>
                    </a:p>
                  </a:txBody>
                  <a:tcPr marL="107470" marR="107470"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Multiseptate</a:t>
                      </a:r>
                      <a:r>
                        <a:rPr lang="en-US" dirty="0"/>
                        <a:t> / honeycomb cysts</a:t>
                      </a:r>
                    </a:p>
                    <a:p>
                      <a:r>
                        <a:rPr lang="en-US" dirty="0"/>
                        <a:t>WHO</a:t>
                      </a:r>
                      <a:r>
                        <a:rPr lang="en-US" baseline="0" dirty="0"/>
                        <a:t> class CE 2</a:t>
                      </a:r>
                      <a:endParaRPr lang="en-US" dirty="0"/>
                    </a:p>
                  </a:txBody>
                  <a:tcPr marL="107470" marR="10747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21400"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 marL="107470" marR="107470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Released cysts / Infected cysts</a:t>
                      </a:r>
                    </a:p>
                  </a:txBody>
                  <a:tcPr marL="107470" marR="107470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Calcified cysts (WHO class</a:t>
                      </a:r>
                      <a:r>
                        <a:rPr lang="en-US" baseline="0" dirty="0"/>
                        <a:t> CE 5)</a:t>
                      </a:r>
                      <a:endParaRPr lang="en-US" dirty="0"/>
                    </a:p>
                  </a:txBody>
                  <a:tcPr marL="107470" marR="10747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21400"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</a:p>
                  </a:txBody>
                  <a:tcPr marL="107470" marR="107470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Inoperable patients / those refusing surgery</a:t>
                      </a:r>
                    </a:p>
                  </a:txBody>
                  <a:tcPr marL="107470" marR="107470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Cysts having communication with biliary channels</a:t>
                      </a:r>
                    </a:p>
                  </a:txBody>
                  <a:tcPr marL="107470" marR="10747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21400">
                <a:tc>
                  <a:txBody>
                    <a:bodyPr/>
                    <a:lstStyle/>
                    <a:p>
                      <a:r>
                        <a:rPr lang="en-US" dirty="0"/>
                        <a:t>5</a:t>
                      </a:r>
                    </a:p>
                  </a:txBody>
                  <a:tcPr marL="107470" marR="107470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In pregnant women &amp; children age &lt; 3years.</a:t>
                      </a:r>
                    </a:p>
                  </a:txBody>
                  <a:tcPr marL="107470" marR="107470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Hyper echogenic cysts</a:t>
                      </a:r>
                    </a:p>
                  </a:txBody>
                  <a:tcPr marL="107470" marR="10747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48855259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5160" y="819509"/>
            <a:ext cx="7860480" cy="5566913"/>
          </a:xfrm>
        </p:spPr>
      </p:pic>
    </p:spTree>
    <p:extLst>
      <p:ext uri="{BB962C8B-B14F-4D97-AF65-F5344CB8AC3E}">
        <p14:creationId xmlns:p14="http://schemas.microsoft.com/office/powerpoint/2010/main" val="42587160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History of Present illness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6112" y="1828800"/>
            <a:ext cx="9571314" cy="4651512"/>
          </a:xfrm>
        </p:spPr>
        <p:txBody>
          <a:bodyPr>
            <a:normAutofit fontScale="92500" lnSpcReduction="20000"/>
          </a:bodyPr>
          <a:lstStyle/>
          <a:p>
            <a:r>
              <a:rPr lang="en-US" sz="3200" dirty="0"/>
              <a:t>It was associated with fever which was undocumented.</a:t>
            </a:r>
          </a:p>
          <a:p>
            <a:pPr marL="0" indent="0">
              <a:buNone/>
            </a:pPr>
            <a:endParaRPr lang="en-US" sz="3200" dirty="0"/>
          </a:p>
          <a:p>
            <a:r>
              <a:rPr lang="en-US" sz="3200" dirty="0"/>
              <a:t>Occurs in evening</a:t>
            </a:r>
          </a:p>
          <a:p>
            <a:pPr marL="0" indent="0">
              <a:buNone/>
            </a:pPr>
            <a:endParaRPr lang="en-US" sz="3200" dirty="0"/>
          </a:p>
          <a:p>
            <a:r>
              <a:rPr lang="en-US" sz="3200" dirty="0"/>
              <a:t>Associated with Rigors &amp; Chills</a:t>
            </a:r>
          </a:p>
          <a:p>
            <a:endParaRPr lang="en-US" sz="3200" dirty="0"/>
          </a:p>
          <a:p>
            <a:r>
              <a:rPr lang="en-US" sz="3200" dirty="0"/>
              <a:t>No history of any Night sweats , Weight loss or Cough.</a:t>
            </a:r>
          </a:p>
          <a:p>
            <a:pPr marL="0" indent="0">
              <a:buNone/>
            </a:pPr>
            <a:endParaRPr lang="en-US" sz="3200" dirty="0"/>
          </a:p>
          <a:p>
            <a:r>
              <a:rPr lang="en-US" sz="3200" dirty="0"/>
              <a:t>No history of nausea, vomiting, loose stools, constipation, any change in stool color or dark urine.</a:t>
            </a:r>
          </a:p>
          <a:p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0441616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779734"/>
          </a:xfrm>
        </p:spPr>
        <p:txBody>
          <a:bodyPr/>
          <a:lstStyle/>
          <a:p>
            <a:pPr algn="ctr"/>
            <a:r>
              <a:rPr lang="en-US" b="1" dirty="0"/>
              <a:t>History of Present Illness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6112" y="1954924"/>
            <a:ext cx="9595168" cy="4803684"/>
          </a:xfrm>
        </p:spPr>
        <p:txBody>
          <a:bodyPr>
            <a:normAutofit/>
          </a:bodyPr>
          <a:lstStyle/>
          <a:p>
            <a:r>
              <a:rPr lang="en-US" sz="3200" dirty="0"/>
              <a:t>No History of itching, Yellowish discoloration of Skin or eyes.</a:t>
            </a:r>
          </a:p>
          <a:p>
            <a:endParaRPr lang="en-US" sz="3200" dirty="0"/>
          </a:p>
          <a:p>
            <a:r>
              <a:rPr lang="en-US" sz="3200" dirty="0"/>
              <a:t>No recent Travel History</a:t>
            </a:r>
          </a:p>
          <a:p>
            <a:endParaRPr lang="en-US" sz="3200" dirty="0"/>
          </a:p>
          <a:p>
            <a:r>
              <a:rPr lang="en-US" sz="3200" dirty="0"/>
              <a:t>No Pets at home, But history of contact with pets present at places where she works.</a:t>
            </a:r>
          </a:p>
        </p:txBody>
      </p:sp>
    </p:spTree>
    <p:extLst>
      <p:ext uri="{BB962C8B-B14F-4D97-AF65-F5344CB8AC3E}">
        <p14:creationId xmlns:p14="http://schemas.microsoft.com/office/powerpoint/2010/main" val="26635831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700221"/>
          </a:xfrm>
        </p:spPr>
        <p:txBody>
          <a:bodyPr/>
          <a:lstStyle/>
          <a:p>
            <a:pPr algn="ctr"/>
            <a:r>
              <a:rPr lang="en-US" b="1" dirty="0"/>
              <a:t>Past Medical &amp; Surgical History</a:t>
            </a:r>
            <a:r>
              <a:rPr lang="en-US" dirty="0"/>
              <a:t>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6112" y="1510748"/>
            <a:ext cx="9403742" cy="4737651"/>
          </a:xfrm>
        </p:spPr>
        <p:txBody>
          <a:bodyPr>
            <a:normAutofit/>
          </a:bodyPr>
          <a:lstStyle/>
          <a:p>
            <a:endParaRPr lang="en-US" sz="3200" dirty="0"/>
          </a:p>
          <a:p>
            <a:pPr marL="0" indent="0">
              <a:buNone/>
            </a:pPr>
            <a:endParaRPr lang="en-US" sz="3200" dirty="0"/>
          </a:p>
          <a:p>
            <a:r>
              <a:rPr lang="en-US" dirty="0"/>
              <a:t>Insignificant</a:t>
            </a:r>
          </a:p>
        </p:txBody>
      </p:sp>
    </p:spTree>
    <p:extLst>
      <p:ext uri="{BB962C8B-B14F-4D97-AF65-F5344CB8AC3E}">
        <p14:creationId xmlns:p14="http://schemas.microsoft.com/office/powerpoint/2010/main" val="22149936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755880"/>
          </a:xfrm>
        </p:spPr>
        <p:txBody>
          <a:bodyPr/>
          <a:lstStyle/>
          <a:p>
            <a:pPr algn="ctr"/>
            <a:r>
              <a:rPr lang="en-US" b="1" dirty="0"/>
              <a:t>Family History</a:t>
            </a:r>
            <a:r>
              <a:rPr lang="en-US" dirty="0"/>
              <a:t>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No family history of such illness</a:t>
            </a:r>
            <a:r>
              <a:rPr lang="en-US" sz="3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845379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698</TotalTime>
  <Words>1576</Words>
  <Application>Microsoft Macintosh PowerPoint</Application>
  <PresentationFormat>Widescreen</PresentationFormat>
  <Paragraphs>373</Paragraphs>
  <Slides>55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55</vt:i4>
      </vt:variant>
    </vt:vector>
  </HeadingPairs>
  <TitlesOfParts>
    <vt:vector size="59" baseType="lpstr">
      <vt:lpstr>Aptos</vt:lpstr>
      <vt:lpstr>Aptos Display</vt:lpstr>
      <vt:lpstr>Arial</vt:lpstr>
      <vt:lpstr>Office Theme</vt:lpstr>
      <vt:lpstr>Liver Mass Pathology : A Diagnostic Dilemma</vt:lpstr>
      <vt:lpstr>                                  Biodata </vt:lpstr>
      <vt:lpstr>Presenting Complaint</vt:lpstr>
      <vt:lpstr>History of Present Illness</vt:lpstr>
      <vt:lpstr>History of Present Illness</vt:lpstr>
      <vt:lpstr>History of Present illness</vt:lpstr>
      <vt:lpstr>History of Present Illness</vt:lpstr>
      <vt:lpstr>Past Medical &amp; Surgical History:</vt:lpstr>
      <vt:lpstr>Family History:</vt:lpstr>
      <vt:lpstr>Socioeconomic &amp; Personal History</vt:lpstr>
      <vt:lpstr>Summary </vt:lpstr>
      <vt:lpstr>General Physical Examination</vt:lpstr>
      <vt:lpstr> Vitals Signs </vt:lpstr>
      <vt:lpstr>Abdominal Examination</vt:lpstr>
      <vt:lpstr>Abdominal Examination:</vt:lpstr>
      <vt:lpstr>Other systemic Examination</vt:lpstr>
      <vt:lpstr>Differential Diagnosis</vt:lpstr>
      <vt:lpstr>Investigations :</vt:lpstr>
      <vt:lpstr>Investigation :</vt:lpstr>
      <vt:lpstr>Investigation :</vt:lpstr>
      <vt:lpstr>Investigation :</vt:lpstr>
      <vt:lpstr>Investigation :</vt:lpstr>
      <vt:lpstr>Investigation :</vt:lpstr>
      <vt:lpstr>Investigation :</vt:lpstr>
      <vt:lpstr>Investigation :</vt:lpstr>
      <vt:lpstr>PowerPoint Presentation</vt:lpstr>
      <vt:lpstr>Definitive Diagnosis :</vt:lpstr>
      <vt:lpstr>Management </vt:lpstr>
      <vt:lpstr>Excision of Cysts :</vt:lpstr>
      <vt:lpstr>Procedure :</vt:lpstr>
      <vt:lpstr>Procedure :</vt:lpstr>
      <vt:lpstr>PowerPoint Presentation</vt:lpstr>
      <vt:lpstr>PowerPoint Presentation</vt:lpstr>
      <vt:lpstr>Cysts Removed :</vt:lpstr>
      <vt:lpstr>Follow up :</vt:lpstr>
      <vt:lpstr>Histopathology :</vt:lpstr>
      <vt:lpstr>HYADIT DISEASE (Literature Review)</vt:lpstr>
      <vt:lpstr>Introduction :</vt:lpstr>
      <vt:lpstr>Etiology:</vt:lpstr>
      <vt:lpstr>Epidemiology :</vt:lpstr>
      <vt:lpstr>Pathology:</vt:lpstr>
      <vt:lpstr>Life Cycle:</vt:lpstr>
      <vt:lpstr>Pathology :</vt:lpstr>
      <vt:lpstr>Classification :</vt:lpstr>
      <vt:lpstr>Classification:</vt:lpstr>
      <vt:lpstr>Clinical Features:</vt:lpstr>
      <vt:lpstr>Diagnosis :</vt:lpstr>
      <vt:lpstr>CT Scan :</vt:lpstr>
      <vt:lpstr>Magnetic Resonance Cholangiopancreatography (MRCP)</vt:lpstr>
      <vt:lpstr>Complications :</vt:lpstr>
      <vt:lpstr>Treatment options for hepatic hyadit cyst disease:</vt:lpstr>
      <vt:lpstr>PowerPoint Presentation</vt:lpstr>
      <vt:lpstr>Medical Management:</vt:lpstr>
      <vt:lpstr>PAIR Therapy: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case of pain and swelling in right upper quadrant of abdomen</dc:title>
  <dc:creator>DELL</dc:creator>
  <cp:lastModifiedBy>Zahid Mahmood</cp:lastModifiedBy>
  <cp:revision>54</cp:revision>
  <dcterms:created xsi:type="dcterms:W3CDTF">2026-04-15T13:11:26Z</dcterms:created>
  <dcterms:modified xsi:type="dcterms:W3CDTF">2026-04-20T12:18:10Z</dcterms:modified>
</cp:coreProperties>
</file>