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9151620" y="0"/>
            <a:ext cx="5486400" cy="8229600"/>
          </a:xfrm>
          <a:prstGeom prst="rect">
            <a:avLst/>
          </a:prstGeom>
        </p:spPr>
      </p:pic>
      <p:sp>
        <p:nvSpPr>
          <p:cNvPr id="5" name="Text 2"/>
          <p:cNvSpPr/>
          <p:nvPr/>
        </p:nvSpPr>
        <p:spPr>
          <a:xfrm>
            <a:off x="833199" y="1782008"/>
            <a:ext cx="7477601" cy="1916430"/>
          </a:xfrm>
          <a:prstGeom prst="rect">
            <a:avLst/>
          </a:prstGeom>
          <a:noFill/>
          <a:ln/>
        </p:spPr>
        <p:txBody>
          <a:bodyPr wrap="square" rtlCol="0" anchor="t"/>
          <a:lstStyle/>
          <a:p>
            <a:pPr indent="0" marL="0">
              <a:lnSpc>
                <a:spcPts val="7545"/>
              </a:lnSpc>
              <a:buNone/>
            </a:pPr>
            <a:r>
              <a:rPr lang="en-US" sz="6036" b="1" dirty="0">
                <a:solidFill>
                  <a:srgbClr val="1F1E1E"/>
                </a:solidFill>
                <a:latin typeface="Alexandria" pitchFamily="34" charset="0"/>
                <a:ea typeface="Alexandria" pitchFamily="34" charset="-122"/>
                <a:cs typeface="Alexandria" pitchFamily="34" charset="-120"/>
              </a:rPr>
              <a:t>Cancer of Buccal Mucosa</a:t>
            </a:r>
            <a:endParaRPr lang="en-US" sz="6036" dirty="0"/>
          </a:p>
        </p:txBody>
      </p:sp>
      <p:sp>
        <p:nvSpPr>
          <p:cNvPr id="6" name="Text 3"/>
          <p:cNvSpPr/>
          <p:nvPr/>
        </p:nvSpPr>
        <p:spPr>
          <a:xfrm>
            <a:off x="833199" y="4031694"/>
            <a:ext cx="7477601" cy="1777008"/>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 This presentation will provide a comprehensive overview of cancer affecting the buccal mucosa, including its epidemiology, risk factors, clinical presentation, diagnosis, and treatment modalities. We will explore the importance of early detection and the latest advancements in managing this form of oral cancer.</a:t>
            </a:r>
            <a:endParaRPr lang="en-US" sz="1750" dirty="0"/>
          </a:p>
        </p:txBody>
      </p:sp>
      <p:sp>
        <p:nvSpPr>
          <p:cNvPr id="7" name="Shape 4"/>
          <p:cNvSpPr/>
          <p:nvPr/>
        </p:nvSpPr>
        <p:spPr>
          <a:xfrm>
            <a:off x="833199" y="6075283"/>
            <a:ext cx="355402" cy="355402"/>
          </a:xfrm>
          <a:prstGeom prst="roundRect">
            <a:avLst>
              <a:gd name="adj" fmla="val 25726039"/>
            </a:avLst>
          </a:prstGeom>
          <a:noFill/>
          <a:ln w="7620">
            <a:solidFill>
              <a:srgbClr val="FFFFFF"/>
            </a:solidFill>
            <a:prstDash val="solid"/>
          </a:ln>
        </p:spPr>
      </p:sp>
      <p:pic>
        <p:nvPicPr>
          <p:cNvPr id="8" name="Image 1" descr="preencoded.png">    </p:cNvPr>
          <p:cNvPicPr>
            <a:picLocks noChangeAspect="1"/>
          </p:cNvPicPr>
          <p:nvPr/>
        </p:nvPicPr>
        <p:blipFill>
          <a:blip r:embed="rId2"/>
          <a:stretch>
            <a:fillRect/>
          </a:stretch>
        </p:blipFill>
        <p:spPr>
          <a:xfrm>
            <a:off x="840819" y="6082903"/>
            <a:ext cx="340162" cy="340162"/>
          </a:xfrm>
          <a:prstGeom prst="rect">
            <a:avLst/>
          </a:prstGeom>
        </p:spPr>
      </p:pic>
      <p:sp>
        <p:nvSpPr>
          <p:cNvPr id="9" name="Text 5"/>
          <p:cNvSpPr/>
          <p:nvPr/>
        </p:nvSpPr>
        <p:spPr>
          <a:xfrm>
            <a:off x="1299686" y="6058614"/>
            <a:ext cx="3403759" cy="388858"/>
          </a:xfrm>
          <a:prstGeom prst="rect">
            <a:avLst/>
          </a:prstGeom>
          <a:noFill/>
          <a:ln/>
        </p:spPr>
        <p:txBody>
          <a:bodyPr wrap="none" rtlCol="0" anchor="t"/>
          <a:lstStyle/>
          <a:p>
            <a:pPr algn="l" indent="0" marL="0">
              <a:lnSpc>
                <a:spcPts val="3062"/>
              </a:lnSpc>
              <a:buNone/>
            </a:pPr>
            <a:r>
              <a:rPr lang="en-US" sz="2187" b="1" dirty="0">
                <a:solidFill>
                  <a:srgbClr val="3B3535"/>
                </a:solidFill>
                <a:latin typeface="Sora" pitchFamily="34" charset="0"/>
                <a:ea typeface="Sora" pitchFamily="34" charset="-122"/>
                <a:cs typeface="Sora" pitchFamily="34" charset="-120"/>
              </a:rPr>
              <a:t>by Prof.Zahid Mahmood</a:t>
            </a: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1464231"/>
            <a:ext cx="5569863"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Learning Objectives</a:t>
            </a:r>
            <a:endParaRPr lang="en-US" sz="4374" dirty="0"/>
          </a:p>
        </p:txBody>
      </p:sp>
      <p:sp>
        <p:nvSpPr>
          <p:cNvPr id="5" name="Shape 3"/>
          <p:cNvSpPr/>
          <p:nvPr/>
        </p:nvSpPr>
        <p:spPr>
          <a:xfrm>
            <a:off x="1760220" y="2776538"/>
            <a:ext cx="499943" cy="499943"/>
          </a:xfrm>
          <a:prstGeom prst="roundRect">
            <a:avLst>
              <a:gd name="adj" fmla="val 20000"/>
            </a:avLst>
          </a:prstGeom>
          <a:solidFill>
            <a:srgbClr val="D5DCF6"/>
          </a:solidFill>
          <a:ln w="7620">
            <a:solidFill>
              <a:srgbClr val="BBC2DC"/>
            </a:solidFill>
            <a:prstDash val="solid"/>
          </a:ln>
        </p:spPr>
      </p:sp>
      <p:sp>
        <p:nvSpPr>
          <p:cNvPr id="6" name="Text 4"/>
          <p:cNvSpPr/>
          <p:nvPr/>
        </p:nvSpPr>
        <p:spPr>
          <a:xfrm>
            <a:off x="1944648" y="2818209"/>
            <a:ext cx="131088"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1</a:t>
            </a:r>
            <a:endParaRPr lang="en-US" sz="2624" dirty="0"/>
          </a:p>
        </p:txBody>
      </p:sp>
      <p:sp>
        <p:nvSpPr>
          <p:cNvPr id="7" name="Text 5"/>
          <p:cNvSpPr/>
          <p:nvPr/>
        </p:nvSpPr>
        <p:spPr>
          <a:xfrm>
            <a:off x="2482334" y="2852857"/>
            <a:ext cx="4721781" cy="694373"/>
          </a:xfrm>
          <a:prstGeom prst="rect">
            <a:avLst/>
          </a:prstGeom>
          <a:noFill/>
          <a:ln/>
        </p:spPr>
        <p:txBody>
          <a:bodyPr wrap="squar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Understand the epidemiology and risk factors</a:t>
            </a:r>
            <a:endParaRPr lang="en-US" sz="2187" dirty="0"/>
          </a:p>
        </p:txBody>
      </p:sp>
      <p:sp>
        <p:nvSpPr>
          <p:cNvPr id="8" name="Text 6"/>
          <p:cNvSpPr/>
          <p:nvPr/>
        </p:nvSpPr>
        <p:spPr>
          <a:xfrm>
            <a:off x="2482334" y="3680460"/>
            <a:ext cx="4721781" cy="1066205"/>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Identify the key demographic and lifestyle factors associated with buccal mucosa cancer.</a:t>
            </a:r>
            <a:endParaRPr lang="en-US" sz="1750" dirty="0"/>
          </a:p>
        </p:txBody>
      </p:sp>
      <p:sp>
        <p:nvSpPr>
          <p:cNvPr id="9" name="Shape 7"/>
          <p:cNvSpPr/>
          <p:nvPr/>
        </p:nvSpPr>
        <p:spPr>
          <a:xfrm>
            <a:off x="7426285" y="2776538"/>
            <a:ext cx="499943" cy="499943"/>
          </a:xfrm>
          <a:prstGeom prst="roundRect">
            <a:avLst>
              <a:gd name="adj" fmla="val 20000"/>
            </a:avLst>
          </a:prstGeom>
          <a:solidFill>
            <a:srgbClr val="D5DCF6"/>
          </a:solidFill>
          <a:ln w="7620">
            <a:solidFill>
              <a:srgbClr val="BBC2DC"/>
            </a:solidFill>
            <a:prstDash val="solid"/>
          </a:ln>
        </p:spPr>
      </p:sp>
      <p:sp>
        <p:nvSpPr>
          <p:cNvPr id="10" name="Text 8"/>
          <p:cNvSpPr/>
          <p:nvPr/>
        </p:nvSpPr>
        <p:spPr>
          <a:xfrm>
            <a:off x="7576661" y="2818209"/>
            <a:ext cx="199072"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2</a:t>
            </a:r>
            <a:endParaRPr lang="en-US" sz="2624" dirty="0"/>
          </a:p>
        </p:txBody>
      </p:sp>
      <p:sp>
        <p:nvSpPr>
          <p:cNvPr id="11" name="Text 9"/>
          <p:cNvSpPr/>
          <p:nvPr/>
        </p:nvSpPr>
        <p:spPr>
          <a:xfrm>
            <a:off x="8148399" y="2852857"/>
            <a:ext cx="4721781" cy="694373"/>
          </a:xfrm>
          <a:prstGeom prst="rect">
            <a:avLst/>
          </a:prstGeom>
          <a:noFill/>
          <a:ln/>
        </p:spPr>
        <p:txBody>
          <a:bodyPr wrap="squar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Recognize the clinical presentation</a:t>
            </a:r>
            <a:endParaRPr lang="en-US" sz="2187" dirty="0"/>
          </a:p>
        </p:txBody>
      </p:sp>
      <p:sp>
        <p:nvSpPr>
          <p:cNvPr id="12" name="Text 10"/>
          <p:cNvSpPr/>
          <p:nvPr/>
        </p:nvSpPr>
        <p:spPr>
          <a:xfrm>
            <a:off x="8148399" y="3680460"/>
            <a:ext cx="4721781" cy="710803"/>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Explore the common symptoms and signs that may indicate buccal mucosa cancer.</a:t>
            </a:r>
            <a:endParaRPr lang="en-US" sz="1750" dirty="0"/>
          </a:p>
        </p:txBody>
      </p:sp>
      <p:sp>
        <p:nvSpPr>
          <p:cNvPr id="13" name="Shape 11"/>
          <p:cNvSpPr/>
          <p:nvPr/>
        </p:nvSpPr>
        <p:spPr>
          <a:xfrm>
            <a:off x="1760220" y="5142428"/>
            <a:ext cx="499943" cy="499943"/>
          </a:xfrm>
          <a:prstGeom prst="roundRect">
            <a:avLst>
              <a:gd name="adj" fmla="val 20000"/>
            </a:avLst>
          </a:prstGeom>
          <a:solidFill>
            <a:srgbClr val="D5DCF6"/>
          </a:solidFill>
          <a:ln w="7620">
            <a:solidFill>
              <a:srgbClr val="BBC2DC"/>
            </a:solidFill>
            <a:prstDash val="solid"/>
          </a:ln>
        </p:spPr>
      </p:sp>
      <p:sp>
        <p:nvSpPr>
          <p:cNvPr id="14" name="Text 12"/>
          <p:cNvSpPr/>
          <p:nvPr/>
        </p:nvSpPr>
        <p:spPr>
          <a:xfrm>
            <a:off x="1910477" y="5184100"/>
            <a:ext cx="199311"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3</a:t>
            </a:r>
            <a:endParaRPr lang="en-US" sz="2624" dirty="0"/>
          </a:p>
        </p:txBody>
      </p:sp>
      <p:sp>
        <p:nvSpPr>
          <p:cNvPr id="15" name="Text 13"/>
          <p:cNvSpPr/>
          <p:nvPr/>
        </p:nvSpPr>
        <p:spPr>
          <a:xfrm>
            <a:off x="2482334" y="5218748"/>
            <a:ext cx="4330065"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Discuss diagnostic approaches</a:t>
            </a:r>
            <a:endParaRPr lang="en-US" sz="2187" dirty="0"/>
          </a:p>
        </p:txBody>
      </p:sp>
      <p:sp>
        <p:nvSpPr>
          <p:cNvPr id="16" name="Text 14"/>
          <p:cNvSpPr/>
          <p:nvPr/>
        </p:nvSpPr>
        <p:spPr>
          <a:xfrm>
            <a:off x="2482334" y="5699165"/>
            <a:ext cx="4721781" cy="1066205"/>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Examine the various diagnostic tools and staging techniques used to evaluate buccal mucosa cancer.</a:t>
            </a:r>
            <a:endParaRPr lang="en-US" sz="1750" dirty="0"/>
          </a:p>
        </p:txBody>
      </p:sp>
      <p:sp>
        <p:nvSpPr>
          <p:cNvPr id="17" name="Shape 15"/>
          <p:cNvSpPr/>
          <p:nvPr/>
        </p:nvSpPr>
        <p:spPr>
          <a:xfrm>
            <a:off x="7426285" y="5142428"/>
            <a:ext cx="499943" cy="499943"/>
          </a:xfrm>
          <a:prstGeom prst="roundRect">
            <a:avLst>
              <a:gd name="adj" fmla="val 20000"/>
            </a:avLst>
          </a:prstGeom>
          <a:solidFill>
            <a:srgbClr val="D5DCF6"/>
          </a:solidFill>
          <a:ln w="7620">
            <a:solidFill>
              <a:srgbClr val="BBC2DC"/>
            </a:solidFill>
            <a:prstDash val="solid"/>
          </a:ln>
        </p:spPr>
      </p:sp>
      <p:sp>
        <p:nvSpPr>
          <p:cNvPr id="18" name="Text 16"/>
          <p:cNvSpPr/>
          <p:nvPr/>
        </p:nvSpPr>
        <p:spPr>
          <a:xfrm>
            <a:off x="7575709" y="5184100"/>
            <a:ext cx="200978"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4</a:t>
            </a:r>
            <a:endParaRPr lang="en-US" sz="2624" dirty="0"/>
          </a:p>
        </p:txBody>
      </p:sp>
      <p:sp>
        <p:nvSpPr>
          <p:cNvPr id="19" name="Text 17"/>
          <p:cNvSpPr/>
          <p:nvPr/>
        </p:nvSpPr>
        <p:spPr>
          <a:xfrm>
            <a:off x="8148399" y="5218748"/>
            <a:ext cx="4171831"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Explore treatment modalities</a:t>
            </a:r>
            <a:endParaRPr lang="en-US" sz="2187" dirty="0"/>
          </a:p>
        </p:txBody>
      </p:sp>
      <p:sp>
        <p:nvSpPr>
          <p:cNvPr id="20" name="Text 18"/>
          <p:cNvSpPr/>
          <p:nvPr/>
        </p:nvSpPr>
        <p:spPr>
          <a:xfrm>
            <a:off x="8148399" y="5699165"/>
            <a:ext cx="4721781" cy="1066205"/>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Review the available treatment options, including surgical, radiation, and chemotherapeutic approaches.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1683663"/>
            <a:ext cx="8716923"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Epidemiology and Risk Factors</a:t>
            </a:r>
            <a:endParaRPr lang="en-US" sz="4374" dirty="0"/>
          </a:p>
        </p:txBody>
      </p:sp>
      <p:sp>
        <p:nvSpPr>
          <p:cNvPr id="5" name="Text 3"/>
          <p:cNvSpPr/>
          <p:nvPr/>
        </p:nvSpPr>
        <p:spPr>
          <a:xfrm>
            <a:off x="1760220" y="2933462"/>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Epidemiology</a:t>
            </a:r>
            <a:endParaRPr lang="en-US" sz="2187" dirty="0"/>
          </a:p>
        </p:txBody>
      </p:sp>
      <p:sp>
        <p:nvSpPr>
          <p:cNvPr id="6" name="Text 4"/>
          <p:cNvSpPr/>
          <p:nvPr/>
        </p:nvSpPr>
        <p:spPr>
          <a:xfrm>
            <a:off x="1760220" y="3502819"/>
            <a:ext cx="3341608" cy="2843213"/>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Buccal mucosa cancer is a type of oral cancer that affects the inner lining of the cheeks. It is more common in certain regions, such as Southeast Asia, due to cultural practices like betel nut chewing.</a:t>
            </a:r>
            <a:endParaRPr lang="en-US" sz="1750" dirty="0"/>
          </a:p>
        </p:txBody>
      </p:sp>
      <p:sp>
        <p:nvSpPr>
          <p:cNvPr id="7" name="Text 5"/>
          <p:cNvSpPr/>
          <p:nvPr/>
        </p:nvSpPr>
        <p:spPr>
          <a:xfrm>
            <a:off x="5651421" y="2933462"/>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Risk Factors</a:t>
            </a:r>
            <a:endParaRPr lang="en-US" sz="2187" dirty="0"/>
          </a:p>
        </p:txBody>
      </p:sp>
      <p:sp>
        <p:nvSpPr>
          <p:cNvPr id="8" name="Text 6"/>
          <p:cNvSpPr/>
          <p:nvPr/>
        </p:nvSpPr>
        <p:spPr>
          <a:xfrm>
            <a:off x="5651421" y="3502819"/>
            <a:ext cx="3341608" cy="2843213"/>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Key risk factors include tobacco use, alcohol consumption, chronic irritation, and poor oral hygiene. Genetic predisposition and exposure to certain viruses may also play a role.</a:t>
            </a:r>
            <a:endParaRPr lang="en-US" sz="1750" dirty="0"/>
          </a:p>
        </p:txBody>
      </p:sp>
      <p:sp>
        <p:nvSpPr>
          <p:cNvPr id="9" name="Text 7"/>
          <p:cNvSpPr/>
          <p:nvPr/>
        </p:nvSpPr>
        <p:spPr>
          <a:xfrm>
            <a:off x="9542621" y="2933462"/>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Prevention</a:t>
            </a:r>
            <a:endParaRPr lang="en-US" sz="2187" dirty="0"/>
          </a:p>
        </p:txBody>
      </p:sp>
      <p:sp>
        <p:nvSpPr>
          <p:cNvPr id="10" name="Text 8"/>
          <p:cNvSpPr/>
          <p:nvPr/>
        </p:nvSpPr>
        <p:spPr>
          <a:xfrm>
            <a:off x="9542621" y="3502819"/>
            <a:ext cx="3341608"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Promoting awareness, adopting healthy lifestyle habits, and regular oral cancer screenings can help reduce the risk and enable early detection.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790456"/>
            <a:ext cx="6644045"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Anatomy and Histology</a:t>
            </a:r>
            <a:endParaRPr lang="en-US" sz="4374" dirty="0"/>
          </a:p>
        </p:txBody>
      </p:sp>
      <p:pic>
        <p:nvPicPr>
          <p:cNvPr id="5" name="Image 0" descr="preencoded.png">    </p:cNvPr>
          <p:cNvPicPr>
            <a:picLocks noChangeAspect="1"/>
          </p:cNvPicPr>
          <p:nvPr/>
        </p:nvPicPr>
        <p:blipFill>
          <a:blip r:embed="rId1"/>
          <a:stretch>
            <a:fillRect/>
          </a:stretch>
        </p:blipFill>
        <p:spPr>
          <a:xfrm>
            <a:off x="1760220" y="1929170"/>
            <a:ext cx="5388293" cy="3330178"/>
          </a:xfrm>
          <a:prstGeom prst="rect">
            <a:avLst/>
          </a:prstGeom>
        </p:spPr>
      </p:pic>
      <p:sp>
        <p:nvSpPr>
          <p:cNvPr id="6" name="Text 3"/>
          <p:cNvSpPr/>
          <p:nvPr/>
        </p:nvSpPr>
        <p:spPr>
          <a:xfrm>
            <a:off x="1760220" y="5537002"/>
            <a:ext cx="304038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Anatomical Structure</a:t>
            </a:r>
            <a:endParaRPr lang="en-US" sz="2187" dirty="0"/>
          </a:p>
        </p:txBody>
      </p:sp>
      <p:sp>
        <p:nvSpPr>
          <p:cNvPr id="7" name="Text 4"/>
          <p:cNvSpPr/>
          <p:nvPr/>
        </p:nvSpPr>
        <p:spPr>
          <a:xfrm>
            <a:off x="1760220" y="6017419"/>
            <a:ext cx="5388293" cy="1421606"/>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The buccal mucosa is the inner lining of the cheeks, composed of non-keratinized stratified squamous epithelium and underlying connective tissue.</a:t>
            </a:r>
            <a:endParaRPr lang="en-US" sz="1750" dirty="0"/>
          </a:p>
        </p:txBody>
      </p:sp>
      <p:pic>
        <p:nvPicPr>
          <p:cNvPr id="8" name="Image 1" descr="preencoded.png">    </p:cNvPr>
          <p:cNvPicPr>
            <a:picLocks noChangeAspect="1"/>
          </p:cNvPicPr>
          <p:nvPr/>
        </p:nvPicPr>
        <p:blipFill>
          <a:blip r:embed="rId2"/>
          <a:stretch>
            <a:fillRect/>
          </a:stretch>
        </p:blipFill>
        <p:spPr>
          <a:xfrm>
            <a:off x="7481768" y="1929170"/>
            <a:ext cx="5388412" cy="3330178"/>
          </a:xfrm>
          <a:prstGeom prst="rect">
            <a:avLst/>
          </a:prstGeom>
        </p:spPr>
      </p:pic>
      <p:sp>
        <p:nvSpPr>
          <p:cNvPr id="9" name="Text 5"/>
          <p:cNvSpPr/>
          <p:nvPr/>
        </p:nvSpPr>
        <p:spPr>
          <a:xfrm>
            <a:off x="7481768" y="5537002"/>
            <a:ext cx="2957036"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Histological Features</a:t>
            </a:r>
            <a:endParaRPr lang="en-US" sz="2187" dirty="0"/>
          </a:p>
        </p:txBody>
      </p:sp>
      <p:sp>
        <p:nvSpPr>
          <p:cNvPr id="10" name="Text 6"/>
          <p:cNvSpPr/>
          <p:nvPr/>
        </p:nvSpPr>
        <p:spPr>
          <a:xfrm>
            <a:off x="7481768" y="6017419"/>
            <a:ext cx="5388412" cy="1421606"/>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Histologically, the buccal mucosa is characterized by a thin, moist, and highly vascularized epithelium, which is essential for its protective and sensory functions.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10980420" y="0"/>
            <a:ext cx="3657600" cy="8229600"/>
          </a:xfrm>
          <a:prstGeom prst="rect">
            <a:avLst/>
          </a:prstGeom>
        </p:spPr>
      </p:pic>
      <p:sp>
        <p:nvSpPr>
          <p:cNvPr id="5" name="Text 2"/>
          <p:cNvSpPr/>
          <p:nvPr/>
        </p:nvSpPr>
        <p:spPr>
          <a:xfrm>
            <a:off x="833199" y="747713"/>
            <a:ext cx="5842635"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Clinical Presentation</a:t>
            </a:r>
            <a:endParaRPr lang="en-US" sz="4374" dirty="0"/>
          </a:p>
        </p:txBody>
      </p:sp>
      <p:sp>
        <p:nvSpPr>
          <p:cNvPr id="6" name="Shape 3"/>
          <p:cNvSpPr/>
          <p:nvPr/>
        </p:nvSpPr>
        <p:spPr>
          <a:xfrm>
            <a:off x="1144310" y="1775341"/>
            <a:ext cx="44410" cy="5706427"/>
          </a:xfrm>
          <a:prstGeom prst="roundRect">
            <a:avLst>
              <a:gd name="adj" fmla="val 225151"/>
            </a:avLst>
          </a:prstGeom>
          <a:solidFill>
            <a:srgbClr val="BBC2DC"/>
          </a:solidFill>
          <a:ln/>
        </p:spPr>
      </p:sp>
      <p:sp>
        <p:nvSpPr>
          <p:cNvPr id="7" name="Shape 4"/>
          <p:cNvSpPr/>
          <p:nvPr/>
        </p:nvSpPr>
        <p:spPr>
          <a:xfrm>
            <a:off x="1416427" y="2176641"/>
            <a:ext cx="777597" cy="44410"/>
          </a:xfrm>
          <a:prstGeom prst="roundRect">
            <a:avLst>
              <a:gd name="adj" fmla="val 225151"/>
            </a:avLst>
          </a:prstGeom>
          <a:solidFill>
            <a:srgbClr val="BBC2DC"/>
          </a:solidFill>
          <a:ln/>
        </p:spPr>
      </p:sp>
      <p:sp>
        <p:nvSpPr>
          <p:cNvPr id="8" name="Shape 5"/>
          <p:cNvSpPr/>
          <p:nvPr/>
        </p:nvSpPr>
        <p:spPr>
          <a:xfrm>
            <a:off x="916484" y="1948934"/>
            <a:ext cx="499943" cy="499943"/>
          </a:xfrm>
          <a:prstGeom prst="roundRect">
            <a:avLst>
              <a:gd name="adj" fmla="val 20000"/>
            </a:avLst>
          </a:prstGeom>
          <a:solidFill>
            <a:srgbClr val="D5DCF6"/>
          </a:solidFill>
          <a:ln w="7620">
            <a:solidFill>
              <a:srgbClr val="BBC2DC"/>
            </a:solidFill>
            <a:prstDash val="solid"/>
          </a:ln>
        </p:spPr>
      </p:sp>
      <p:sp>
        <p:nvSpPr>
          <p:cNvPr id="9" name="Text 6"/>
          <p:cNvSpPr/>
          <p:nvPr/>
        </p:nvSpPr>
        <p:spPr>
          <a:xfrm>
            <a:off x="1100911" y="1990606"/>
            <a:ext cx="131088"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1</a:t>
            </a:r>
            <a:endParaRPr lang="en-US" sz="2624" dirty="0"/>
          </a:p>
        </p:txBody>
      </p:sp>
      <p:sp>
        <p:nvSpPr>
          <p:cNvPr id="10" name="Text 7"/>
          <p:cNvSpPr/>
          <p:nvPr/>
        </p:nvSpPr>
        <p:spPr>
          <a:xfrm>
            <a:off x="2388513" y="1997512"/>
            <a:ext cx="277749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Early Stages</a:t>
            </a:r>
            <a:endParaRPr lang="en-US" sz="2187" dirty="0"/>
          </a:p>
        </p:txBody>
      </p:sp>
      <p:sp>
        <p:nvSpPr>
          <p:cNvPr id="11" name="Text 8"/>
          <p:cNvSpPr/>
          <p:nvPr/>
        </p:nvSpPr>
        <p:spPr>
          <a:xfrm>
            <a:off x="2388513" y="2477929"/>
            <a:ext cx="7751088" cy="710803"/>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In the early stages, buccal mucosa cancer may present as a small, painless, and discolored patch or ulcer on the inner cheek.</a:t>
            </a:r>
            <a:endParaRPr lang="en-US" sz="1750" dirty="0"/>
          </a:p>
        </p:txBody>
      </p:sp>
      <p:sp>
        <p:nvSpPr>
          <p:cNvPr id="12" name="Shape 9"/>
          <p:cNvSpPr/>
          <p:nvPr/>
        </p:nvSpPr>
        <p:spPr>
          <a:xfrm>
            <a:off x="1416427" y="4034373"/>
            <a:ext cx="777597" cy="44410"/>
          </a:xfrm>
          <a:prstGeom prst="roundRect">
            <a:avLst>
              <a:gd name="adj" fmla="val 225151"/>
            </a:avLst>
          </a:prstGeom>
          <a:solidFill>
            <a:srgbClr val="BBC2DC"/>
          </a:solidFill>
          <a:ln/>
        </p:spPr>
      </p:sp>
      <p:sp>
        <p:nvSpPr>
          <p:cNvPr id="13" name="Shape 10"/>
          <p:cNvSpPr/>
          <p:nvPr/>
        </p:nvSpPr>
        <p:spPr>
          <a:xfrm>
            <a:off x="916484" y="3806666"/>
            <a:ext cx="499943" cy="499943"/>
          </a:xfrm>
          <a:prstGeom prst="roundRect">
            <a:avLst>
              <a:gd name="adj" fmla="val 20000"/>
            </a:avLst>
          </a:prstGeom>
          <a:solidFill>
            <a:srgbClr val="D5DCF6"/>
          </a:solidFill>
          <a:ln w="7620">
            <a:solidFill>
              <a:srgbClr val="BBC2DC"/>
            </a:solidFill>
            <a:prstDash val="solid"/>
          </a:ln>
        </p:spPr>
      </p:sp>
      <p:sp>
        <p:nvSpPr>
          <p:cNvPr id="14" name="Text 11"/>
          <p:cNvSpPr/>
          <p:nvPr/>
        </p:nvSpPr>
        <p:spPr>
          <a:xfrm>
            <a:off x="1066860" y="3848338"/>
            <a:ext cx="199072"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2</a:t>
            </a:r>
            <a:endParaRPr lang="en-US" sz="2624" dirty="0"/>
          </a:p>
        </p:txBody>
      </p:sp>
      <p:sp>
        <p:nvSpPr>
          <p:cNvPr id="15" name="Text 12"/>
          <p:cNvSpPr/>
          <p:nvPr/>
        </p:nvSpPr>
        <p:spPr>
          <a:xfrm>
            <a:off x="2388513" y="3855244"/>
            <a:ext cx="277749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Progressive Stages</a:t>
            </a:r>
            <a:endParaRPr lang="en-US" sz="2187" dirty="0"/>
          </a:p>
        </p:txBody>
      </p:sp>
      <p:sp>
        <p:nvSpPr>
          <p:cNvPr id="16" name="Text 13"/>
          <p:cNvSpPr/>
          <p:nvPr/>
        </p:nvSpPr>
        <p:spPr>
          <a:xfrm>
            <a:off x="2388513" y="4335661"/>
            <a:ext cx="7751088" cy="710803"/>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As the cancer progresses, it can cause pain, difficulty swallowing, bleeding, and the formation of a hard, irregular mass or growth.</a:t>
            </a:r>
            <a:endParaRPr lang="en-US" sz="1750" dirty="0"/>
          </a:p>
        </p:txBody>
      </p:sp>
      <p:sp>
        <p:nvSpPr>
          <p:cNvPr id="17" name="Shape 14"/>
          <p:cNvSpPr/>
          <p:nvPr/>
        </p:nvSpPr>
        <p:spPr>
          <a:xfrm>
            <a:off x="1416427" y="5892105"/>
            <a:ext cx="777597" cy="44410"/>
          </a:xfrm>
          <a:prstGeom prst="roundRect">
            <a:avLst>
              <a:gd name="adj" fmla="val 225151"/>
            </a:avLst>
          </a:prstGeom>
          <a:solidFill>
            <a:srgbClr val="BBC2DC"/>
          </a:solidFill>
          <a:ln/>
        </p:spPr>
      </p:sp>
      <p:sp>
        <p:nvSpPr>
          <p:cNvPr id="18" name="Shape 15"/>
          <p:cNvSpPr/>
          <p:nvPr/>
        </p:nvSpPr>
        <p:spPr>
          <a:xfrm>
            <a:off x="916484" y="5664398"/>
            <a:ext cx="499943" cy="499943"/>
          </a:xfrm>
          <a:prstGeom prst="roundRect">
            <a:avLst>
              <a:gd name="adj" fmla="val 20000"/>
            </a:avLst>
          </a:prstGeom>
          <a:solidFill>
            <a:srgbClr val="D5DCF6"/>
          </a:solidFill>
          <a:ln w="7620">
            <a:solidFill>
              <a:srgbClr val="BBC2DC"/>
            </a:solidFill>
            <a:prstDash val="solid"/>
          </a:ln>
        </p:spPr>
      </p:sp>
      <p:sp>
        <p:nvSpPr>
          <p:cNvPr id="19" name="Text 16"/>
          <p:cNvSpPr/>
          <p:nvPr/>
        </p:nvSpPr>
        <p:spPr>
          <a:xfrm>
            <a:off x="1066740" y="5706070"/>
            <a:ext cx="199311"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3</a:t>
            </a:r>
            <a:endParaRPr lang="en-US" sz="2624" dirty="0"/>
          </a:p>
        </p:txBody>
      </p:sp>
      <p:sp>
        <p:nvSpPr>
          <p:cNvPr id="20" name="Text 17"/>
          <p:cNvSpPr/>
          <p:nvPr/>
        </p:nvSpPr>
        <p:spPr>
          <a:xfrm>
            <a:off x="2388513" y="5712976"/>
            <a:ext cx="277749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Advanced Stages</a:t>
            </a:r>
            <a:endParaRPr lang="en-US" sz="2187" dirty="0"/>
          </a:p>
        </p:txBody>
      </p:sp>
      <p:sp>
        <p:nvSpPr>
          <p:cNvPr id="21" name="Text 18"/>
          <p:cNvSpPr/>
          <p:nvPr/>
        </p:nvSpPr>
        <p:spPr>
          <a:xfrm>
            <a:off x="2388513" y="6193393"/>
            <a:ext cx="7751088" cy="1066205"/>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In advanced stages, the cancer may invade surrounding tissues, causing facial disfigurement, bone destruction, and potentially, metastasis to nearby lymph nodes.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806172"/>
            <a:ext cx="6291382"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Diagnosis and Staging</a:t>
            </a:r>
            <a:endParaRPr lang="en-US" sz="4374" dirty="0"/>
          </a:p>
        </p:txBody>
      </p:sp>
      <p:pic>
        <p:nvPicPr>
          <p:cNvPr id="5" name="Image 0" descr="preencoded.png">    </p:cNvPr>
          <p:cNvPicPr>
            <a:picLocks noChangeAspect="1"/>
          </p:cNvPicPr>
          <p:nvPr/>
        </p:nvPicPr>
        <p:blipFill>
          <a:blip r:embed="rId1"/>
          <a:stretch>
            <a:fillRect/>
          </a:stretch>
        </p:blipFill>
        <p:spPr>
          <a:xfrm>
            <a:off x="1760220" y="1944886"/>
            <a:ext cx="2777490" cy="888682"/>
          </a:xfrm>
          <a:prstGeom prst="rect">
            <a:avLst/>
          </a:prstGeom>
        </p:spPr>
      </p:pic>
      <p:sp>
        <p:nvSpPr>
          <p:cNvPr id="6" name="Text 3"/>
          <p:cNvSpPr/>
          <p:nvPr/>
        </p:nvSpPr>
        <p:spPr>
          <a:xfrm>
            <a:off x="1982391" y="3166824"/>
            <a:ext cx="2333149" cy="694373"/>
          </a:xfrm>
          <a:prstGeom prst="rect">
            <a:avLst/>
          </a:prstGeom>
          <a:noFill/>
          <a:ln/>
        </p:spPr>
        <p:txBody>
          <a:bodyPr wrap="squar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Clinical Examination</a:t>
            </a:r>
            <a:endParaRPr lang="en-US" sz="2187" dirty="0"/>
          </a:p>
        </p:txBody>
      </p:sp>
      <p:sp>
        <p:nvSpPr>
          <p:cNvPr id="7" name="Text 4"/>
          <p:cNvSpPr/>
          <p:nvPr/>
        </p:nvSpPr>
        <p:spPr>
          <a:xfrm>
            <a:off x="1982391" y="3994428"/>
            <a:ext cx="2333149" cy="2843213"/>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A thorough physical examination, including palpation and visual inspection, is the first step in diagnosing buccal mucosa cancer.</a:t>
            </a:r>
            <a:endParaRPr lang="en-US" sz="1750" dirty="0"/>
          </a:p>
        </p:txBody>
      </p:sp>
      <p:pic>
        <p:nvPicPr>
          <p:cNvPr id="8" name="Image 1" descr="preencoded.png">    </p:cNvPr>
          <p:cNvPicPr>
            <a:picLocks noChangeAspect="1"/>
          </p:cNvPicPr>
          <p:nvPr/>
        </p:nvPicPr>
        <p:blipFill>
          <a:blip r:embed="rId2"/>
          <a:stretch>
            <a:fillRect/>
          </a:stretch>
        </p:blipFill>
        <p:spPr>
          <a:xfrm>
            <a:off x="4537710" y="1944886"/>
            <a:ext cx="2777490" cy="888682"/>
          </a:xfrm>
          <a:prstGeom prst="rect">
            <a:avLst/>
          </a:prstGeom>
        </p:spPr>
      </p:pic>
      <p:sp>
        <p:nvSpPr>
          <p:cNvPr id="9" name="Text 5"/>
          <p:cNvSpPr/>
          <p:nvPr/>
        </p:nvSpPr>
        <p:spPr>
          <a:xfrm>
            <a:off x="4759881" y="3166824"/>
            <a:ext cx="2333149"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Biopsy</a:t>
            </a:r>
            <a:endParaRPr lang="en-US" sz="2187" dirty="0"/>
          </a:p>
        </p:txBody>
      </p:sp>
      <p:sp>
        <p:nvSpPr>
          <p:cNvPr id="10" name="Text 6"/>
          <p:cNvSpPr/>
          <p:nvPr/>
        </p:nvSpPr>
        <p:spPr>
          <a:xfrm>
            <a:off x="4759881" y="3647242"/>
            <a:ext cx="2333149" cy="2487811"/>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A biopsy of the affected area is essential to confirm the diagnosis and determine the histological grade of the cancer.</a:t>
            </a:r>
            <a:endParaRPr lang="en-US" sz="1750" dirty="0"/>
          </a:p>
        </p:txBody>
      </p:sp>
      <p:pic>
        <p:nvPicPr>
          <p:cNvPr id="11" name="Image 2" descr="preencoded.png">    </p:cNvPr>
          <p:cNvPicPr>
            <a:picLocks noChangeAspect="1"/>
          </p:cNvPicPr>
          <p:nvPr/>
        </p:nvPicPr>
        <p:blipFill>
          <a:blip r:embed="rId3"/>
          <a:stretch>
            <a:fillRect/>
          </a:stretch>
        </p:blipFill>
        <p:spPr>
          <a:xfrm>
            <a:off x="7315200" y="1944886"/>
            <a:ext cx="2777490" cy="888682"/>
          </a:xfrm>
          <a:prstGeom prst="rect">
            <a:avLst/>
          </a:prstGeom>
        </p:spPr>
      </p:pic>
      <p:sp>
        <p:nvSpPr>
          <p:cNvPr id="12" name="Text 7"/>
          <p:cNvSpPr/>
          <p:nvPr/>
        </p:nvSpPr>
        <p:spPr>
          <a:xfrm>
            <a:off x="7537371" y="3166824"/>
            <a:ext cx="2333149"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Imaging Studies</a:t>
            </a:r>
            <a:endParaRPr lang="en-US" sz="2187" dirty="0"/>
          </a:p>
        </p:txBody>
      </p:sp>
      <p:sp>
        <p:nvSpPr>
          <p:cNvPr id="13" name="Text 8"/>
          <p:cNvSpPr/>
          <p:nvPr/>
        </p:nvSpPr>
        <p:spPr>
          <a:xfrm>
            <a:off x="7537371" y="3647242"/>
            <a:ext cx="2333149" cy="2487811"/>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Imaging techniques, such as CT scans, MRI, and PET scans, are used to assess the extent of the tumor and detect any metastases.</a:t>
            </a:r>
            <a:endParaRPr lang="en-US" sz="1750" dirty="0"/>
          </a:p>
        </p:txBody>
      </p:sp>
      <p:pic>
        <p:nvPicPr>
          <p:cNvPr id="14" name="Image 3" descr="preencoded.png">    </p:cNvPr>
          <p:cNvPicPr>
            <a:picLocks noChangeAspect="1"/>
          </p:cNvPicPr>
          <p:nvPr/>
        </p:nvPicPr>
        <p:blipFill>
          <a:blip r:embed="rId4"/>
          <a:stretch>
            <a:fillRect/>
          </a:stretch>
        </p:blipFill>
        <p:spPr>
          <a:xfrm>
            <a:off x="10092690" y="1944886"/>
            <a:ext cx="2777490" cy="888682"/>
          </a:xfrm>
          <a:prstGeom prst="rect">
            <a:avLst/>
          </a:prstGeom>
        </p:spPr>
      </p:pic>
      <p:sp>
        <p:nvSpPr>
          <p:cNvPr id="15" name="Text 9"/>
          <p:cNvSpPr/>
          <p:nvPr/>
        </p:nvSpPr>
        <p:spPr>
          <a:xfrm>
            <a:off x="10314861" y="3166824"/>
            <a:ext cx="2333149"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Staging</a:t>
            </a:r>
            <a:endParaRPr lang="en-US" sz="2187" dirty="0"/>
          </a:p>
        </p:txBody>
      </p:sp>
      <p:sp>
        <p:nvSpPr>
          <p:cNvPr id="16" name="Text 10"/>
          <p:cNvSpPr/>
          <p:nvPr/>
        </p:nvSpPr>
        <p:spPr>
          <a:xfrm>
            <a:off x="10314861" y="3647242"/>
            <a:ext cx="2333149" cy="3554016"/>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The TNM staging system is used to determine the size of the tumor, involvement of lymph nodes, and presence of distant metastases, which guides treatment planning.</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2039064"/>
            <a:ext cx="6057543"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Treatment Modalities</a:t>
            </a:r>
            <a:endParaRPr lang="en-US" sz="4374" dirty="0"/>
          </a:p>
        </p:txBody>
      </p:sp>
      <p:sp>
        <p:nvSpPr>
          <p:cNvPr id="5" name="Text 3"/>
          <p:cNvSpPr/>
          <p:nvPr/>
        </p:nvSpPr>
        <p:spPr>
          <a:xfrm>
            <a:off x="1760220" y="3288863"/>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Surgery</a:t>
            </a:r>
            <a:endParaRPr lang="en-US" sz="2187" dirty="0"/>
          </a:p>
        </p:txBody>
      </p:sp>
      <p:sp>
        <p:nvSpPr>
          <p:cNvPr id="6" name="Text 4"/>
          <p:cNvSpPr/>
          <p:nvPr/>
        </p:nvSpPr>
        <p:spPr>
          <a:xfrm>
            <a:off x="1760220" y="3858220"/>
            <a:ext cx="3341608"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Surgical excision of the tumor, along with any involved lymph nodes, is the primary treatment approach for early-stage buccal mucosa cancer.</a:t>
            </a:r>
            <a:endParaRPr lang="en-US" sz="1750" dirty="0"/>
          </a:p>
        </p:txBody>
      </p:sp>
      <p:sp>
        <p:nvSpPr>
          <p:cNvPr id="7" name="Text 5"/>
          <p:cNvSpPr/>
          <p:nvPr/>
        </p:nvSpPr>
        <p:spPr>
          <a:xfrm>
            <a:off x="5651421" y="3288863"/>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Radiation Therapy</a:t>
            </a:r>
            <a:endParaRPr lang="en-US" sz="2187" dirty="0"/>
          </a:p>
        </p:txBody>
      </p:sp>
      <p:sp>
        <p:nvSpPr>
          <p:cNvPr id="8" name="Text 6"/>
          <p:cNvSpPr/>
          <p:nvPr/>
        </p:nvSpPr>
        <p:spPr>
          <a:xfrm>
            <a:off x="5651421" y="3858220"/>
            <a:ext cx="3341608"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Radiation therapy, either alone or in combination with surgery, is used to treat larger tumors or those that have spread to nearby lymph nodes.</a:t>
            </a:r>
            <a:endParaRPr lang="en-US" sz="1750" dirty="0"/>
          </a:p>
        </p:txBody>
      </p:sp>
      <p:sp>
        <p:nvSpPr>
          <p:cNvPr id="9" name="Text 7"/>
          <p:cNvSpPr/>
          <p:nvPr/>
        </p:nvSpPr>
        <p:spPr>
          <a:xfrm>
            <a:off x="9542621" y="3288863"/>
            <a:ext cx="2777490"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Chemotherapy</a:t>
            </a:r>
            <a:endParaRPr lang="en-US" sz="2187" dirty="0"/>
          </a:p>
        </p:txBody>
      </p:sp>
      <p:sp>
        <p:nvSpPr>
          <p:cNvPr id="10" name="Text 8"/>
          <p:cNvSpPr/>
          <p:nvPr/>
        </p:nvSpPr>
        <p:spPr>
          <a:xfrm>
            <a:off x="9542621" y="3858220"/>
            <a:ext cx="3341608"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Chemotherapy may be used in advanced or recurrent cases of buccal mucosa cancer, often in combination with radiation therapy or surgery.</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1498878"/>
            <a:ext cx="5796439"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Take-Home Message</a:t>
            </a:r>
            <a:endParaRPr lang="en-US" sz="4374" dirty="0"/>
          </a:p>
        </p:txBody>
      </p:sp>
      <p:pic>
        <p:nvPicPr>
          <p:cNvPr id="5" name="Image 0" descr="preencoded.png">    </p:cNvPr>
          <p:cNvPicPr>
            <a:picLocks noChangeAspect="1"/>
          </p:cNvPicPr>
          <p:nvPr/>
        </p:nvPicPr>
        <p:blipFill>
          <a:blip r:embed="rId1"/>
          <a:stretch>
            <a:fillRect/>
          </a:stretch>
        </p:blipFill>
        <p:spPr>
          <a:xfrm>
            <a:off x="1760220" y="2637592"/>
            <a:ext cx="555427" cy="555427"/>
          </a:xfrm>
          <a:prstGeom prst="rect">
            <a:avLst/>
          </a:prstGeom>
        </p:spPr>
      </p:pic>
      <p:sp>
        <p:nvSpPr>
          <p:cNvPr id="6" name="Text 3"/>
          <p:cNvSpPr/>
          <p:nvPr/>
        </p:nvSpPr>
        <p:spPr>
          <a:xfrm>
            <a:off x="1760220" y="3415189"/>
            <a:ext cx="277749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Early Detection</a:t>
            </a:r>
            <a:endParaRPr lang="en-US" sz="2187" dirty="0"/>
          </a:p>
        </p:txBody>
      </p:sp>
      <p:sp>
        <p:nvSpPr>
          <p:cNvPr id="7" name="Text 4"/>
          <p:cNvSpPr/>
          <p:nvPr/>
        </p:nvSpPr>
        <p:spPr>
          <a:xfrm>
            <a:off x="1760220" y="3895606"/>
            <a:ext cx="3481149" cy="1777008"/>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Regular oral cancer screenings are crucial for the early detection of buccal mucosa cancer, which can significantly improve treatment outcomes.</a:t>
            </a:r>
            <a:endParaRPr lang="en-US" sz="1750" dirty="0"/>
          </a:p>
        </p:txBody>
      </p:sp>
      <p:pic>
        <p:nvPicPr>
          <p:cNvPr id="8" name="Image 1" descr="preencoded.png">    </p:cNvPr>
          <p:cNvPicPr>
            <a:picLocks noChangeAspect="1"/>
          </p:cNvPicPr>
          <p:nvPr/>
        </p:nvPicPr>
        <p:blipFill>
          <a:blip r:embed="rId2"/>
          <a:stretch>
            <a:fillRect/>
          </a:stretch>
        </p:blipFill>
        <p:spPr>
          <a:xfrm>
            <a:off x="5574625" y="2637592"/>
            <a:ext cx="555427" cy="555427"/>
          </a:xfrm>
          <a:prstGeom prst="rect">
            <a:avLst/>
          </a:prstGeom>
        </p:spPr>
      </p:pic>
      <p:sp>
        <p:nvSpPr>
          <p:cNvPr id="9" name="Text 5"/>
          <p:cNvSpPr/>
          <p:nvPr/>
        </p:nvSpPr>
        <p:spPr>
          <a:xfrm>
            <a:off x="5574625" y="3415189"/>
            <a:ext cx="3481149" cy="694373"/>
          </a:xfrm>
          <a:prstGeom prst="rect">
            <a:avLst/>
          </a:prstGeom>
          <a:noFill/>
          <a:ln/>
        </p:spPr>
        <p:txBody>
          <a:bodyPr wrap="squar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Multidisciplinary Approach</a:t>
            </a:r>
            <a:endParaRPr lang="en-US" sz="2187" dirty="0"/>
          </a:p>
        </p:txBody>
      </p:sp>
      <p:sp>
        <p:nvSpPr>
          <p:cNvPr id="10" name="Text 6"/>
          <p:cNvSpPr/>
          <p:nvPr/>
        </p:nvSpPr>
        <p:spPr>
          <a:xfrm>
            <a:off x="5574625" y="4242792"/>
            <a:ext cx="3481149" cy="2487811"/>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A collaborative team of healthcare professionals, including surgeons, radiation oncologists, and medical oncologists, is essential for delivering comprehensive and personalized treatment.</a:t>
            </a:r>
            <a:endParaRPr lang="en-US" sz="1750" dirty="0"/>
          </a:p>
        </p:txBody>
      </p:sp>
      <p:pic>
        <p:nvPicPr>
          <p:cNvPr id="11" name="Image 2" descr="preencoded.png">    </p:cNvPr>
          <p:cNvPicPr>
            <a:picLocks noChangeAspect="1"/>
          </p:cNvPicPr>
          <p:nvPr/>
        </p:nvPicPr>
        <p:blipFill>
          <a:blip r:embed="rId3"/>
          <a:stretch>
            <a:fillRect/>
          </a:stretch>
        </p:blipFill>
        <p:spPr>
          <a:xfrm>
            <a:off x="9389031" y="2637592"/>
            <a:ext cx="555427" cy="555427"/>
          </a:xfrm>
          <a:prstGeom prst="rect">
            <a:avLst/>
          </a:prstGeom>
        </p:spPr>
      </p:pic>
      <p:sp>
        <p:nvSpPr>
          <p:cNvPr id="12" name="Text 7"/>
          <p:cNvSpPr/>
          <p:nvPr/>
        </p:nvSpPr>
        <p:spPr>
          <a:xfrm>
            <a:off x="9389031" y="3415189"/>
            <a:ext cx="2891790"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Preventive Measures</a:t>
            </a:r>
            <a:endParaRPr lang="en-US" sz="2187" dirty="0"/>
          </a:p>
        </p:txBody>
      </p:sp>
      <p:sp>
        <p:nvSpPr>
          <p:cNvPr id="13" name="Text 8"/>
          <p:cNvSpPr/>
          <p:nvPr/>
        </p:nvSpPr>
        <p:spPr>
          <a:xfrm>
            <a:off x="9389031" y="3895606"/>
            <a:ext cx="3481149" cy="2132409"/>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Promoting awareness, encouraging healthy lifestyle habits, and addressing risk factors can help reduce the incidence of buccal mucosa cancer in the community.</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2024-05-10T14:04:13Z</dcterms:created>
  <dcterms:modified xsi:type="dcterms:W3CDTF">2024-05-10T14:04:13Z</dcterms:modified>
</cp:coreProperties>
</file>