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1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Title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Abdominal Tuberculosis: Surgical Perspectives</a:t>
            </a:r>
          </a:p>
          <a:p>
            <a:r>
              <a:t>Final Year MBBS – UHS Preparation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Fever</a:t>
            </a:r>
          </a:p>
          <a:p>
            <a:r>
              <a:t>Night sweats</a:t>
            </a:r>
          </a:p>
          <a:p>
            <a:r>
              <a:t>Weight loss</a:t>
            </a:r>
          </a:p>
          <a:p>
            <a:r>
              <a:t>Chronic abdominal pain</a:t>
            </a:r>
          </a:p>
          <a:p>
            <a:r>
              <a:t>Diarrhea/constipation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Specific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Right iliac fossa mass</a:t>
            </a:r>
          </a:p>
          <a:p>
            <a:r>
              <a:t>Ascites</a:t>
            </a:r>
          </a:p>
          <a:p>
            <a:r>
              <a:t>Intestinal obstruction</a:t>
            </a:r>
          </a:p>
          <a:p>
            <a:r>
              <a:t>Peritonitis in perforation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Laboratory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High ESR</a:t>
            </a:r>
          </a:p>
          <a:p>
            <a:r>
              <a:t>Positive Mantoux</a:t>
            </a:r>
          </a:p>
          <a:p>
            <a:r>
              <a:t>PCR TB DNA</a:t>
            </a:r>
          </a:p>
          <a:p>
            <a:r>
              <a:t>Ascitic ADA levels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Plain X‑ray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Multiple air fluid levels</a:t>
            </a:r>
          </a:p>
          <a:p>
            <a:r>
              <a:t>Gas under diaphragm in perforation</a:t>
            </a:r>
          </a:p>
          <a:p>
            <a:r>
              <a:t>Calcified lymph nodes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Barium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Stierlin sign</a:t>
            </a:r>
          </a:p>
          <a:p>
            <a:r>
              <a:t>Conical cecum</a:t>
            </a:r>
          </a:p>
          <a:p>
            <a:r>
              <a:t>Pulled up ileocecal valve</a:t>
            </a:r>
          </a:p>
          <a:p>
            <a:r>
              <a:t>Terminal ileum stricture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Ultrasound/CT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Matted bowel loops</a:t>
            </a:r>
          </a:p>
          <a:p>
            <a:r>
              <a:t>Necrotic mesenteric nodes</a:t>
            </a:r>
          </a:p>
          <a:p>
            <a:r>
              <a:t>Omental cake</a:t>
            </a:r>
          </a:p>
          <a:p>
            <a:r>
              <a:t>Guided biopsy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Colonoscopy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Ileocecal ulcers</a:t>
            </a:r>
          </a:p>
          <a:p>
            <a:r>
              <a:t>Strictures</a:t>
            </a:r>
          </a:p>
          <a:p>
            <a:r>
              <a:t>Biopsy showing caseating granulomas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Crohn disease</a:t>
            </a:r>
          </a:p>
          <a:p>
            <a:r>
              <a:t>Carcinoma cecum</a:t>
            </a:r>
          </a:p>
          <a:p>
            <a:r>
              <a:t>Amoeboma</a:t>
            </a:r>
          </a:p>
          <a:p>
            <a:r>
              <a:t>Appendicular mass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Medical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ATT: Rifampicin, Isoniazid, Pyrazinamide, Ethambutol</a:t>
            </a:r>
          </a:p>
          <a:p>
            <a:r>
              <a:t>Duration about 6 months</a:t>
            </a:r>
          </a:p>
          <a:p>
            <a:r>
              <a:t>Nutrition support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Obstruction</a:t>
            </a:r>
          </a:p>
          <a:p>
            <a:r>
              <a:t>Perforation</a:t>
            </a:r>
          </a:p>
          <a:p>
            <a:r>
              <a:t>Hemorrhage</a:t>
            </a:r>
          </a:p>
          <a:p>
            <a:r>
              <a:t>Diagnostic uncertainty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Starter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Young male with night sweats</a:t>
            </a:r>
          </a:p>
          <a:p>
            <a:r>
              <a:t>Weight loss and chronic abdominal pain</a:t>
            </a:r>
          </a:p>
          <a:p>
            <a:r>
              <a:t>Doughy abdomen on palpation</a:t>
            </a:r>
          </a:p>
          <a:p>
            <a:r>
              <a:t>Imaging shows matted bowel loops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Surgery for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Strictureplasty</a:t>
            </a:r>
          </a:p>
          <a:p>
            <a:r>
              <a:t>Heineke‑Mikulicz</a:t>
            </a:r>
          </a:p>
          <a:p>
            <a:r>
              <a:t>Finney technique</a:t>
            </a:r>
          </a:p>
          <a:p>
            <a:r>
              <a:t>Bowel preservation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Hyperplastic TB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Limited ileocecal resection</a:t>
            </a:r>
          </a:p>
          <a:p>
            <a:r>
              <a:t>Right hemicolectomy if malignancy suspected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Perforation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Resection of diseased bowel</a:t>
            </a:r>
          </a:p>
          <a:p>
            <a:r>
              <a:t>Stoma in septic patients</a:t>
            </a:r>
          </a:p>
          <a:p>
            <a:r>
              <a:t>Peritoneal lavage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Enteroenteric fistula</a:t>
            </a:r>
          </a:p>
          <a:p>
            <a:r>
              <a:t>Adhesive obstruction</a:t>
            </a:r>
          </a:p>
          <a:p>
            <a:r>
              <a:t>Short bowel syndrome</a:t>
            </a:r>
          </a:p>
          <a:p>
            <a:r>
              <a:t>Infertility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TB vs Crohn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Transverse ulcers</a:t>
            </a:r>
          </a:p>
          <a:p>
            <a:r>
              <a:t>Caseating granulomas</a:t>
            </a:r>
          </a:p>
          <a:p>
            <a:r>
              <a:t>Continuous ileocecal involvement</a:t>
            </a:r>
          </a:p>
          <a:p>
            <a:r>
              <a:t>Crohn has skip lesions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Viva Pearls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Stierlin sign</a:t>
            </a:r>
          </a:p>
          <a:p>
            <a:r>
              <a:t>ADA &gt;30</a:t>
            </a:r>
          </a:p>
          <a:p>
            <a:r>
              <a:t>Check pulmonary TB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High suspicion needed</a:t>
            </a:r>
          </a:p>
          <a:p>
            <a:r>
              <a:t>ATT primary treatment</a:t>
            </a:r>
          </a:p>
          <a:p>
            <a:r>
              <a:t>Surgery for complications</a:t>
            </a:r>
          </a:p>
          <a:p>
            <a:r>
              <a:t>Early diagnosis improves prognosis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Classify types of abdominal TB</a:t>
            </a:r>
          </a:p>
          <a:p>
            <a:r>
              <a:t>Differentiate TB from Crohn’s disease</a:t>
            </a:r>
          </a:p>
          <a:p>
            <a:r>
              <a:t>Identify surgical indications</a:t>
            </a:r>
          </a:p>
          <a:p>
            <a:r>
              <a:t>Outline medical and surgical management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 &amp; Pathogenesis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Endemic in South Asia</a:t>
            </a:r>
          </a:p>
          <a:p>
            <a:r>
              <a:t>Caused by Mycobacterium tuberculosis/bovis</a:t>
            </a:r>
          </a:p>
          <a:p>
            <a:r>
              <a:t>Ingestion of infected milk</a:t>
            </a:r>
          </a:p>
          <a:p>
            <a:r>
              <a:t>Hematogenous spread from lungs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Intestinal TB</a:t>
            </a:r>
          </a:p>
          <a:p>
            <a:r>
              <a:t>Peritoneal TB</a:t>
            </a:r>
          </a:p>
          <a:p>
            <a:r>
              <a:t>Mesenteric nodal TB</a:t>
            </a:r>
          </a:p>
          <a:p>
            <a:r>
              <a:t>Solid organ involvement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TB – Ulcerative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Multiple transverse ileal ulcers</a:t>
            </a:r>
          </a:p>
          <a:p>
            <a:r>
              <a:t>Seen in malnourished/immunocompromised</a:t>
            </a:r>
          </a:p>
          <a:p>
            <a:r>
              <a:t>Risk of multiple perforations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TB – Hyperplastic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Ileocecal wall thickening</a:t>
            </a:r>
          </a:p>
          <a:p>
            <a:r>
              <a:t>Right iliac fossa mass</a:t>
            </a:r>
          </a:p>
          <a:p>
            <a:r>
              <a:t>Mimics carcinoma cecum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Peritoneal TB – Ascitic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Straw colored ascites</a:t>
            </a:r>
          </a:p>
          <a:p>
            <a:r>
              <a:t>Peritoneal tubercles</a:t>
            </a:r>
          </a:p>
          <a:p>
            <a:r>
              <a:t>High protein ascitic fluid</a:t>
            </a:r>
          </a:p>
          <a:p>
            <a:r>
              <a:t>SAAG &lt; 1.1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Peritoneal TB – Plastic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Matted bowel loops</a:t>
            </a:r>
          </a:p>
          <a:p>
            <a:r>
              <a:t>Thick omentum</a:t>
            </a:r>
          </a:p>
          <a:p>
            <a:r>
              <a:t>Doughy abdomen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348</Words>
  <Application>Microsoft Macintosh PowerPoint</Application>
  <PresentationFormat>On-screen Show (4:3)</PresentationFormat>
  <Paragraphs>119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Title Slide</vt:lpstr>
      <vt:lpstr>Clinical Starter Case</vt:lpstr>
      <vt:lpstr>Learning Outcomes</vt:lpstr>
      <vt:lpstr>Epidemiology &amp; Pathogenesis</vt:lpstr>
      <vt:lpstr>Classification</vt:lpstr>
      <vt:lpstr>Intestinal TB – Ulcerative</vt:lpstr>
      <vt:lpstr>Intestinal TB – Hyperplastic</vt:lpstr>
      <vt:lpstr>Peritoneal TB – Ascitic</vt:lpstr>
      <vt:lpstr>Peritoneal TB – Plastic</vt:lpstr>
      <vt:lpstr>Clinical Features</vt:lpstr>
      <vt:lpstr>Specific Features</vt:lpstr>
      <vt:lpstr>Laboratory Tests</vt:lpstr>
      <vt:lpstr>Plain X‑ray</vt:lpstr>
      <vt:lpstr>Barium Studies</vt:lpstr>
      <vt:lpstr>Ultrasound/CT</vt:lpstr>
      <vt:lpstr>Colonoscopy</vt:lpstr>
      <vt:lpstr>Differential Diagnosis</vt:lpstr>
      <vt:lpstr>Medical Treatment</vt:lpstr>
      <vt:lpstr>Surgical Indications</vt:lpstr>
      <vt:lpstr>Surgery for Obstruction</vt:lpstr>
      <vt:lpstr>Hyperplastic TB Surgery</vt:lpstr>
      <vt:lpstr>Perforation Management</vt:lpstr>
      <vt:lpstr>Complications</vt:lpstr>
      <vt:lpstr>TB vs Crohn Disease</vt:lpstr>
      <vt:lpstr>Viva Pearls</vt:lpstr>
      <vt:lpstr>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2</cp:revision>
  <dcterms:created xsi:type="dcterms:W3CDTF">2013-01-27T09:14:16Z</dcterms:created>
  <dcterms:modified xsi:type="dcterms:W3CDTF">2026-03-09T05:12:10Z</dcterms:modified>
  <cp:category/>
</cp:coreProperties>
</file>