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Abdominal Tuberculosis MCQs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Final Year MBBS – Surgery (Bailey &amp; Love 28th Ed)</a:t>
            </a:r>
          </a:p>
          <a:p>
            <a:r>
              <a:t>For UHS Examination Preparation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9 – Investigation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Ascitic fluid analysis in suspected TB.</a:t>
            </a:r>
          </a:p>
          <a:p>
            <a:endParaRPr sz="2000" dirty="0"/>
          </a:p>
          <a:p>
            <a:r>
              <a:rPr sz="2000" dirty="0"/>
              <a:t>Which finding suggests tuberculosis?</a:t>
            </a:r>
          </a:p>
          <a:p>
            <a:endParaRPr sz="2000" dirty="0"/>
          </a:p>
          <a:p>
            <a:r>
              <a:rPr sz="2000" dirty="0"/>
              <a:t>A. High ADA levels</a:t>
            </a:r>
          </a:p>
          <a:p>
            <a:r>
              <a:rPr sz="2000" dirty="0"/>
              <a:t>B. Low protein</a:t>
            </a:r>
          </a:p>
          <a:p>
            <a:r>
              <a:rPr sz="2000" dirty="0"/>
              <a:t>C. Neutrophilic leukocytosis</a:t>
            </a:r>
          </a:p>
          <a:p>
            <a:r>
              <a:rPr sz="2000" dirty="0"/>
              <a:t>D. Positive Gram stain</a:t>
            </a:r>
          </a:p>
          <a:p>
            <a:r>
              <a:rPr sz="2000" dirty="0"/>
              <a:t>E. SAAG &gt; 1.1</a:t>
            </a:r>
          </a:p>
          <a:p>
            <a:endParaRPr sz="2000" dirty="0"/>
          </a:p>
          <a:p>
            <a:r>
              <a:rPr sz="2000" dirty="0"/>
              <a:t>Answer: 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10 – Surgical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Multiple short small bowel strictures in TB causing obstruction.</a:t>
            </a:r>
          </a:p>
          <a:p>
            <a:endParaRPr sz="2000" dirty="0"/>
          </a:p>
          <a:p>
            <a:r>
              <a:rPr sz="2000" dirty="0"/>
              <a:t>Preferred surgery to preserve bowel length?</a:t>
            </a:r>
          </a:p>
          <a:p>
            <a:endParaRPr sz="2000" dirty="0"/>
          </a:p>
          <a:p>
            <a:r>
              <a:rPr sz="2000" dirty="0"/>
              <a:t>A. </a:t>
            </a:r>
            <a:r>
              <a:rPr sz="2000" dirty="0" err="1"/>
              <a:t>Ileotransverse</a:t>
            </a:r>
            <a:r>
              <a:rPr sz="2000" dirty="0"/>
              <a:t> anastomosis</a:t>
            </a:r>
          </a:p>
          <a:p>
            <a:r>
              <a:rPr sz="2000" dirty="0"/>
              <a:t>B. Right hemicolectomy</a:t>
            </a:r>
          </a:p>
          <a:p>
            <a:r>
              <a:rPr sz="2000" dirty="0"/>
              <a:t>C. Segmental resection</a:t>
            </a:r>
          </a:p>
          <a:p>
            <a:r>
              <a:rPr sz="2000" dirty="0"/>
              <a:t>D. Strictureplasty</a:t>
            </a:r>
          </a:p>
          <a:p>
            <a:r>
              <a:rPr sz="2000" dirty="0"/>
              <a:t>E. Total proctocolectomy</a:t>
            </a:r>
          </a:p>
          <a:p>
            <a:endParaRPr sz="2000" dirty="0"/>
          </a:p>
          <a:p>
            <a:r>
              <a:rPr sz="2000" dirty="0"/>
              <a:t>Answer: 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11 – Hyperplastic TB vs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CT scan for RIF mass.</a:t>
            </a:r>
          </a:p>
          <a:p>
            <a:endParaRPr sz="2000" dirty="0"/>
          </a:p>
          <a:p>
            <a:r>
              <a:rPr sz="2000" dirty="0"/>
              <a:t>Which feature favors TB?</a:t>
            </a:r>
          </a:p>
          <a:p>
            <a:endParaRPr sz="2000" dirty="0"/>
          </a:p>
          <a:p>
            <a:r>
              <a:rPr sz="2000" dirty="0"/>
              <a:t>A. Eccentric wall thickening</a:t>
            </a:r>
          </a:p>
          <a:p>
            <a:r>
              <a:rPr sz="2000" dirty="0"/>
              <a:t>B. Necrotic mesenteric lymph nodes</a:t>
            </a:r>
          </a:p>
          <a:p>
            <a:r>
              <a:rPr sz="2000" dirty="0"/>
              <a:t>C. Liver metastasis</a:t>
            </a:r>
          </a:p>
          <a:p>
            <a:r>
              <a:rPr sz="2000" dirty="0"/>
              <a:t>D. Luminal narrowing</a:t>
            </a:r>
          </a:p>
          <a:p>
            <a:r>
              <a:rPr sz="2000" dirty="0"/>
              <a:t>E. Ascites</a:t>
            </a:r>
          </a:p>
          <a:p>
            <a:endParaRPr sz="2000" dirty="0"/>
          </a:p>
          <a:p>
            <a:r>
              <a:rPr sz="2000" dirty="0"/>
              <a:t>Answer: B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12 – Route of Infection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Teenage boy with matted mesenteric lymph nodes.</a:t>
            </a:r>
          </a:p>
          <a:p>
            <a:endParaRPr sz="2000" dirty="0"/>
          </a:p>
          <a:p>
            <a:r>
              <a:rPr sz="2000" dirty="0"/>
              <a:t>Most common route of infection?</a:t>
            </a:r>
          </a:p>
          <a:p>
            <a:endParaRPr sz="2000" dirty="0"/>
          </a:p>
          <a:p>
            <a:r>
              <a:rPr sz="2000" dirty="0"/>
              <a:t>A. Ascending pelvic infection</a:t>
            </a:r>
          </a:p>
          <a:p>
            <a:r>
              <a:rPr sz="2000" dirty="0"/>
              <a:t>B. Hematogenous spread</a:t>
            </a:r>
          </a:p>
          <a:p>
            <a:r>
              <a:rPr sz="2000" dirty="0"/>
              <a:t>C. Direct gallbladder extension</a:t>
            </a:r>
          </a:p>
          <a:p>
            <a:r>
              <a:rPr sz="2000" dirty="0"/>
              <a:t>D. Ingestion of infected milk</a:t>
            </a:r>
          </a:p>
          <a:p>
            <a:r>
              <a:rPr sz="2000" dirty="0"/>
              <a:t>E. </a:t>
            </a:r>
            <a:r>
              <a:rPr sz="2000" dirty="0" err="1"/>
              <a:t>Transcoelomic</a:t>
            </a:r>
            <a:r>
              <a:rPr sz="2000" dirty="0"/>
              <a:t> spread</a:t>
            </a:r>
          </a:p>
          <a:p>
            <a:endParaRPr sz="2000" dirty="0"/>
          </a:p>
          <a:p>
            <a:r>
              <a:rPr sz="2000" dirty="0"/>
              <a:t>Answer: 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13 –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Biopsy proven ileocecal TB without complications.</a:t>
            </a:r>
          </a:p>
          <a:p>
            <a:endParaRPr sz="2000" dirty="0"/>
          </a:p>
          <a:p>
            <a:r>
              <a:rPr sz="2000" dirty="0"/>
              <a:t>First‑line treatment?</a:t>
            </a:r>
          </a:p>
          <a:p>
            <a:endParaRPr sz="2000" dirty="0"/>
          </a:p>
          <a:p>
            <a:r>
              <a:rPr sz="2000" dirty="0"/>
              <a:t>A. Anti‑tuberculous therapy</a:t>
            </a:r>
          </a:p>
          <a:p>
            <a:r>
              <a:rPr sz="2000" dirty="0"/>
              <a:t>B. Ileostomy</a:t>
            </a:r>
          </a:p>
          <a:p>
            <a:r>
              <a:rPr sz="2000" dirty="0"/>
              <a:t>C. </a:t>
            </a:r>
            <a:r>
              <a:rPr sz="2000" dirty="0" err="1"/>
              <a:t>Adhesiolysis</a:t>
            </a:r>
            <a:endParaRPr sz="2000" dirty="0"/>
          </a:p>
          <a:p>
            <a:r>
              <a:rPr sz="2000" dirty="0"/>
              <a:t>D. Right hemicolectomy</a:t>
            </a:r>
          </a:p>
          <a:p>
            <a:r>
              <a:rPr sz="2000" dirty="0"/>
              <a:t>E. Local excision</a:t>
            </a:r>
          </a:p>
          <a:p>
            <a:endParaRPr sz="2000" dirty="0"/>
          </a:p>
          <a:p>
            <a:r>
              <a:rPr sz="2000" dirty="0"/>
              <a:t>Answer: 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14 – Strictureplasty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12 cm ileal stricture found during surgery.</a:t>
            </a:r>
          </a:p>
          <a:p>
            <a:endParaRPr sz="2000" dirty="0"/>
          </a:p>
          <a:p>
            <a:r>
              <a:rPr sz="2000" dirty="0"/>
              <a:t>Which </a:t>
            </a:r>
            <a:r>
              <a:rPr sz="2000" dirty="0" err="1"/>
              <a:t>strictureplasty</a:t>
            </a:r>
            <a:r>
              <a:rPr sz="2000" dirty="0"/>
              <a:t>?</a:t>
            </a:r>
          </a:p>
          <a:p>
            <a:endParaRPr sz="2000" dirty="0"/>
          </a:p>
          <a:p>
            <a:r>
              <a:rPr sz="2000" dirty="0"/>
              <a:t>A. Finney</a:t>
            </a:r>
          </a:p>
          <a:p>
            <a:r>
              <a:rPr sz="2000" dirty="0"/>
              <a:t>B. Heineke‑Mikulicz</a:t>
            </a:r>
          </a:p>
          <a:p>
            <a:r>
              <a:rPr sz="2000" dirty="0"/>
              <a:t>C. </a:t>
            </a:r>
            <a:r>
              <a:rPr sz="2000" dirty="0" err="1"/>
              <a:t>Jaboulay</a:t>
            </a:r>
            <a:endParaRPr sz="2000" dirty="0"/>
          </a:p>
          <a:p>
            <a:r>
              <a:rPr sz="2000" dirty="0"/>
              <a:t>D. </a:t>
            </a:r>
            <a:r>
              <a:rPr sz="2000" dirty="0" err="1"/>
              <a:t>Michelassi</a:t>
            </a:r>
            <a:endParaRPr sz="2000" dirty="0"/>
          </a:p>
          <a:p>
            <a:r>
              <a:rPr sz="2000" dirty="0"/>
              <a:t>E. Polya</a:t>
            </a:r>
          </a:p>
          <a:p>
            <a:endParaRPr sz="2000" dirty="0"/>
          </a:p>
          <a:p>
            <a:r>
              <a:rPr sz="2000" dirty="0"/>
              <a:t>Answer: 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15 – 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RIF mass in a patient with fever and cough.</a:t>
            </a:r>
          </a:p>
          <a:p>
            <a:endParaRPr sz="2000" dirty="0"/>
          </a:p>
          <a:p>
            <a:r>
              <a:rPr sz="2000" dirty="0"/>
              <a:t>Important differential diagnosis for appendicular mass in Pakistan?</a:t>
            </a:r>
          </a:p>
          <a:p>
            <a:endParaRPr sz="2000" dirty="0"/>
          </a:p>
          <a:p>
            <a:r>
              <a:rPr sz="2000" dirty="0"/>
              <a:t>A. Actinomycosis</a:t>
            </a:r>
          </a:p>
          <a:p>
            <a:r>
              <a:rPr sz="2000" dirty="0"/>
              <a:t>B. Ameboma</a:t>
            </a:r>
          </a:p>
          <a:p>
            <a:r>
              <a:rPr sz="2000" dirty="0"/>
              <a:t>C. Carcinoma cecum</a:t>
            </a:r>
          </a:p>
          <a:p>
            <a:r>
              <a:rPr sz="2000" dirty="0"/>
              <a:t>D. Ileocecal tuberculosis</a:t>
            </a:r>
          </a:p>
          <a:p>
            <a:r>
              <a:rPr sz="2000" dirty="0"/>
              <a:t>E. Lymphoma</a:t>
            </a:r>
          </a:p>
          <a:p>
            <a:endParaRPr sz="2000" dirty="0"/>
          </a:p>
          <a:p>
            <a:r>
              <a:rPr sz="2000" dirty="0"/>
              <a:t>Answer: 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16 – Radiographic 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Barium study shows cecum pulled upward to subhepatic position.</a:t>
            </a:r>
          </a:p>
          <a:p>
            <a:endParaRPr sz="2000" dirty="0"/>
          </a:p>
          <a:p>
            <a:r>
              <a:rPr sz="2000" dirty="0"/>
              <a:t>Name of sign?</a:t>
            </a:r>
          </a:p>
          <a:p>
            <a:endParaRPr sz="2000" dirty="0"/>
          </a:p>
          <a:p>
            <a:r>
              <a:rPr sz="2000" dirty="0"/>
              <a:t>A. Bird's beak</a:t>
            </a:r>
          </a:p>
          <a:p>
            <a:r>
              <a:rPr sz="2000" dirty="0"/>
              <a:t>B. Conical cecum</a:t>
            </a:r>
          </a:p>
          <a:p>
            <a:r>
              <a:rPr sz="2000" dirty="0"/>
              <a:t>C. Coffee bean</a:t>
            </a:r>
          </a:p>
          <a:p>
            <a:r>
              <a:rPr sz="2000" dirty="0"/>
              <a:t>D. Goose neck</a:t>
            </a:r>
          </a:p>
          <a:p>
            <a:r>
              <a:rPr sz="2000" dirty="0"/>
              <a:t>E. String sign</a:t>
            </a:r>
          </a:p>
          <a:p>
            <a:endParaRPr sz="2000" dirty="0"/>
          </a:p>
          <a:p>
            <a:r>
              <a:rPr sz="2000" dirty="0"/>
              <a:t>Answer: 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17 – Histology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Caseating granulomas with Langhans giant cells.</a:t>
            </a:r>
          </a:p>
          <a:p>
            <a:endParaRPr sz="2000" dirty="0"/>
          </a:p>
          <a:p>
            <a:r>
              <a:rPr sz="2000" dirty="0"/>
              <a:t>Most likely organism?</a:t>
            </a:r>
          </a:p>
          <a:p>
            <a:endParaRPr sz="2000" dirty="0"/>
          </a:p>
          <a:p>
            <a:r>
              <a:rPr sz="2000" dirty="0"/>
              <a:t>A. Campylobacter</a:t>
            </a:r>
          </a:p>
          <a:p>
            <a:r>
              <a:rPr sz="2000" dirty="0"/>
              <a:t>B. Mycobacterium tuberculosis</a:t>
            </a:r>
          </a:p>
          <a:p>
            <a:r>
              <a:rPr sz="2000" dirty="0"/>
              <a:t>C. Salmonella typhi</a:t>
            </a:r>
          </a:p>
          <a:p>
            <a:r>
              <a:rPr sz="2000" dirty="0"/>
              <a:t>D. Schistosoma</a:t>
            </a:r>
          </a:p>
          <a:p>
            <a:r>
              <a:rPr sz="2000" dirty="0"/>
              <a:t>E. Yersinia</a:t>
            </a:r>
          </a:p>
          <a:p>
            <a:endParaRPr sz="2000" dirty="0"/>
          </a:p>
          <a:p>
            <a:r>
              <a:rPr sz="2000" dirty="0"/>
              <a:t>Answer: 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18 – Perforation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Single ileal perforation 30 cm from ileocecal valve.</a:t>
            </a:r>
          </a:p>
          <a:p>
            <a:endParaRPr sz="2000" dirty="0"/>
          </a:p>
          <a:p>
            <a:r>
              <a:rPr sz="2000" dirty="0"/>
              <a:t>Best surgical treatment?</a:t>
            </a:r>
          </a:p>
          <a:p>
            <a:endParaRPr sz="2000" dirty="0"/>
          </a:p>
          <a:p>
            <a:r>
              <a:rPr sz="2000" dirty="0"/>
              <a:t>A. Exteriorization</a:t>
            </a:r>
          </a:p>
          <a:p>
            <a:r>
              <a:rPr sz="2000" dirty="0"/>
              <a:t>B. Primary closure</a:t>
            </a:r>
          </a:p>
          <a:p>
            <a:r>
              <a:rPr sz="2000" dirty="0"/>
              <a:t>C. Resection and anastomosis</a:t>
            </a:r>
          </a:p>
          <a:p>
            <a:r>
              <a:rPr sz="2000" dirty="0"/>
              <a:t>D. </a:t>
            </a:r>
            <a:r>
              <a:rPr sz="2000" dirty="0" err="1"/>
              <a:t>Ileotransverse</a:t>
            </a:r>
            <a:r>
              <a:rPr sz="2000" dirty="0"/>
              <a:t> bypass</a:t>
            </a:r>
          </a:p>
          <a:p>
            <a:r>
              <a:rPr sz="2000" dirty="0"/>
              <a:t>E. Total colectomy</a:t>
            </a:r>
          </a:p>
          <a:p>
            <a:endParaRPr sz="2000" dirty="0"/>
          </a:p>
          <a:p>
            <a:r>
              <a:rPr sz="2000" dirty="0"/>
              <a:t>Answer: 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 – Clinical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1800" dirty="0"/>
              <a:t>A 25-year-old woman has 4 months of low‑grade fever, night sweats, and vague right abdominal pain.</a:t>
            </a:r>
          </a:p>
          <a:p>
            <a:r>
              <a:rPr sz="1800" dirty="0"/>
              <a:t>On exam: firm ill‑defined mass in the right iliac fossa.</a:t>
            </a:r>
          </a:p>
          <a:p>
            <a:endParaRPr sz="1800" dirty="0"/>
          </a:p>
          <a:p>
            <a:r>
              <a:rPr sz="1800" dirty="0"/>
              <a:t>What is the most likely diagnosis?</a:t>
            </a:r>
          </a:p>
          <a:p>
            <a:endParaRPr sz="1800" dirty="0"/>
          </a:p>
          <a:p>
            <a:r>
              <a:rPr sz="1800" dirty="0"/>
              <a:t>A. Amoebic liver abscess</a:t>
            </a:r>
          </a:p>
          <a:p>
            <a:r>
              <a:rPr sz="1800" dirty="0"/>
              <a:t>B. Appendicular mass</a:t>
            </a:r>
          </a:p>
          <a:p>
            <a:r>
              <a:rPr sz="1800" dirty="0"/>
              <a:t>C. Carcinoma cecum</a:t>
            </a:r>
          </a:p>
          <a:p>
            <a:r>
              <a:rPr sz="1800" dirty="0"/>
              <a:t>D. Crohn's disease</a:t>
            </a:r>
          </a:p>
          <a:p>
            <a:r>
              <a:rPr sz="1800" dirty="0"/>
              <a:t>E. Ileocecal tuberculosis</a:t>
            </a:r>
          </a:p>
          <a:p>
            <a:endParaRPr sz="1800" dirty="0"/>
          </a:p>
          <a:p>
            <a:r>
              <a:rPr sz="1800" dirty="0"/>
              <a:t>Answer: 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19 – Calcified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Abdominal X‑ray shows popcorn‑like calcifications.</a:t>
            </a:r>
          </a:p>
          <a:p>
            <a:endParaRPr sz="2000" dirty="0"/>
          </a:p>
          <a:p>
            <a:r>
              <a:rPr sz="2000" dirty="0"/>
              <a:t>Most likely cause?</a:t>
            </a:r>
          </a:p>
          <a:p>
            <a:endParaRPr sz="2000" dirty="0"/>
          </a:p>
          <a:p>
            <a:r>
              <a:rPr sz="2000" dirty="0"/>
              <a:t>A. Calcified mesenteric lymph nodes</a:t>
            </a:r>
          </a:p>
          <a:p>
            <a:r>
              <a:rPr sz="2000" dirty="0"/>
              <a:t>B. Gallstones</a:t>
            </a:r>
          </a:p>
          <a:p>
            <a:r>
              <a:rPr sz="2000" dirty="0"/>
              <a:t>C. Chronic pancreatitis</a:t>
            </a:r>
          </a:p>
          <a:p>
            <a:r>
              <a:rPr sz="2000" dirty="0"/>
              <a:t>D. Kidney stones</a:t>
            </a:r>
          </a:p>
          <a:p>
            <a:r>
              <a:rPr sz="2000" dirty="0"/>
              <a:t>E. Ureteric stones</a:t>
            </a:r>
          </a:p>
          <a:p>
            <a:endParaRPr sz="2000" dirty="0"/>
          </a:p>
          <a:p>
            <a:r>
              <a:rPr sz="2000" dirty="0"/>
              <a:t>Answer: 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20 – GeneXpert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GeneXpert test on biopsy sample.</a:t>
            </a:r>
          </a:p>
          <a:p>
            <a:endParaRPr sz="2000" dirty="0"/>
          </a:p>
          <a:p>
            <a:r>
              <a:rPr sz="2000" dirty="0"/>
              <a:t>Primary advantage?</a:t>
            </a:r>
          </a:p>
          <a:p>
            <a:endParaRPr sz="2000" dirty="0"/>
          </a:p>
          <a:p>
            <a:r>
              <a:rPr sz="2000" dirty="0"/>
              <a:t>A. Determines stage</a:t>
            </a:r>
          </a:p>
          <a:p>
            <a:r>
              <a:rPr sz="2000" dirty="0"/>
              <a:t>B. Detects rifampicin resistance</a:t>
            </a:r>
          </a:p>
          <a:p>
            <a:r>
              <a:rPr sz="2000" dirty="0"/>
              <a:t>C. Gold standard cure test</a:t>
            </a:r>
          </a:p>
          <a:p>
            <a:r>
              <a:rPr sz="2000" dirty="0"/>
              <a:t>D. Results after 4 weeks</a:t>
            </a:r>
          </a:p>
          <a:p>
            <a:r>
              <a:rPr sz="2000" dirty="0"/>
              <a:t>E. Cheaper than microscopy</a:t>
            </a:r>
          </a:p>
          <a:p>
            <a:endParaRPr sz="2000" dirty="0"/>
          </a:p>
          <a:p>
            <a:r>
              <a:rPr sz="2000" dirty="0"/>
              <a:t>Answer: 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2 – Pathogenesis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30‑year‑old man with abdominal distension.</a:t>
            </a:r>
          </a:p>
          <a:p>
            <a:r>
              <a:rPr sz="2000" dirty="0"/>
              <a:t>Ascitic fluid: high protein, SAAG &lt; 1.1 g/dL.</a:t>
            </a:r>
          </a:p>
          <a:p>
            <a:endParaRPr sz="2000" dirty="0"/>
          </a:p>
          <a:p>
            <a:r>
              <a:rPr sz="2000" dirty="0"/>
              <a:t>Most likely pathology?</a:t>
            </a:r>
          </a:p>
          <a:p>
            <a:endParaRPr sz="2000" dirty="0"/>
          </a:p>
          <a:p>
            <a:r>
              <a:rPr sz="2000" dirty="0"/>
              <a:t>A. Cirrhosis</a:t>
            </a:r>
          </a:p>
          <a:p>
            <a:r>
              <a:rPr sz="2000" dirty="0"/>
              <a:t>B. Congestive heart failure</a:t>
            </a:r>
          </a:p>
          <a:p>
            <a:r>
              <a:rPr sz="2000" dirty="0"/>
              <a:t>C. Nephrotic syndrome</a:t>
            </a:r>
          </a:p>
          <a:p>
            <a:r>
              <a:rPr sz="2000" dirty="0"/>
              <a:t>D. Peritoneal tuberculosis</a:t>
            </a:r>
          </a:p>
          <a:p>
            <a:r>
              <a:rPr sz="2000" dirty="0"/>
              <a:t>E. Portal hypertension</a:t>
            </a:r>
          </a:p>
          <a:p>
            <a:endParaRPr sz="2000" dirty="0"/>
          </a:p>
          <a:p>
            <a:r>
              <a:rPr sz="2000" dirty="0"/>
              <a:t>Answer: 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3 – 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1800" dirty="0"/>
              <a:t>22‑year‑old female with colicky pain and vomiting.</a:t>
            </a:r>
          </a:p>
          <a:p>
            <a:r>
              <a:rPr sz="1800" dirty="0"/>
              <a:t>Colonoscopy: distorted ileocecal valve, transverse ulcers.</a:t>
            </a:r>
          </a:p>
          <a:p>
            <a:r>
              <a:rPr sz="1800" dirty="0"/>
              <a:t>Biopsy: caseating granulomas.</a:t>
            </a:r>
          </a:p>
          <a:p>
            <a:endParaRPr sz="1800" dirty="0"/>
          </a:p>
          <a:p>
            <a:r>
              <a:rPr sz="1800" dirty="0"/>
              <a:t>Which feature differentiates this from Crohn's disease?</a:t>
            </a:r>
          </a:p>
          <a:p>
            <a:endParaRPr sz="1800" dirty="0"/>
          </a:p>
          <a:p>
            <a:r>
              <a:rPr sz="1800" dirty="0"/>
              <a:t>A. Aphthous ulcers</a:t>
            </a:r>
          </a:p>
          <a:p>
            <a:r>
              <a:rPr sz="1800" dirty="0"/>
              <a:t>B. Caseating granulomas</a:t>
            </a:r>
          </a:p>
          <a:p>
            <a:r>
              <a:rPr sz="1800" dirty="0"/>
              <a:t>C. Cobblestone appearance</a:t>
            </a:r>
          </a:p>
          <a:p>
            <a:r>
              <a:rPr sz="1800" dirty="0"/>
              <a:t>D. Skip lesions</a:t>
            </a:r>
          </a:p>
          <a:p>
            <a:r>
              <a:rPr sz="1800" dirty="0"/>
              <a:t>E. Transmural inflammation</a:t>
            </a:r>
          </a:p>
          <a:p>
            <a:endParaRPr sz="1800" dirty="0"/>
          </a:p>
          <a:p>
            <a:r>
              <a:rPr sz="1800" dirty="0"/>
              <a:t>Answer: 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4 –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Barium meal follow‑through shows </a:t>
            </a:r>
            <a:r>
              <a:rPr sz="2000" dirty="0" err="1"/>
              <a:t>Stierlin’s</a:t>
            </a:r>
            <a:r>
              <a:rPr sz="2000" dirty="0"/>
              <a:t> sign.</a:t>
            </a:r>
          </a:p>
          <a:p>
            <a:endParaRPr sz="2000" dirty="0"/>
          </a:p>
          <a:p>
            <a:r>
              <a:rPr sz="2000" dirty="0"/>
              <a:t>What does this sign represent?</a:t>
            </a:r>
          </a:p>
          <a:p>
            <a:endParaRPr sz="2000" dirty="0"/>
          </a:p>
          <a:p>
            <a:r>
              <a:rPr sz="2000" dirty="0"/>
              <a:t>A. Calcified lymph nodes</a:t>
            </a:r>
          </a:p>
          <a:p>
            <a:r>
              <a:rPr sz="2000" dirty="0"/>
              <a:t>B. Dilated jejunal loops</a:t>
            </a:r>
          </a:p>
          <a:p>
            <a:r>
              <a:rPr sz="2000" dirty="0"/>
              <a:t>C. Empty cecum due to rapid emptying</a:t>
            </a:r>
          </a:p>
          <a:p>
            <a:r>
              <a:rPr sz="2000" dirty="0"/>
              <a:t>D. Pulled up cecum</a:t>
            </a:r>
          </a:p>
          <a:p>
            <a:r>
              <a:rPr sz="2000" dirty="0"/>
              <a:t>E. Terminal ileum stricture</a:t>
            </a:r>
          </a:p>
          <a:p>
            <a:endParaRPr sz="2000" dirty="0"/>
          </a:p>
          <a:p>
            <a:r>
              <a:rPr sz="2000" dirty="0"/>
              <a:t>Answer: 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5 – Surgical Complication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Patient on ATT develops sudden severe abdominal pain.</a:t>
            </a:r>
          </a:p>
          <a:p>
            <a:r>
              <a:rPr sz="2000" dirty="0"/>
              <a:t>X‑ray: free gas under diaphragm.</a:t>
            </a:r>
          </a:p>
          <a:p>
            <a:endParaRPr sz="2000" dirty="0"/>
          </a:p>
          <a:p>
            <a:r>
              <a:rPr sz="2000" dirty="0"/>
              <a:t>Most likely site of perforation?</a:t>
            </a:r>
          </a:p>
          <a:p>
            <a:endParaRPr sz="2000" dirty="0"/>
          </a:p>
          <a:p>
            <a:r>
              <a:rPr sz="2000" dirty="0"/>
              <a:t>A. Ascending colon</a:t>
            </a:r>
          </a:p>
          <a:p>
            <a:r>
              <a:rPr sz="2000" dirty="0"/>
              <a:t>B. Duodenum</a:t>
            </a:r>
          </a:p>
          <a:p>
            <a:r>
              <a:rPr sz="2000" dirty="0"/>
              <a:t>C. Ileum</a:t>
            </a:r>
          </a:p>
          <a:p>
            <a:r>
              <a:rPr sz="2000" dirty="0"/>
              <a:t>D. Jejunum</a:t>
            </a:r>
          </a:p>
          <a:p>
            <a:r>
              <a:rPr sz="2000" dirty="0"/>
              <a:t>E. Stomach</a:t>
            </a:r>
          </a:p>
          <a:p>
            <a:endParaRPr sz="2000" dirty="0"/>
          </a:p>
          <a:p>
            <a:r>
              <a:rPr sz="2000" dirty="0"/>
              <a:t>Answer: 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6 – Peritoneal TB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Laparoscopy shows multiple tiny white millet‑like nodules on peritoneum.</a:t>
            </a:r>
          </a:p>
          <a:p>
            <a:endParaRPr sz="2000" dirty="0"/>
          </a:p>
          <a:p>
            <a:r>
              <a:rPr sz="2000" dirty="0"/>
              <a:t>Next step to confirm diagnosis?</a:t>
            </a:r>
          </a:p>
          <a:p>
            <a:endParaRPr sz="2000" dirty="0"/>
          </a:p>
          <a:p>
            <a:r>
              <a:rPr sz="2000" dirty="0"/>
              <a:t>A. Ascitic cytology</a:t>
            </a:r>
          </a:p>
          <a:p>
            <a:r>
              <a:rPr sz="2000" dirty="0"/>
              <a:t>B. Peritoneal biopsy</a:t>
            </a:r>
          </a:p>
          <a:p>
            <a:r>
              <a:rPr sz="2000" dirty="0"/>
              <a:t>C. Sputum culture</a:t>
            </a:r>
          </a:p>
          <a:p>
            <a:r>
              <a:rPr sz="2000" dirty="0"/>
              <a:t>D. Stool PCR</a:t>
            </a:r>
          </a:p>
          <a:p>
            <a:r>
              <a:rPr sz="2000" dirty="0"/>
              <a:t>E. Total leukocyte count</a:t>
            </a:r>
          </a:p>
          <a:p>
            <a:endParaRPr sz="2000" dirty="0"/>
          </a:p>
          <a:p>
            <a:r>
              <a:rPr sz="2000" dirty="0"/>
              <a:t>Answer: 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7 – Morphological 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Imaging: matted bowel loops and thickened </a:t>
            </a:r>
            <a:r>
              <a:rPr sz="2000" dirty="0" err="1"/>
              <a:t>omentum</a:t>
            </a:r>
            <a:r>
              <a:rPr sz="2000" dirty="0"/>
              <a:t>.</a:t>
            </a:r>
          </a:p>
          <a:p>
            <a:endParaRPr sz="2000" dirty="0"/>
          </a:p>
          <a:p>
            <a:r>
              <a:rPr sz="2000" dirty="0"/>
              <a:t>Which type of abdominal TB?</a:t>
            </a:r>
          </a:p>
          <a:p>
            <a:endParaRPr sz="2000" dirty="0"/>
          </a:p>
          <a:p>
            <a:r>
              <a:rPr sz="2000" dirty="0"/>
              <a:t>A. Ascitic</a:t>
            </a:r>
          </a:p>
          <a:p>
            <a:r>
              <a:rPr sz="2000" dirty="0"/>
              <a:t>B. </a:t>
            </a:r>
            <a:r>
              <a:rPr sz="2000" dirty="0" err="1"/>
              <a:t>Encephaloid</a:t>
            </a:r>
            <a:endParaRPr sz="2000" dirty="0"/>
          </a:p>
          <a:p>
            <a:r>
              <a:rPr sz="2000" dirty="0"/>
              <a:t>C. Hyperplastic</a:t>
            </a:r>
          </a:p>
          <a:p>
            <a:r>
              <a:rPr sz="2000" dirty="0"/>
              <a:t>D. Plastic (adhesive)</a:t>
            </a:r>
          </a:p>
          <a:p>
            <a:r>
              <a:rPr sz="2000" dirty="0"/>
              <a:t>E. Ulcerative</a:t>
            </a:r>
          </a:p>
          <a:p>
            <a:endParaRPr sz="2000" dirty="0"/>
          </a:p>
          <a:p>
            <a:r>
              <a:rPr sz="2000" dirty="0"/>
              <a:t>Answer: 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8 – Hyperplastic TB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Right iliac fossa mass.</a:t>
            </a:r>
          </a:p>
          <a:p>
            <a:r>
              <a:rPr sz="2000" dirty="0"/>
              <a:t>Barium: cecal filling defect with terminal ileum narrowing.</a:t>
            </a:r>
          </a:p>
          <a:p>
            <a:endParaRPr sz="2000" dirty="0"/>
          </a:p>
          <a:p>
            <a:r>
              <a:rPr sz="2000" dirty="0"/>
              <a:t>Most common site?</a:t>
            </a:r>
          </a:p>
          <a:p>
            <a:endParaRPr sz="2000" dirty="0"/>
          </a:p>
          <a:p>
            <a:r>
              <a:rPr sz="2000" dirty="0"/>
              <a:t>A. Anorectal junction</a:t>
            </a:r>
          </a:p>
          <a:p>
            <a:r>
              <a:rPr sz="2000" dirty="0"/>
              <a:t>B. Duodenojejunal flexure</a:t>
            </a:r>
          </a:p>
          <a:p>
            <a:r>
              <a:rPr sz="2000" dirty="0"/>
              <a:t>C. Ileocecal region</a:t>
            </a:r>
          </a:p>
          <a:p>
            <a:r>
              <a:rPr sz="2000" dirty="0"/>
              <a:t>D. Sigmoid colon</a:t>
            </a:r>
          </a:p>
          <a:p>
            <a:r>
              <a:rPr sz="2000" dirty="0"/>
              <a:t>E. Splenic flexure</a:t>
            </a:r>
          </a:p>
          <a:p>
            <a:endParaRPr sz="2000" dirty="0"/>
          </a:p>
          <a:p>
            <a:r>
              <a:rPr sz="2000" dirty="0"/>
              <a:t>Answer: 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936</Words>
  <Application>Microsoft Macintosh PowerPoint</Application>
  <PresentationFormat>On-screen Show (4:3)</PresentationFormat>
  <Paragraphs>249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Abdominal Tuberculosis MCQs</vt:lpstr>
      <vt:lpstr>MCQ 1 – Clinical Presentation</vt:lpstr>
      <vt:lpstr>MCQ 2 – Pathogenesis</vt:lpstr>
      <vt:lpstr>MCQ 3 – Differential Diagnosis</vt:lpstr>
      <vt:lpstr>MCQ 4 – Imaging</vt:lpstr>
      <vt:lpstr>MCQ 5 – Surgical Complication</vt:lpstr>
      <vt:lpstr>MCQ 6 – Peritoneal TB</vt:lpstr>
      <vt:lpstr>MCQ 7 – Morphological Type</vt:lpstr>
      <vt:lpstr>MCQ 8 – Hyperplastic TB</vt:lpstr>
      <vt:lpstr>MCQ 9 – Investigation</vt:lpstr>
      <vt:lpstr>MCQ 10 – Surgical Procedure</vt:lpstr>
      <vt:lpstr>MCQ 11 – Hyperplastic TB vs Cancer</vt:lpstr>
      <vt:lpstr>MCQ 12 – Route of Infection</vt:lpstr>
      <vt:lpstr>MCQ 13 – Management</vt:lpstr>
      <vt:lpstr>MCQ 14 – Strictureplasty</vt:lpstr>
      <vt:lpstr>MCQ 15 – Differential Diagnosis</vt:lpstr>
      <vt:lpstr>MCQ 16 – Radiographic Sign</vt:lpstr>
      <vt:lpstr>MCQ 17 – Histology</vt:lpstr>
      <vt:lpstr>MCQ 18 – Perforation Management</vt:lpstr>
      <vt:lpstr>MCQ 19 – Calcified Nodes</vt:lpstr>
      <vt:lpstr>MCQ 20 – GeneXpert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3</cp:revision>
  <dcterms:created xsi:type="dcterms:W3CDTF">2013-01-27T09:14:16Z</dcterms:created>
  <dcterms:modified xsi:type="dcterms:W3CDTF">2026-03-09T05:15:48Z</dcterms:modified>
  <cp:category/>
</cp:coreProperties>
</file>