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60" r:id="rId5"/>
    <p:sldId id="262" r:id="rId6"/>
    <p:sldId id="264" r:id="rId7"/>
    <p:sldId id="266" r:id="rId8"/>
    <p:sldId id="268" r:id="rId9"/>
    <p:sldId id="270" r:id="rId10"/>
    <p:sldId id="272" r:id="rId11"/>
    <p:sldId id="274" r:id="rId12"/>
    <p:sldId id="276" r:id="rId13"/>
    <p:sldId id="277" r:id="rId14"/>
    <p:sldId id="278" r:id="rId1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76"/>
  </p:normalViewPr>
  <p:slideViewPr>
    <p:cSldViewPr snapToGrid="0" snapToObjects="1">
      <p:cViewPr varScale="1">
        <p:scale>
          <a:sx n="114" d="100"/>
          <a:sy n="114" d="100"/>
        </p:scale>
        <p:origin x="1752" y="1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3/11/26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3/11/26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3/11/26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3/11/26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3/11/26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3/11/26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3/11/26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3/11/26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3/11/26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3/11/26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3/11/26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3/11/26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t>Abdominal Tuberculosis – MCQ Discussion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Final Year MBBS (UHS Preparation)</a:t>
            </a:r>
          </a:p>
          <a:p>
            <a:r>
              <a:t>Presenter: Professor Dr. Zahid Mahmood</a:t>
            </a:r>
          </a:p>
          <a:p>
            <a:r>
              <a:t>Professor of Surgery</a:t>
            </a:r>
          </a:p>
          <a:p>
            <a:r>
              <a:t>Hameed Latif Hospital Lahore</a:t>
            </a:r>
          </a:p>
          <a:p>
            <a:r>
              <a:t>Ghurki Trust Teaching Hospital Lahore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MCQ 8 – Ascitic Marker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/>
              <a:t>Most useful biochemical marker in TB ascites?</a:t>
            </a:r>
          </a:p>
          <a:p>
            <a:r>
              <a:rPr dirty="0"/>
              <a:t>A. ADA</a:t>
            </a:r>
            <a:r>
              <a:rPr lang="en-US" dirty="0"/>
              <a:t> *</a:t>
            </a:r>
            <a:endParaRPr dirty="0"/>
          </a:p>
          <a:p>
            <a:r>
              <a:rPr dirty="0"/>
              <a:t>B. ALP</a:t>
            </a:r>
          </a:p>
          <a:p>
            <a:r>
              <a:rPr dirty="0"/>
              <a:t>C. Amylase</a:t>
            </a:r>
          </a:p>
          <a:p>
            <a:r>
              <a:rPr dirty="0"/>
              <a:t>D. CEA</a:t>
            </a:r>
          </a:p>
          <a:p>
            <a:r>
              <a:rPr dirty="0"/>
              <a:t>E. LDH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MCQ 9 – Long Stricture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/>
              <a:t>Single 12 cm ileal stricture</a:t>
            </a:r>
            <a:r>
              <a:rPr lang="en-US" dirty="0"/>
              <a:t> *</a:t>
            </a:r>
            <a:endParaRPr dirty="0"/>
          </a:p>
          <a:p>
            <a:r>
              <a:rPr dirty="0"/>
              <a:t>Best surgery?</a:t>
            </a:r>
          </a:p>
          <a:p>
            <a:r>
              <a:rPr dirty="0"/>
              <a:t>A. Finney Strictureplasty</a:t>
            </a:r>
          </a:p>
          <a:p>
            <a:r>
              <a:rPr dirty="0"/>
              <a:t>B. Heineke‑Mikulicz</a:t>
            </a:r>
          </a:p>
          <a:p>
            <a:r>
              <a:rPr dirty="0"/>
              <a:t>C. Bypass</a:t>
            </a:r>
          </a:p>
          <a:p>
            <a:r>
              <a:rPr dirty="0"/>
              <a:t>D. Ileostomy</a:t>
            </a:r>
          </a:p>
          <a:p>
            <a:r>
              <a:rPr dirty="0"/>
              <a:t>E. Resection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MCQ 10 – TB vs Cancer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CT finding favoring TB over carcinoma?</a:t>
            </a:r>
          </a:p>
          <a:p>
            <a:r>
              <a:t>A. Ascites</a:t>
            </a:r>
          </a:p>
          <a:p>
            <a:r>
              <a:t>B. Contrast enhancement</a:t>
            </a:r>
          </a:p>
          <a:p>
            <a:r>
              <a:t>C. Cecal thickening</a:t>
            </a:r>
          </a:p>
          <a:p>
            <a:r>
              <a:t>D. Ileal narrowing</a:t>
            </a:r>
          </a:p>
          <a:p>
            <a:r>
              <a:t>E. Necrotic lymph nodes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Answer MCQ 10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Correct Answer: E — Necrotic lymph nodes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Key Takeaways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Commonest site: Ileocecal region</a:t>
            </a:r>
          </a:p>
          <a:p>
            <a:r>
              <a:t>Caseating granulomas confirm TB</a:t>
            </a:r>
          </a:p>
          <a:p>
            <a:r>
              <a:t>ADA useful in TB ascites</a:t>
            </a:r>
          </a:p>
          <a:p>
            <a:r>
              <a:t>GeneXpert detects rifampicin resistance</a:t>
            </a:r>
          </a:p>
          <a:p>
            <a:r>
              <a:t>Surgery indicated for obstruction, perforation, fistula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Learning Objectives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Recognize clinical presentation of abdominal TB</a:t>
            </a:r>
          </a:p>
          <a:p>
            <a:r>
              <a:t>Understand radiological and pathological findings</a:t>
            </a:r>
          </a:p>
          <a:p>
            <a:r>
              <a:t>Differentiate TB from Crohn’s disease and malignancy</a:t>
            </a:r>
          </a:p>
          <a:p>
            <a:r>
              <a:t>Know surgical indications in intestinal TB</a:t>
            </a:r>
          </a:p>
          <a:p>
            <a:r>
              <a:t>Apply knowledge to MCQs in UHS exams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MCQ 1 – Ileocecal Tuberculosis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sz="2000" dirty="0"/>
              <a:t>24‑year‑old woman with fever, night sweats, weight loss and RIF pain.</a:t>
            </a:r>
          </a:p>
          <a:p>
            <a:r>
              <a:rPr sz="2000" dirty="0"/>
              <a:t>RIF mass present.</a:t>
            </a:r>
          </a:p>
          <a:p>
            <a:r>
              <a:rPr sz="2000" dirty="0"/>
              <a:t>Hb 9.5 g/dL, ESR 75.</a:t>
            </a:r>
          </a:p>
          <a:p>
            <a:r>
              <a:rPr sz="2000" dirty="0"/>
              <a:t>Chest X‑ray shows apical fibrosis.</a:t>
            </a:r>
          </a:p>
          <a:p>
            <a:endParaRPr sz="2000" dirty="0"/>
          </a:p>
          <a:p>
            <a:r>
              <a:rPr sz="2000" dirty="0"/>
              <a:t>Most likely diagnosis?</a:t>
            </a:r>
          </a:p>
          <a:p>
            <a:r>
              <a:rPr sz="2000" dirty="0"/>
              <a:t>A. Amoebic liver abscess</a:t>
            </a:r>
          </a:p>
          <a:p>
            <a:r>
              <a:rPr sz="2000" dirty="0"/>
              <a:t>B. Appendicular mass</a:t>
            </a:r>
          </a:p>
          <a:p>
            <a:r>
              <a:rPr sz="2000" dirty="0"/>
              <a:t>C. Carcinoma cecum</a:t>
            </a:r>
          </a:p>
          <a:p>
            <a:r>
              <a:rPr sz="2000" dirty="0"/>
              <a:t>D. Crohn's disease</a:t>
            </a:r>
          </a:p>
          <a:p>
            <a:r>
              <a:rPr sz="2000" dirty="0"/>
              <a:t>E. Ileocecal tuberculosis</a:t>
            </a:r>
            <a:r>
              <a:rPr lang="en-US" sz="2000" dirty="0"/>
              <a:t>  *</a:t>
            </a:r>
            <a:endParaRPr sz="2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MCQ 2 – Tuberculous Peritonitis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sz="2400" dirty="0"/>
              <a:t>30‑year‑old man with abdominal distension and fever.</a:t>
            </a:r>
          </a:p>
          <a:p>
            <a:r>
              <a:rPr sz="2400" dirty="0"/>
              <a:t>Ascites with doughy abdomen.</a:t>
            </a:r>
          </a:p>
          <a:p>
            <a:r>
              <a:rPr sz="2400" dirty="0"/>
              <a:t>Ascitic protein 4.5 g/dL, lymphocytes 90%, SAAG 0.8.</a:t>
            </a:r>
          </a:p>
          <a:p>
            <a:endParaRPr sz="2400" dirty="0"/>
          </a:p>
          <a:p>
            <a:r>
              <a:rPr sz="2400" dirty="0"/>
              <a:t>Diagnosis?</a:t>
            </a:r>
          </a:p>
          <a:p>
            <a:r>
              <a:rPr sz="2400" dirty="0"/>
              <a:t>A. Alcoholic cirrhosis</a:t>
            </a:r>
          </a:p>
          <a:p>
            <a:r>
              <a:rPr sz="2400" dirty="0"/>
              <a:t>B. Budd‑Chiari syndrome</a:t>
            </a:r>
          </a:p>
          <a:p>
            <a:r>
              <a:rPr sz="2400" dirty="0"/>
              <a:t>C. Congestive heart failure</a:t>
            </a:r>
          </a:p>
          <a:p>
            <a:r>
              <a:rPr sz="2400" dirty="0"/>
              <a:t>D. Nephrotic syndrome</a:t>
            </a:r>
          </a:p>
          <a:p>
            <a:r>
              <a:rPr sz="2400" dirty="0"/>
              <a:t>E. Tuberculous peritonitis</a:t>
            </a:r>
            <a:r>
              <a:rPr lang="en-US" sz="2400" dirty="0"/>
              <a:t> *</a:t>
            </a:r>
            <a:endParaRPr sz="24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MCQ 3 – Histology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/>
              <a:t>Which histological feature confirms TB over Crohn’s disease?</a:t>
            </a:r>
          </a:p>
          <a:p>
            <a:r>
              <a:rPr dirty="0"/>
              <a:t>A. Aphthous ulceration</a:t>
            </a:r>
          </a:p>
          <a:p>
            <a:r>
              <a:rPr dirty="0"/>
              <a:t>B. Caseating granulomas</a:t>
            </a:r>
            <a:r>
              <a:rPr lang="en-US" dirty="0"/>
              <a:t> *</a:t>
            </a:r>
            <a:endParaRPr dirty="0"/>
          </a:p>
          <a:p>
            <a:r>
              <a:rPr dirty="0"/>
              <a:t>C. Crypt abscess</a:t>
            </a:r>
          </a:p>
          <a:p>
            <a:r>
              <a:rPr dirty="0"/>
              <a:t>D. Non‑caseating granulomas</a:t>
            </a:r>
          </a:p>
          <a:p>
            <a:r>
              <a:rPr dirty="0"/>
              <a:t>E. Transmural inflammation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MCQ 4 – Stierlin Sign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dirty="0"/>
              <a:t>Barium study shows rapid passage from ileum to colon with empty cecum.</a:t>
            </a:r>
          </a:p>
          <a:p>
            <a:r>
              <a:rPr dirty="0"/>
              <a:t>Cause?</a:t>
            </a:r>
          </a:p>
          <a:p>
            <a:r>
              <a:rPr dirty="0"/>
              <a:t>A. Adhesions</a:t>
            </a:r>
          </a:p>
          <a:p>
            <a:r>
              <a:rPr dirty="0"/>
              <a:t>B. Fibrotic stricture</a:t>
            </a:r>
          </a:p>
          <a:p>
            <a:r>
              <a:rPr dirty="0"/>
              <a:t>C. Hyperirritability of cecum</a:t>
            </a:r>
            <a:r>
              <a:rPr lang="en-US" dirty="0"/>
              <a:t> *</a:t>
            </a:r>
            <a:endParaRPr dirty="0"/>
          </a:p>
          <a:p>
            <a:r>
              <a:rPr dirty="0"/>
              <a:t>D. Malignant infiltration</a:t>
            </a:r>
          </a:p>
          <a:p>
            <a:r>
              <a:rPr dirty="0"/>
              <a:t>E. Paralytic ileus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MCQ 5 – TB Perforation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dirty="0"/>
              <a:t>Patient on ATT presents with acute abdomen and free air under diaphragm.</a:t>
            </a:r>
          </a:p>
          <a:p>
            <a:r>
              <a:rPr dirty="0"/>
              <a:t>Most common perforation site?</a:t>
            </a:r>
          </a:p>
          <a:p>
            <a:r>
              <a:rPr dirty="0"/>
              <a:t>A. Ascending colon</a:t>
            </a:r>
          </a:p>
          <a:p>
            <a:r>
              <a:rPr dirty="0"/>
              <a:t>B. Duodenum</a:t>
            </a:r>
          </a:p>
          <a:p>
            <a:r>
              <a:rPr dirty="0"/>
              <a:t>C. Ileum</a:t>
            </a:r>
            <a:r>
              <a:rPr lang="en-US" dirty="0"/>
              <a:t>*</a:t>
            </a:r>
            <a:endParaRPr dirty="0"/>
          </a:p>
          <a:p>
            <a:r>
              <a:rPr dirty="0"/>
              <a:t>D. Jejunum</a:t>
            </a:r>
          </a:p>
          <a:p>
            <a:r>
              <a:rPr dirty="0"/>
              <a:t>E. Stomach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MCQ 6 – Stricture Surgery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dirty="0"/>
              <a:t>Multiple strictures 2–3 cm long in ileum and jejunum.</a:t>
            </a:r>
          </a:p>
          <a:p>
            <a:r>
              <a:rPr dirty="0"/>
              <a:t>Best surgery?</a:t>
            </a:r>
          </a:p>
          <a:p>
            <a:r>
              <a:rPr dirty="0"/>
              <a:t>A. Bypass</a:t>
            </a:r>
          </a:p>
          <a:p>
            <a:r>
              <a:rPr dirty="0"/>
              <a:t>B. Heineke‑Mikulicz </a:t>
            </a:r>
            <a:r>
              <a:rPr lang="en-GB" dirty="0"/>
              <a:t>S</a:t>
            </a:r>
            <a:r>
              <a:rPr dirty="0"/>
              <a:t>Strictureplasty</a:t>
            </a:r>
            <a:r>
              <a:rPr lang="en-US" dirty="0"/>
              <a:t> *</a:t>
            </a:r>
            <a:endParaRPr dirty="0"/>
          </a:p>
          <a:p>
            <a:r>
              <a:rPr dirty="0"/>
              <a:t>C. Right hemicolectomy</a:t>
            </a:r>
          </a:p>
          <a:p>
            <a:r>
              <a:rPr dirty="0"/>
              <a:t>D. Resection</a:t>
            </a:r>
          </a:p>
          <a:p>
            <a:r>
              <a:rPr dirty="0"/>
              <a:t>E. Total colectomy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MCQ 7 – Morphology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/>
              <a:t>Most common morphological type of ileocecal TB?</a:t>
            </a:r>
          </a:p>
          <a:p>
            <a:r>
              <a:rPr dirty="0"/>
              <a:t>A. Ascitic</a:t>
            </a:r>
          </a:p>
          <a:p>
            <a:r>
              <a:rPr dirty="0"/>
              <a:t>B. </a:t>
            </a:r>
            <a:r>
              <a:rPr dirty="0" err="1"/>
              <a:t>Encephaloid</a:t>
            </a:r>
            <a:endParaRPr dirty="0"/>
          </a:p>
          <a:p>
            <a:r>
              <a:rPr dirty="0"/>
              <a:t>C. Hyperplastic</a:t>
            </a:r>
            <a:r>
              <a:rPr lang="en-US" dirty="0"/>
              <a:t> *</a:t>
            </a:r>
            <a:endParaRPr dirty="0"/>
          </a:p>
          <a:p>
            <a:r>
              <a:rPr dirty="0"/>
              <a:t>D. Plastic</a:t>
            </a:r>
          </a:p>
          <a:p>
            <a:r>
              <a:rPr dirty="0"/>
              <a:t>E. Ulcerative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513</Words>
  <Application>Microsoft Macintosh PowerPoint</Application>
  <PresentationFormat>On-screen Show (4:3)</PresentationFormat>
  <Paragraphs>103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Abdominal Tuberculosis – MCQ Discussion</vt:lpstr>
      <vt:lpstr>Learning Objectives</vt:lpstr>
      <vt:lpstr>MCQ 1 – Ileocecal Tuberculosis</vt:lpstr>
      <vt:lpstr>MCQ 2 – Tuberculous Peritonitis</vt:lpstr>
      <vt:lpstr>MCQ 3 – Histology</vt:lpstr>
      <vt:lpstr>MCQ 4 – Stierlin Sign</vt:lpstr>
      <vt:lpstr>MCQ 5 – TB Perforation</vt:lpstr>
      <vt:lpstr>MCQ 6 – Stricture Surgery</vt:lpstr>
      <vt:lpstr>MCQ 7 – Morphology</vt:lpstr>
      <vt:lpstr>MCQ 8 – Ascitic Marker</vt:lpstr>
      <vt:lpstr>MCQ 9 – Long Stricture</vt:lpstr>
      <vt:lpstr>MCQ 10 – TB vs Cancer</vt:lpstr>
      <vt:lpstr>Answer MCQ 10</vt:lpstr>
      <vt:lpstr>Key Takeaways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Zahid Mahmood</cp:lastModifiedBy>
  <cp:revision>3</cp:revision>
  <dcterms:created xsi:type="dcterms:W3CDTF">2013-01-27T09:14:16Z</dcterms:created>
  <dcterms:modified xsi:type="dcterms:W3CDTF">2026-03-11T17:14:08Z</dcterms:modified>
  <cp:category/>
</cp:coreProperties>
</file>