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7" r:id="rId2"/>
    <p:sldId id="256" r:id="rId3"/>
    <p:sldId id="257" r:id="rId4"/>
    <p:sldId id="258" r:id="rId5"/>
    <p:sldId id="259" r:id="rId6"/>
    <p:sldId id="260" r:id="rId7"/>
    <p:sldId id="278" r:id="rId8"/>
    <p:sldId id="261" r:id="rId9"/>
    <p:sldId id="279" r:id="rId10"/>
    <p:sldId id="262" r:id="rId11"/>
    <p:sldId id="280" r:id="rId12"/>
    <p:sldId id="263" r:id="rId13"/>
    <p:sldId id="281" r:id="rId14"/>
    <p:sldId id="264" r:id="rId15"/>
    <p:sldId id="282" r:id="rId16"/>
    <p:sldId id="265" r:id="rId17"/>
    <p:sldId id="283" r:id="rId18"/>
    <p:sldId id="266" r:id="rId19"/>
    <p:sldId id="267" r:id="rId20"/>
    <p:sldId id="284" r:id="rId21"/>
    <p:sldId id="268" r:id="rId22"/>
    <p:sldId id="269" r:id="rId23"/>
    <p:sldId id="270" r:id="rId24"/>
    <p:sldId id="271" r:id="rId25"/>
    <p:sldId id="272" r:id="rId26"/>
    <p:sldId id="273" r:id="rId27"/>
    <p:sldId id="274" r:id="rId28"/>
    <p:sldId id="275" r:id="rId29"/>
    <p:sldId id="276"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94676"/>
  </p:normalViewPr>
  <p:slideViewPr>
    <p:cSldViewPr snapToGrid="0" snapToObjects="1">
      <p:cViewPr varScale="1">
        <p:scale>
          <a:sx n="114" d="100"/>
          <a:sy n="114" d="100"/>
        </p:scale>
        <p:origin x="168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0A529-8E84-9EA6-412E-9CAA72AF921E}"/>
              </a:ext>
            </a:extLst>
          </p:cNvPr>
          <p:cNvSpPr>
            <a:spLocks noGrp="1"/>
          </p:cNvSpPr>
          <p:nvPr>
            <p:ph type="ctrTitle"/>
          </p:nvPr>
        </p:nvSpPr>
        <p:spPr>
          <a:xfrm>
            <a:off x="685800" y="212841"/>
            <a:ext cx="7772400" cy="1470025"/>
          </a:xfrm>
        </p:spPr>
        <p:txBody>
          <a:bodyPr/>
          <a:lstStyle/>
          <a:p>
            <a:r>
              <a:rPr lang="ur-PK" b="1" dirty="0">
                <a:solidFill>
                  <a:srgbClr val="FF0000"/>
                </a:solidFill>
              </a:rPr>
              <a:t>بِسْمِ اللّٰهِ الرَّحْمٰنِ الرَّحِيْمِ</a:t>
            </a:r>
            <a:endParaRPr lang="en-PK" dirty="0"/>
          </a:p>
        </p:txBody>
      </p:sp>
      <p:sp>
        <p:nvSpPr>
          <p:cNvPr id="3" name="Subtitle 2">
            <a:extLst>
              <a:ext uri="{FF2B5EF4-FFF2-40B4-BE49-F238E27FC236}">
                <a16:creationId xmlns:a16="http://schemas.microsoft.com/office/drawing/2014/main" id="{C80E2732-CFA5-9BE0-531E-063646560D24}"/>
              </a:ext>
            </a:extLst>
          </p:cNvPr>
          <p:cNvSpPr>
            <a:spLocks noGrp="1"/>
          </p:cNvSpPr>
          <p:nvPr>
            <p:ph type="subTitle" idx="1"/>
          </p:nvPr>
        </p:nvSpPr>
        <p:spPr>
          <a:xfrm>
            <a:off x="546409" y="5355975"/>
            <a:ext cx="6400800" cy="797312"/>
          </a:xfrm>
        </p:spPr>
        <p:txBody>
          <a:bodyPr>
            <a:normAutofit/>
          </a:bodyPr>
          <a:lstStyle/>
          <a:p>
            <a:r>
              <a:rPr lang="en-PK" sz="3600" b="1" dirty="0">
                <a:solidFill>
                  <a:schemeClr val="tx1"/>
                </a:solidFill>
              </a:rPr>
              <a:t>Prof. Zahid Mahmood </a:t>
            </a:r>
          </a:p>
        </p:txBody>
      </p:sp>
      <p:sp>
        <p:nvSpPr>
          <p:cNvPr id="4" name="TextBox 3">
            <a:extLst>
              <a:ext uri="{FF2B5EF4-FFF2-40B4-BE49-F238E27FC236}">
                <a16:creationId xmlns:a16="http://schemas.microsoft.com/office/drawing/2014/main" id="{4A4D2174-E657-4C3F-04D5-B395CEB63806}"/>
              </a:ext>
            </a:extLst>
          </p:cNvPr>
          <p:cNvSpPr txBox="1"/>
          <p:nvPr/>
        </p:nvSpPr>
        <p:spPr>
          <a:xfrm>
            <a:off x="1025912" y="2737258"/>
            <a:ext cx="2890535" cy="584775"/>
          </a:xfrm>
          <a:prstGeom prst="rect">
            <a:avLst/>
          </a:prstGeom>
          <a:noFill/>
        </p:spPr>
        <p:txBody>
          <a:bodyPr wrap="none" rtlCol="0">
            <a:spAutoFit/>
          </a:bodyPr>
          <a:lstStyle/>
          <a:p>
            <a:r>
              <a:rPr lang="en-PK" sz="3200" b="1" dirty="0"/>
              <a:t>Wound Healing </a:t>
            </a:r>
          </a:p>
        </p:txBody>
      </p:sp>
      <p:pic>
        <p:nvPicPr>
          <p:cNvPr id="6" name="Picture 5">
            <a:extLst>
              <a:ext uri="{FF2B5EF4-FFF2-40B4-BE49-F238E27FC236}">
                <a16:creationId xmlns:a16="http://schemas.microsoft.com/office/drawing/2014/main" id="{FA0E62FC-2524-2E67-6070-CAE268120289}"/>
              </a:ext>
            </a:extLst>
          </p:cNvPr>
          <p:cNvPicPr>
            <a:picLocks noChangeAspect="1"/>
          </p:cNvPicPr>
          <p:nvPr/>
        </p:nvPicPr>
        <p:blipFill>
          <a:blip r:embed="rId2"/>
          <a:stretch>
            <a:fillRect/>
          </a:stretch>
        </p:blipFill>
        <p:spPr>
          <a:xfrm>
            <a:off x="4362495" y="1745166"/>
            <a:ext cx="3863115" cy="2955073"/>
          </a:xfrm>
          <a:prstGeom prst="rect">
            <a:avLst/>
          </a:prstGeom>
        </p:spPr>
      </p:pic>
    </p:spTree>
    <p:extLst>
      <p:ext uri="{BB962C8B-B14F-4D97-AF65-F5344CB8AC3E}">
        <p14:creationId xmlns:p14="http://schemas.microsoft.com/office/powerpoint/2010/main" val="417576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Proliferative Phase</a:t>
            </a:r>
          </a:p>
        </p:txBody>
      </p:sp>
      <p:sp>
        <p:nvSpPr>
          <p:cNvPr id="3" name="Content Placeholder 2"/>
          <p:cNvSpPr>
            <a:spLocks noGrp="1"/>
          </p:cNvSpPr>
          <p:nvPr>
            <p:ph idx="1"/>
          </p:nvPr>
        </p:nvSpPr>
        <p:spPr/>
        <p:txBody>
          <a:bodyPr/>
          <a:lstStyle/>
          <a:p>
            <a:endParaRPr/>
          </a:p>
          <a:p>
            <a:pPr>
              <a:defRPr sz="2800"/>
            </a:pPr>
            <a:r>
              <a:t>Occurs from day four to weeks</a:t>
            </a:r>
          </a:p>
          <a:p>
            <a:pPr>
              <a:defRPr sz="2800"/>
            </a:pPr>
            <a:r>
              <a:t>Fibroblasts produce collagen matrix</a:t>
            </a:r>
          </a:p>
          <a:p>
            <a:pPr>
              <a:defRPr sz="2800"/>
            </a:pPr>
            <a:r>
              <a:t>Angiogenesis forms new blood vessels</a:t>
            </a:r>
          </a:p>
          <a:p>
            <a:pPr>
              <a:defRPr sz="2800"/>
            </a:pPr>
            <a:r>
              <a:t>Granulation tissue fills wound defect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1EBCD-256D-7AA9-D3E7-7E009A87132D}"/>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8959F9A4-CD93-A7B6-18AD-F99642B9F58D}"/>
              </a:ext>
            </a:extLst>
          </p:cNvPr>
          <p:cNvPicPr>
            <a:picLocks noGrp="1" noChangeAspect="1"/>
          </p:cNvPicPr>
          <p:nvPr>
            <p:ph idx="1"/>
          </p:nvPr>
        </p:nvPicPr>
        <p:blipFill>
          <a:blip r:embed="rId2"/>
          <a:stretch>
            <a:fillRect/>
          </a:stretch>
        </p:blipFill>
        <p:spPr>
          <a:xfrm>
            <a:off x="1167371" y="1600200"/>
            <a:ext cx="6809258" cy="4525963"/>
          </a:xfrm>
          <a:prstGeom prst="rect">
            <a:avLst/>
          </a:prstGeom>
        </p:spPr>
      </p:pic>
    </p:spTree>
    <p:extLst>
      <p:ext uri="{BB962C8B-B14F-4D97-AF65-F5344CB8AC3E}">
        <p14:creationId xmlns:p14="http://schemas.microsoft.com/office/powerpoint/2010/main" val="347885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Maturation Phase</a:t>
            </a:r>
          </a:p>
        </p:txBody>
      </p:sp>
      <p:sp>
        <p:nvSpPr>
          <p:cNvPr id="3" name="Content Placeholder 2"/>
          <p:cNvSpPr>
            <a:spLocks noGrp="1"/>
          </p:cNvSpPr>
          <p:nvPr>
            <p:ph idx="1"/>
          </p:nvPr>
        </p:nvSpPr>
        <p:spPr/>
        <p:txBody>
          <a:bodyPr/>
          <a:lstStyle/>
          <a:p>
            <a:endParaRPr dirty="0"/>
          </a:p>
          <a:p>
            <a:pPr>
              <a:defRPr sz="2800"/>
            </a:pPr>
            <a:r>
              <a:rPr dirty="0"/>
              <a:t>Lasts weeks to months after injury</a:t>
            </a:r>
          </a:p>
          <a:p>
            <a:pPr>
              <a:defRPr sz="2800"/>
            </a:pPr>
            <a:r>
              <a:rPr dirty="0"/>
              <a:t>Collagen reorganized strengthened gradually</a:t>
            </a:r>
          </a:p>
          <a:p>
            <a:pPr>
              <a:defRPr sz="2800"/>
            </a:pPr>
            <a:r>
              <a:rPr dirty="0"/>
              <a:t>Type three replaced by type one</a:t>
            </a:r>
          </a:p>
          <a:p>
            <a:pPr>
              <a:defRPr sz="2800"/>
            </a:pPr>
            <a:r>
              <a:rPr dirty="0"/>
              <a:t>Scar gains tensile strength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4C5F7-632F-D11B-3411-00CB70A22F63}"/>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3675BAAC-C475-28EC-9079-D665A6FE1851}"/>
              </a:ext>
            </a:extLst>
          </p:cNvPr>
          <p:cNvPicPr>
            <a:picLocks noGrp="1" noChangeAspect="1"/>
          </p:cNvPicPr>
          <p:nvPr>
            <p:ph idx="1"/>
          </p:nvPr>
        </p:nvPicPr>
        <p:blipFill>
          <a:blip r:embed="rId2"/>
          <a:stretch>
            <a:fillRect/>
          </a:stretch>
        </p:blipFill>
        <p:spPr>
          <a:xfrm>
            <a:off x="1005209" y="1600200"/>
            <a:ext cx="7133582" cy="4525963"/>
          </a:xfrm>
          <a:prstGeom prst="rect">
            <a:avLst/>
          </a:prstGeom>
        </p:spPr>
      </p:pic>
    </p:spTree>
    <p:extLst>
      <p:ext uri="{BB962C8B-B14F-4D97-AF65-F5344CB8AC3E}">
        <p14:creationId xmlns:p14="http://schemas.microsoft.com/office/powerpoint/2010/main" val="240099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Primary Intention</a:t>
            </a:r>
          </a:p>
        </p:txBody>
      </p:sp>
      <p:sp>
        <p:nvSpPr>
          <p:cNvPr id="3" name="Content Placeholder 2"/>
          <p:cNvSpPr>
            <a:spLocks noGrp="1"/>
          </p:cNvSpPr>
          <p:nvPr>
            <p:ph idx="1"/>
          </p:nvPr>
        </p:nvSpPr>
        <p:spPr/>
        <p:txBody>
          <a:bodyPr/>
          <a:lstStyle/>
          <a:p>
            <a:endParaRPr/>
          </a:p>
          <a:p>
            <a:pPr>
              <a:defRPr sz="2800"/>
            </a:pPr>
            <a:r>
              <a:t>Occurs in clean surgical wounds</a:t>
            </a:r>
          </a:p>
          <a:p>
            <a:pPr>
              <a:defRPr sz="2800"/>
            </a:pPr>
            <a:r>
              <a:t>Edges approximated by sutures staples</a:t>
            </a:r>
          </a:p>
          <a:p>
            <a:pPr>
              <a:defRPr sz="2800"/>
            </a:pPr>
            <a:r>
              <a:t>Minimal tissue loss inflammation</a:t>
            </a:r>
          </a:p>
          <a:p>
            <a:pPr>
              <a:defRPr sz="2800"/>
            </a:pPr>
            <a:r>
              <a:t>Results minimal scar formation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83A66-3E48-DE34-2449-DD26AD20BC51}"/>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26CA20CF-B86B-AE81-BD49-3E2A07A0C7A7}"/>
              </a:ext>
            </a:extLst>
          </p:cNvPr>
          <p:cNvPicPr>
            <a:picLocks noGrp="1" noChangeAspect="1"/>
          </p:cNvPicPr>
          <p:nvPr>
            <p:ph idx="1"/>
          </p:nvPr>
        </p:nvPicPr>
        <p:blipFill>
          <a:blip r:embed="rId2"/>
          <a:stretch>
            <a:fillRect/>
          </a:stretch>
        </p:blipFill>
        <p:spPr>
          <a:xfrm>
            <a:off x="1096584" y="1600200"/>
            <a:ext cx="6950832" cy="4525963"/>
          </a:xfrm>
          <a:prstGeom prst="rect">
            <a:avLst/>
          </a:prstGeom>
        </p:spPr>
      </p:pic>
    </p:spTree>
    <p:extLst>
      <p:ext uri="{BB962C8B-B14F-4D97-AF65-F5344CB8AC3E}">
        <p14:creationId xmlns:p14="http://schemas.microsoft.com/office/powerpoint/2010/main" val="2914902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Secondary Intention</a:t>
            </a:r>
          </a:p>
        </p:txBody>
      </p:sp>
      <p:sp>
        <p:nvSpPr>
          <p:cNvPr id="3" name="Content Placeholder 2"/>
          <p:cNvSpPr>
            <a:spLocks noGrp="1"/>
          </p:cNvSpPr>
          <p:nvPr>
            <p:ph idx="1"/>
          </p:nvPr>
        </p:nvSpPr>
        <p:spPr/>
        <p:txBody>
          <a:bodyPr/>
          <a:lstStyle/>
          <a:p>
            <a:endParaRPr/>
          </a:p>
          <a:p>
            <a:pPr>
              <a:defRPr sz="2800"/>
            </a:pPr>
            <a:r>
              <a:t>Occurs in large contaminated wounds</a:t>
            </a:r>
          </a:p>
          <a:p>
            <a:pPr>
              <a:defRPr sz="2800"/>
            </a:pPr>
            <a:r>
              <a:t>Edges not approximated initially</a:t>
            </a:r>
          </a:p>
          <a:p>
            <a:pPr>
              <a:defRPr sz="2800"/>
            </a:pPr>
            <a:r>
              <a:t>Granulation tissue fills wound gradually</a:t>
            </a:r>
          </a:p>
          <a:p>
            <a:pPr>
              <a:defRPr sz="2800"/>
            </a:pPr>
            <a:r>
              <a:t>Results significant scar formation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6A3A-9119-A2E9-1939-F7D6D52F79B6}"/>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69E326AE-E980-6A0B-CECB-77D26B6AF0BB}"/>
              </a:ext>
            </a:extLst>
          </p:cNvPr>
          <p:cNvPicPr>
            <a:picLocks noGrp="1" noChangeAspect="1"/>
          </p:cNvPicPr>
          <p:nvPr>
            <p:ph idx="1"/>
          </p:nvPr>
        </p:nvPicPr>
        <p:blipFill>
          <a:blip r:embed="rId2"/>
          <a:stretch>
            <a:fillRect/>
          </a:stretch>
        </p:blipFill>
        <p:spPr>
          <a:xfrm>
            <a:off x="457200" y="1773861"/>
            <a:ext cx="8229600" cy="4178640"/>
          </a:xfrm>
          <a:prstGeom prst="rect">
            <a:avLst/>
          </a:prstGeom>
        </p:spPr>
      </p:pic>
    </p:spTree>
    <p:extLst>
      <p:ext uri="{BB962C8B-B14F-4D97-AF65-F5344CB8AC3E}">
        <p14:creationId xmlns:p14="http://schemas.microsoft.com/office/powerpoint/2010/main" val="4188340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Differences</a:t>
            </a:r>
          </a:p>
        </p:txBody>
      </p:sp>
      <p:sp>
        <p:nvSpPr>
          <p:cNvPr id="3" name="Content Placeholder 2"/>
          <p:cNvSpPr>
            <a:spLocks noGrp="1"/>
          </p:cNvSpPr>
          <p:nvPr>
            <p:ph idx="1"/>
          </p:nvPr>
        </p:nvSpPr>
        <p:spPr/>
        <p:txBody>
          <a:bodyPr/>
          <a:lstStyle/>
          <a:p>
            <a:endParaRPr/>
          </a:p>
          <a:p>
            <a:pPr>
              <a:defRPr sz="2800"/>
            </a:pPr>
            <a:r>
              <a:t>Primary minimal granulation tissue formation</a:t>
            </a:r>
          </a:p>
          <a:p>
            <a:pPr>
              <a:defRPr sz="2800"/>
            </a:pPr>
            <a:r>
              <a:t>Secondary extensive granulation tissue formation</a:t>
            </a:r>
          </a:p>
          <a:p>
            <a:pPr>
              <a:defRPr sz="2800"/>
            </a:pPr>
            <a:r>
              <a:t>Primary faster healing secondary slower</a:t>
            </a:r>
          </a:p>
          <a:p>
            <a:pPr>
              <a:defRPr sz="2800"/>
            </a:pPr>
            <a:r>
              <a:t>Secondary higher infection scarring risk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Delayed Primary Closure</a:t>
            </a:r>
          </a:p>
        </p:txBody>
      </p:sp>
      <p:sp>
        <p:nvSpPr>
          <p:cNvPr id="3" name="Content Placeholder 2"/>
          <p:cNvSpPr>
            <a:spLocks noGrp="1"/>
          </p:cNvSpPr>
          <p:nvPr>
            <p:ph idx="1"/>
          </p:nvPr>
        </p:nvSpPr>
        <p:spPr/>
        <p:txBody>
          <a:bodyPr/>
          <a:lstStyle/>
          <a:p>
            <a:endParaRPr/>
          </a:p>
          <a:p>
            <a:pPr>
              <a:defRPr sz="2800"/>
            </a:pPr>
            <a:r>
              <a:t>Also called tertiary intention healing</a:t>
            </a:r>
          </a:p>
          <a:p>
            <a:pPr>
              <a:defRPr sz="2800"/>
            </a:pPr>
            <a:r>
              <a:t>Wound initially left open</a:t>
            </a:r>
          </a:p>
          <a:p>
            <a:pPr>
              <a:defRPr sz="2800"/>
            </a:pPr>
            <a:r>
              <a:t>Closed later after infection control</a:t>
            </a:r>
          </a:p>
          <a:p>
            <a:pPr>
              <a:defRPr sz="2800"/>
            </a:pPr>
            <a:r>
              <a:t>Used in contaminated wounds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Clinical Scenario</a:t>
            </a:r>
          </a:p>
        </p:txBody>
      </p:sp>
      <p:sp>
        <p:nvSpPr>
          <p:cNvPr id="3" name="Content Placeholder 2"/>
          <p:cNvSpPr>
            <a:spLocks noGrp="1"/>
          </p:cNvSpPr>
          <p:nvPr>
            <p:ph idx="1"/>
          </p:nvPr>
        </p:nvSpPr>
        <p:spPr/>
        <p:txBody>
          <a:bodyPr/>
          <a:lstStyle/>
          <a:p>
            <a:endParaRPr/>
          </a:p>
          <a:p>
            <a:pPr>
              <a:defRPr sz="2800"/>
            </a:pPr>
            <a:r>
              <a:t>Patient undergoes surgical wound closure today</a:t>
            </a:r>
          </a:p>
          <a:p>
            <a:pPr>
              <a:defRPr sz="2800"/>
            </a:pPr>
            <a:r>
              <a:t>Wound initially healthy then becomes inflamed</a:t>
            </a:r>
          </a:p>
          <a:p>
            <a:pPr>
              <a:defRPr sz="2800"/>
            </a:pPr>
            <a:r>
              <a:t>Delayed healing with discharge and infection</a:t>
            </a:r>
          </a:p>
          <a:p>
            <a:pPr>
              <a:defRPr sz="2800"/>
            </a:pPr>
            <a:r>
              <a:t>What factors influence wound healing process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2F80-8019-45B0-2E2E-31F2BBCFDB87}"/>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E1C69CF3-18ED-0CD2-BDA3-A9B9FC52B157}"/>
              </a:ext>
            </a:extLst>
          </p:cNvPr>
          <p:cNvPicPr>
            <a:picLocks noGrp="1" noChangeAspect="1"/>
          </p:cNvPicPr>
          <p:nvPr>
            <p:ph idx="1"/>
          </p:nvPr>
        </p:nvPicPr>
        <p:blipFill>
          <a:blip r:embed="rId2"/>
          <a:stretch>
            <a:fillRect/>
          </a:stretch>
        </p:blipFill>
        <p:spPr>
          <a:xfrm>
            <a:off x="603250" y="1634331"/>
            <a:ext cx="7937500" cy="4457700"/>
          </a:xfrm>
          <a:prstGeom prst="rect">
            <a:avLst/>
          </a:prstGeom>
        </p:spPr>
      </p:pic>
    </p:spTree>
    <p:extLst>
      <p:ext uri="{BB962C8B-B14F-4D97-AF65-F5344CB8AC3E}">
        <p14:creationId xmlns:p14="http://schemas.microsoft.com/office/powerpoint/2010/main" val="3969512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Growth Factors</a:t>
            </a:r>
          </a:p>
        </p:txBody>
      </p:sp>
      <p:sp>
        <p:nvSpPr>
          <p:cNvPr id="3" name="Content Placeholder 2"/>
          <p:cNvSpPr>
            <a:spLocks noGrp="1"/>
          </p:cNvSpPr>
          <p:nvPr>
            <p:ph idx="1"/>
          </p:nvPr>
        </p:nvSpPr>
        <p:spPr/>
        <p:txBody>
          <a:bodyPr/>
          <a:lstStyle/>
          <a:p>
            <a:endParaRPr/>
          </a:p>
          <a:p>
            <a:pPr>
              <a:defRPr sz="2800"/>
            </a:pPr>
            <a:r>
              <a:t>Proteins regulating cellular proliferation migration</a:t>
            </a:r>
          </a:p>
          <a:p>
            <a:pPr>
              <a:defRPr sz="2800"/>
            </a:pPr>
            <a:r>
              <a:t>Released platelets macrophages fibroblasts</a:t>
            </a:r>
          </a:p>
          <a:p>
            <a:pPr>
              <a:defRPr sz="2800"/>
            </a:pPr>
            <a:r>
              <a:t>Act through specific receptors</a:t>
            </a:r>
          </a:p>
          <a:p>
            <a:pPr>
              <a:defRPr sz="2800"/>
            </a:pPr>
            <a:r>
              <a:t>Essential for coordinated healing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PDGF</a:t>
            </a:r>
          </a:p>
        </p:txBody>
      </p:sp>
      <p:sp>
        <p:nvSpPr>
          <p:cNvPr id="3" name="Content Placeholder 2"/>
          <p:cNvSpPr>
            <a:spLocks noGrp="1"/>
          </p:cNvSpPr>
          <p:nvPr>
            <p:ph idx="1"/>
          </p:nvPr>
        </p:nvSpPr>
        <p:spPr/>
        <p:txBody>
          <a:bodyPr/>
          <a:lstStyle/>
          <a:p>
            <a:endParaRPr/>
          </a:p>
          <a:p>
            <a:pPr>
              <a:defRPr sz="2800"/>
            </a:pPr>
            <a:r>
              <a:t>Stimulates fibroblast proliferation chemotaxis</a:t>
            </a:r>
          </a:p>
          <a:p>
            <a:pPr>
              <a:defRPr sz="2800"/>
            </a:pPr>
            <a:r>
              <a:t>Promotes collagen synthesis angiogenesis</a:t>
            </a:r>
          </a:p>
          <a:p>
            <a:pPr>
              <a:defRPr sz="2800"/>
            </a:pPr>
            <a:r>
              <a:t>Released early during hemostasis</a:t>
            </a:r>
          </a:p>
          <a:p>
            <a:pPr>
              <a:defRPr sz="2800"/>
            </a:pPr>
            <a:r>
              <a:t>Important in initial healing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TGF Beta</a:t>
            </a:r>
          </a:p>
        </p:txBody>
      </p:sp>
      <p:sp>
        <p:nvSpPr>
          <p:cNvPr id="3" name="Content Placeholder 2"/>
          <p:cNvSpPr>
            <a:spLocks noGrp="1"/>
          </p:cNvSpPr>
          <p:nvPr>
            <p:ph idx="1"/>
          </p:nvPr>
        </p:nvSpPr>
        <p:spPr/>
        <p:txBody>
          <a:bodyPr/>
          <a:lstStyle/>
          <a:p>
            <a:endParaRPr/>
          </a:p>
          <a:p>
            <a:pPr>
              <a:defRPr sz="2800"/>
            </a:pPr>
            <a:r>
              <a:t>Stimulates collagen matrix production</a:t>
            </a:r>
          </a:p>
          <a:p>
            <a:pPr>
              <a:defRPr sz="2800"/>
            </a:pPr>
            <a:r>
              <a:t>Inhibits excessive inflammation</a:t>
            </a:r>
          </a:p>
          <a:p>
            <a:pPr>
              <a:defRPr sz="2800"/>
            </a:pPr>
            <a:r>
              <a:t>Promotes fibroblast differentiation</a:t>
            </a:r>
          </a:p>
          <a:p>
            <a:pPr>
              <a:defRPr sz="2800"/>
            </a:pPr>
            <a:r>
              <a:t>Important in scar formation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VEGF</a:t>
            </a:r>
          </a:p>
        </p:txBody>
      </p:sp>
      <p:sp>
        <p:nvSpPr>
          <p:cNvPr id="3" name="Content Placeholder 2"/>
          <p:cNvSpPr>
            <a:spLocks noGrp="1"/>
          </p:cNvSpPr>
          <p:nvPr>
            <p:ph idx="1"/>
          </p:nvPr>
        </p:nvSpPr>
        <p:spPr/>
        <p:txBody>
          <a:bodyPr/>
          <a:lstStyle/>
          <a:p>
            <a:endParaRPr/>
          </a:p>
          <a:p>
            <a:pPr>
              <a:defRPr sz="2800"/>
            </a:pPr>
            <a:r>
              <a:t>Stimulates angiogenesis vessel formation</a:t>
            </a:r>
          </a:p>
          <a:p>
            <a:pPr>
              <a:defRPr sz="2800"/>
            </a:pPr>
            <a:r>
              <a:t>Increases vascular permeability</a:t>
            </a:r>
          </a:p>
          <a:p>
            <a:pPr>
              <a:defRPr sz="2800"/>
            </a:pPr>
            <a:r>
              <a:t>Provides oxygen nutrient supply</a:t>
            </a:r>
          </a:p>
          <a:p>
            <a:pPr>
              <a:defRPr sz="2800"/>
            </a:pPr>
            <a:r>
              <a:t>Critical in proliferative phase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EGF</a:t>
            </a:r>
          </a:p>
        </p:txBody>
      </p:sp>
      <p:sp>
        <p:nvSpPr>
          <p:cNvPr id="3" name="Content Placeholder 2"/>
          <p:cNvSpPr>
            <a:spLocks noGrp="1"/>
          </p:cNvSpPr>
          <p:nvPr>
            <p:ph idx="1"/>
          </p:nvPr>
        </p:nvSpPr>
        <p:spPr/>
        <p:txBody>
          <a:bodyPr/>
          <a:lstStyle/>
          <a:p>
            <a:endParaRPr/>
          </a:p>
          <a:p>
            <a:pPr>
              <a:defRPr sz="2800"/>
            </a:pPr>
            <a:r>
              <a:t>Promotes epithelial cell proliferation</a:t>
            </a:r>
          </a:p>
          <a:p>
            <a:pPr>
              <a:defRPr sz="2800"/>
            </a:pPr>
            <a:r>
              <a:t>Accelerates reepithelialization</a:t>
            </a:r>
          </a:p>
          <a:p>
            <a:pPr>
              <a:defRPr sz="2800"/>
            </a:pPr>
            <a:r>
              <a:t>Important early healing phase</a:t>
            </a:r>
          </a:p>
          <a:p>
            <a:pPr>
              <a:defRPr sz="2800"/>
            </a:pPr>
            <a:r>
              <a:t>Enhances wound closure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Cytokines</a:t>
            </a:r>
          </a:p>
        </p:txBody>
      </p:sp>
      <p:sp>
        <p:nvSpPr>
          <p:cNvPr id="3" name="Content Placeholder 2"/>
          <p:cNvSpPr>
            <a:spLocks noGrp="1"/>
          </p:cNvSpPr>
          <p:nvPr>
            <p:ph idx="1"/>
          </p:nvPr>
        </p:nvSpPr>
        <p:spPr/>
        <p:txBody>
          <a:bodyPr/>
          <a:lstStyle/>
          <a:p>
            <a:endParaRPr/>
          </a:p>
          <a:p>
            <a:pPr>
              <a:defRPr sz="2800"/>
            </a:pPr>
            <a:r>
              <a:t>Small proteins mediating inflammation</a:t>
            </a:r>
          </a:p>
          <a:p>
            <a:pPr>
              <a:defRPr sz="2800"/>
            </a:pPr>
            <a:r>
              <a:t>Include interleukins TNF</a:t>
            </a:r>
          </a:p>
          <a:p>
            <a:pPr>
              <a:defRPr sz="2800"/>
            </a:pPr>
            <a:r>
              <a:t>Regulate immune cell recruitment</a:t>
            </a:r>
          </a:p>
          <a:p>
            <a:pPr>
              <a:defRPr sz="2800"/>
            </a:pPr>
            <a:r>
              <a:t>Coordinate healing processes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Factors Affecting</a:t>
            </a:r>
          </a:p>
        </p:txBody>
      </p:sp>
      <p:sp>
        <p:nvSpPr>
          <p:cNvPr id="3" name="Content Placeholder 2"/>
          <p:cNvSpPr>
            <a:spLocks noGrp="1"/>
          </p:cNvSpPr>
          <p:nvPr>
            <p:ph idx="1"/>
          </p:nvPr>
        </p:nvSpPr>
        <p:spPr/>
        <p:txBody>
          <a:bodyPr/>
          <a:lstStyle/>
          <a:p>
            <a:endParaRPr/>
          </a:p>
          <a:p>
            <a:pPr>
              <a:defRPr sz="2800"/>
            </a:pPr>
            <a:r>
              <a:t>Local infection ischemia foreign bodies</a:t>
            </a:r>
          </a:p>
          <a:p>
            <a:pPr>
              <a:defRPr sz="2800"/>
            </a:pPr>
            <a:r>
              <a:t>Systemic diabetes malnutrition anemia</a:t>
            </a:r>
          </a:p>
          <a:p>
            <a:pPr>
              <a:defRPr sz="2800"/>
            </a:pPr>
            <a:r>
              <a:t>Smoking reduces oxygen delivery</a:t>
            </a:r>
          </a:p>
          <a:p>
            <a:pPr>
              <a:defRPr sz="2800"/>
            </a:pPr>
            <a:r>
              <a:t>Age medications influence healing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Complications</a:t>
            </a:r>
          </a:p>
        </p:txBody>
      </p:sp>
      <p:sp>
        <p:nvSpPr>
          <p:cNvPr id="3" name="Content Placeholder 2"/>
          <p:cNvSpPr>
            <a:spLocks noGrp="1"/>
          </p:cNvSpPr>
          <p:nvPr>
            <p:ph idx="1"/>
          </p:nvPr>
        </p:nvSpPr>
        <p:spPr/>
        <p:txBody>
          <a:bodyPr/>
          <a:lstStyle/>
          <a:p>
            <a:endParaRPr/>
          </a:p>
          <a:p>
            <a:pPr>
              <a:defRPr sz="2800"/>
            </a:pPr>
            <a:r>
              <a:t>Wound dehiscence separation edges</a:t>
            </a:r>
          </a:p>
          <a:p>
            <a:pPr>
              <a:defRPr sz="2800"/>
            </a:pPr>
            <a:r>
              <a:t>Hypertrophic scars excessive collagen</a:t>
            </a:r>
          </a:p>
          <a:p>
            <a:pPr>
              <a:defRPr sz="2800"/>
            </a:pPr>
            <a:r>
              <a:t>Keloid abnormal scar overgrowth</a:t>
            </a:r>
          </a:p>
          <a:p>
            <a:pPr>
              <a:defRPr sz="2800"/>
            </a:pPr>
            <a:r>
              <a:t>Chronic nonhealing ulcers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Viva Points</a:t>
            </a:r>
          </a:p>
        </p:txBody>
      </p:sp>
      <p:sp>
        <p:nvSpPr>
          <p:cNvPr id="3" name="Content Placeholder 2"/>
          <p:cNvSpPr>
            <a:spLocks noGrp="1"/>
          </p:cNvSpPr>
          <p:nvPr>
            <p:ph idx="1"/>
          </p:nvPr>
        </p:nvSpPr>
        <p:spPr/>
        <p:txBody>
          <a:bodyPr/>
          <a:lstStyle/>
          <a:p>
            <a:endParaRPr/>
          </a:p>
          <a:p>
            <a:pPr>
              <a:defRPr sz="2800"/>
            </a:pPr>
            <a:r>
              <a:t>Inflammation critical for cleaning</a:t>
            </a:r>
          </a:p>
          <a:p>
            <a:pPr>
              <a:defRPr sz="2800"/>
            </a:pPr>
            <a:r>
              <a:t>Fibroblasts produce collagen</a:t>
            </a:r>
          </a:p>
          <a:p>
            <a:pPr>
              <a:defRPr sz="2800"/>
            </a:pPr>
            <a:r>
              <a:t>Type three replaced type one</a:t>
            </a:r>
          </a:p>
          <a:p>
            <a:pPr>
              <a:defRPr sz="2800"/>
            </a:pPr>
            <a:r>
              <a:t>Infection delays healing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Learning Outcomes</a:t>
            </a:r>
          </a:p>
        </p:txBody>
      </p:sp>
      <p:sp>
        <p:nvSpPr>
          <p:cNvPr id="3" name="Content Placeholder 2"/>
          <p:cNvSpPr>
            <a:spLocks noGrp="1"/>
          </p:cNvSpPr>
          <p:nvPr>
            <p:ph idx="1"/>
          </p:nvPr>
        </p:nvSpPr>
        <p:spPr/>
        <p:txBody>
          <a:bodyPr/>
          <a:lstStyle/>
          <a:p>
            <a:endParaRPr/>
          </a:p>
          <a:p>
            <a:pPr>
              <a:defRPr sz="2800"/>
            </a:pPr>
            <a:r>
              <a:t>Define wound healing and its phases</a:t>
            </a:r>
          </a:p>
          <a:p>
            <a:pPr>
              <a:defRPr sz="2800"/>
            </a:pPr>
            <a:r>
              <a:t>Describe primary and secondary intention healing</a:t>
            </a:r>
          </a:p>
          <a:p>
            <a:pPr>
              <a:defRPr sz="2800"/>
            </a:pPr>
            <a:r>
              <a:t>Explain role of growth factors cytokines</a:t>
            </a:r>
          </a:p>
          <a:p>
            <a:pPr>
              <a:defRPr sz="2800"/>
            </a:pPr>
            <a:r>
              <a:t>Identify factors affecting healing outcomes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F7C98-F32B-9C06-4D32-3F2E88952057}"/>
              </a:ext>
            </a:extLst>
          </p:cNvPr>
          <p:cNvSpPr>
            <a:spLocks noGrp="1"/>
          </p:cNvSpPr>
          <p:nvPr>
            <p:ph idx="4294967295"/>
          </p:nvPr>
        </p:nvSpPr>
        <p:spPr>
          <a:xfrm>
            <a:off x="457200" y="529683"/>
            <a:ext cx="8229600" cy="5871117"/>
          </a:xfrm>
        </p:spPr>
        <p:txBody>
          <a:bodyPr>
            <a:normAutofit fontScale="70000" lnSpcReduction="20000"/>
          </a:bodyPr>
          <a:lstStyle/>
          <a:p>
            <a:r>
              <a:rPr lang="en-PK" dirty="0"/>
              <a:t>A 22-year-old dental student undergoes an uncomplicated surgical extraction of a horizontally impacted mandibular third molar. Six hours postoperatively, the patient notices significant swelling and a dull ache at the extraction site. On examination, the area is warm and erythematous, which the surgeon explains is a normal physiological response. This initial phase involves a complex interplay of vasoconstriction followed by vasodilation and the migration of neutrophils and macrophages to the site of injury to clear debris and bacteria. Which of the following cells are the first to arrive at the wound site during the early inflammatory phase to provide host defense?</a:t>
            </a:r>
          </a:p>
          <a:p>
            <a:r>
              <a:rPr lang="en-PK" dirty="0"/>
              <a:t>  A. Fibroblasts</a:t>
            </a:r>
          </a:p>
          <a:p>
            <a:r>
              <a:rPr lang="en-PK" dirty="0"/>
              <a:t> B. Macrophages</a:t>
            </a:r>
          </a:p>
          <a:p>
            <a:r>
              <a:rPr lang="en-PK" dirty="0"/>
              <a:t> C. Neutrophils</a:t>
            </a:r>
          </a:p>
          <a:p>
            <a:r>
              <a:rPr lang="en-PK" dirty="0"/>
              <a:t> D. Myofibroblasts</a:t>
            </a:r>
          </a:p>
          <a:p>
            <a:r>
              <a:rPr lang="en-PK" dirty="0"/>
              <a:t> E. Endothelial cells </a:t>
            </a:r>
          </a:p>
          <a:p>
            <a:r>
              <a:rPr lang="en-PK" b="1" dirty="0">
                <a:solidFill>
                  <a:srgbClr val="FF0000"/>
                </a:solidFill>
              </a:rPr>
              <a:t>Correct Answer:</a:t>
            </a:r>
            <a:r>
              <a:rPr lang="en-PK" dirty="0">
                <a:solidFill>
                  <a:srgbClr val="FF0000"/>
                </a:solidFill>
              </a:rPr>
              <a:t> C. Neutrophils</a:t>
            </a:r>
          </a:p>
          <a:p>
            <a:endParaRPr lang="en-PK" dirty="0"/>
          </a:p>
        </p:txBody>
      </p:sp>
    </p:spTree>
    <p:extLst>
      <p:ext uri="{BB962C8B-B14F-4D97-AF65-F5344CB8AC3E}">
        <p14:creationId xmlns:p14="http://schemas.microsoft.com/office/powerpoint/2010/main" val="248454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794832-CC61-FEE0-2932-DF67B5E246E3}"/>
              </a:ext>
            </a:extLst>
          </p:cNvPr>
          <p:cNvSpPr txBox="1"/>
          <p:nvPr/>
        </p:nvSpPr>
        <p:spPr>
          <a:xfrm>
            <a:off x="579863" y="751344"/>
            <a:ext cx="8240752" cy="5016758"/>
          </a:xfrm>
          <a:prstGeom prst="rect">
            <a:avLst/>
          </a:prstGeom>
          <a:noFill/>
        </p:spPr>
        <p:txBody>
          <a:bodyPr wrap="square">
            <a:spAutoFit/>
          </a:bodyPr>
          <a:lstStyle/>
          <a:p>
            <a:pPr>
              <a:buNone/>
            </a:pPr>
            <a:r>
              <a:rPr lang="en-PK" sz="2000" dirty="0"/>
              <a:t>A patient returns to the clinic 7 days after a biopsy of an oral mucosal lesion. The surgical site is now filling with "granulation tissue," which appears pink, granular, and bleeds easily on contact. The surgeon explains that this tissue is a hallmark of the proliferative phase of healing and is composed of a dense network of new capillaries and a provisional extracellular matrix. During this phase, specialized cells are actively synthesizing Type III collagen, which will later be replaced by the stronger Type I collagen during the remodeling phase. Which cell type is primarily responsible for the synthesis of collagen and the extracellular matrix during the proliferative phase? </a:t>
            </a:r>
            <a:endParaRPr lang="en-PK" sz="2000" b="1" dirty="0"/>
          </a:p>
          <a:p>
            <a:pPr>
              <a:buNone/>
            </a:pPr>
            <a:endParaRPr lang="en-PK" sz="2000" b="1" dirty="0"/>
          </a:p>
          <a:p>
            <a:pPr>
              <a:buNone/>
            </a:pPr>
            <a:r>
              <a:rPr lang="en-PK" sz="2000" dirty="0"/>
              <a:t> A. Keratinocytes</a:t>
            </a:r>
          </a:p>
          <a:p>
            <a:pPr>
              <a:buNone/>
            </a:pPr>
            <a:r>
              <a:rPr lang="en-PK" sz="2000" dirty="0"/>
              <a:t> B. Fibroblasts </a:t>
            </a:r>
          </a:p>
          <a:p>
            <a:pPr>
              <a:buNone/>
            </a:pPr>
            <a:r>
              <a:rPr lang="en-PK" sz="2000" dirty="0"/>
              <a:t>C. Lymphocytes</a:t>
            </a:r>
          </a:p>
          <a:p>
            <a:pPr>
              <a:buNone/>
            </a:pPr>
            <a:r>
              <a:rPr lang="en-PK" sz="2000" dirty="0"/>
              <a:t> D. Osteoblasts</a:t>
            </a:r>
          </a:p>
          <a:p>
            <a:pPr>
              <a:buNone/>
            </a:pPr>
            <a:r>
              <a:rPr lang="en-PK" sz="2000" dirty="0"/>
              <a:t> E. Platelets </a:t>
            </a:r>
          </a:p>
          <a:p>
            <a:pPr>
              <a:buNone/>
            </a:pPr>
            <a:r>
              <a:rPr lang="en-PK" sz="2000" b="1" dirty="0">
                <a:solidFill>
                  <a:srgbClr val="FF0000"/>
                </a:solidFill>
              </a:rPr>
              <a:t>Correct Answer:</a:t>
            </a:r>
            <a:r>
              <a:rPr lang="en-PK" sz="2000" dirty="0">
                <a:solidFill>
                  <a:srgbClr val="FF0000"/>
                </a:solidFill>
              </a:rPr>
              <a:t> B. Fibroblasts</a:t>
            </a:r>
          </a:p>
        </p:txBody>
      </p:sp>
    </p:spTree>
    <p:extLst>
      <p:ext uri="{BB962C8B-B14F-4D97-AF65-F5344CB8AC3E}">
        <p14:creationId xmlns:p14="http://schemas.microsoft.com/office/powerpoint/2010/main" val="2580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CF501D-B07A-84C2-E37A-A12E794F7C20}"/>
              </a:ext>
            </a:extLst>
          </p:cNvPr>
          <p:cNvSpPr txBox="1"/>
          <p:nvPr/>
        </p:nvSpPr>
        <p:spPr>
          <a:xfrm>
            <a:off x="624469" y="530101"/>
            <a:ext cx="8084634" cy="4708981"/>
          </a:xfrm>
          <a:prstGeom prst="rect">
            <a:avLst/>
          </a:prstGeom>
          <a:noFill/>
        </p:spPr>
        <p:txBody>
          <a:bodyPr wrap="square">
            <a:spAutoFit/>
          </a:bodyPr>
          <a:lstStyle/>
          <a:p>
            <a:pPr>
              <a:buNone/>
            </a:pPr>
            <a:r>
              <a:rPr lang="en-PK" sz="2000" dirty="0"/>
              <a:t>A 25-year-old male presents with a clean-cut laceration on his lower lip following a minor fall. The edges of the wound are sharp and can be easily approximated without tension. The maxillofacial surgeon performs a primary closure using fine 5-0 prolene sutures. The surgeon notes that this method of healing results in minimal scarring and rapid epithelialization because the wound edges are in direct contact. In contrast, an open socket after a tooth extraction must heal by filling the gap with granulation tissue from the bottom up. What is the clinical term for the mechanism of healing where the wound edges are surgically approximated?</a:t>
            </a:r>
          </a:p>
          <a:p>
            <a:pPr>
              <a:buNone/>
            </a:pPr>
            <a:r>
              <a:rPr lang="en-PK" sz="2000" dirty="0"/>
              <a:t>  A. Healing by secondary intention</a:t>
            </a:r>
          </a:p>
          <a:p>
            <a:pPr>
              <a:buNone/>
            </a:pPr>
            <a:r>
              <a:rPr lang="en-PK" sz="2000" dirty="0"/>
              <a:t> B. Healing by tertiary intention (Delayed primary closure) </a:t>
            </a:r>
          </a:p>
          <a:p>
            <a:pPr>
              <a:buNone/>
            </a:pPr>
            <a:r>
              <a:rPr lang="en-PK" sz="2000" dirty="0"/>
              <a:t>C. Healing by primary intention </a:t>
            </a:r>
          </a:p>
          <a:p>
            <a:pPr>
              <a:buNone/>
            </a:pPr>
            <a:r>
              <a:rPr lang="en-PK" sz="2000" dirty="0"/>
              <a:t>D. Resolution</a:t>
            </a:r>
          </a:p>
          <a:p>
            <a:pPr>
              <a:buNone/>
            </a:pPr>
            <a:r>
              <a:rPr lang="en-PK" sz="2000" dirty="0"/>
              <a:t> E. Regeneration </a:t>
            </a:r>
          </a:p>
          <a:p>
            <a:pPr>
              <a:buNone/>
            </a:pPr>
            <a:r>
              <a:rPr lang="en-PK" sz="2000" b="1" dirty="0">
                <a:solidFill>
                  <a:srgbClr val="FF0000"/>
                </a:solidFill>
              </a:rPr>
              <a:t>Correct Answer:</a:t>
            </a:r>
            <a:r>
              <a:rPr lang="en-PK" sz="2000" dirty="0">
                <a:solidFill>
                  <a:srgbClr val="FF0000"/>
                </a:solidFill>
              </a:rPr>
              <a:t> C. Healing by primary intention</a:t>
            </a:r>
          </a:p>
        </p:txBody>
      </p:sp>
    </p:spTree>
    <p:extLst>
      <p:ext uri="{BB962C8B-B14F-4D97-AF65-F5344CB8AC3E}">
        <p14:creationId xmlns:p14="http://schemas.microsoft.com/office/powerpoint/2010/main" val="3113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74C656-B2C9-625B-0BB5-2010635B1790}"/>
              </a:ext>
            </a:extLst>
          </p:cNvPr>
          <p:cNvSpPr txBox="1"/>
          <p:nvPr/>
        </p:nvSpPr>
        <p:spPr>
          <a:xfrm>
            <a:off x="412595" y="474345"/>
            <a:ext cx="8184995" cy="4401205"/>
          </a:xfrm>
          <a:prstGeom prst="rect">
            <a:avLst/>
          </a:prstGeom>
          <a:noFill/>
        </p:spPr>
        <p:txBody>
          <a:bodyPr wrap="square">
            <a:spAutoFit/>
          </a:bodyPr>
          <a:lstStyle/>
          <a:p>
            <a:pPr>
              <a:buNone/>
            </a:pPr>
            <a:r>
              <a:rPr lang="en-PK" sz="2000" dirty="0"/>
              <a:t>A student is observing a surgery where an incision is made both in the oral mucosa and the overlying facial skin. The surgeon comments that wounds in the oral cavity heal much faster than those on the skin and often with significantly less clinical scarring. This is attributed to the presence of growth factors in the saliva, a more rapid inflammatory response, and the unique phenotype of oral mucosal fibroblasts which behave similarly to fetal fibroblasts. Which of the following factors contributes to the accelerated, "scarless-like" healing observed in the oral mucosa compared to skin? </a:t>
            </a:r>
            <a:endParaRPr lang="en-PK" sz="2000" b="1" dirty="0"/>
          </a:p>
          <a:p>
            <a:pPr>
              <a:buNone/>
            </a:pPr>
            <a:r>
              <a:rPr lang="en-PK" sz="2000" dirty="0"/>
              <a:t> A. Lower vascularity in the mouth </a:t>
            </a:r>
          </a:p>
          <a:p>
            <a:pPr>
              <a:buNone/>
            </a:pPr>
            <a:r>
              <a:rPr lang="en-PK" sz="2000" dirty="0"/>
              <a:t>B. Presence of epidermal growth factor (EGF) in saliva</a:t>
            </a:r>
          </a:p>
          <a:p>
            <a:pPr>
              <a:buNone/>
            </a:pPr>
            <a:r>
              <a:rPr lang="en-PK" sz="2000" dirty="0"/>
              <a:t> C. Slower epithelial turnover </a:t>
            </a:r>
          </a:p>
          <a:p>
            <a:pPr>
              <a:buNone/>
            </a:pPr>
            <a:r>
              <a:rPr lang="en-PK" sz="2000" dirty="0"/>
              <a:t>D. Increased tension on oral wounds</a:t>
            </a:r>
          </a:p>
          <a:p>
            <a:pPr>
              <a:buNone/>
            </a:pPr>
            <a:r>
              <a:rPr lang="en-PK" sz="2000" dirty="0"/>
              <a:t> E. Constant presence of oral bacteria</a:t>
            </a:r>
          </a:p>
          <a:p>
            <a:pPr>
              <a:buNone/>
            </a:pPr>
            <a:r>
              <a:rPr lang="en-PK" sz="2000" dirty="0"/>
              <a:t> </a:t>
            </a:r>
            <a:r>
              <a:rPr lang="en-PK" sz="2000" b="1" dirty="0">
                <a:solidFill>
                  <a:srgbClr val="FF0000"/>
                </a:solidFill>
              </a:rPr>
              <a:t>Correct Answer:</a:t>
            </a:r>
            <a:r>
              <a:rPr lang="en-PK" sz="2000" dirty="0">
                <a:solidFill>
                  <a:srgbClr val="FF0000"/>
                </a:solidFill>
              </a:rPr>
              <a:t> B. Presence of epidermal growth factor (EGF) in saliva</a:t>
            </a:r>
          </a:p>
        </p:txBody>
      </p:sp>
    </p:spTree>
    <p:extLst>
      <p:ext uri="{BB962C8B-B14F-4D97-AF65-F5344CB8AC3E}">
        <p14:creationId xmlns:p14="http://schemas.microsoft.com/office/powerpoint/2010/main" val="158744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D1159F-7CB9-D8A0-93D2-7723FCAE6A92}"/>
              </a:ext>
            </a:extLst>
          </p:cNvPr>
          <p:cNvSpPr txBox="1"/>
          <p:nvPr/>
        </p:nvSpPr>
        <p:spPr>
          <a:xfrm>
            <a:off x="814039" y="560652"/>
            <a:ext cx="7705493" cy="4985980"/>
          </a:xfrm>
          <a:prstGeom prst="rect">
            <a:avLst/>
          </a:prstGeom>
          <a:noFill/>
        </p:spPr>
        <p:txBody>
          <a:bodyPr wrap="square">
            <a:spAutoFit/>
          </a:bodyPr>
          <a:lstStyle/>
          <a:p>
            <a:pPr>
              <a:buNone/>
            </a:pPr>
            <a:r>
              <a:rPr lang="en-PK" sz="2000" dirty="0">
                <a:effectLst/>
                <a:latin typeface="Google Sans Text"/>
              </a:rPr>
              <a:t>During a lecture on wound healing, the Professor explains that cytokines and growth factors act as chemical messengers to coordinate cell behavior. He highlights a specific growth factor that is a potent stimulator of fibroblast activity and collagen production but, if overexpressed, can lead to excessive scarring or keloid formation. This growth factor is released by platelets and macrophages and plays a central role in both the proliferative and remodeling phases of healing. Which growth factor is most closely associated with the promotion of fibrosis and collagen deposition in soft tissue healing?</a:t>
            </a:r>
          </a:p>
          <a:p>
            <a:pPr>
              <a:buNone/>
            </a:pPr>
            <a:endParaRPr lang="en-PK" sz="2000" dirty="0">
              <a:effectLst/>
              <a:latin typeface="Google Sans Text"/>
            </a:endParaRPr>
          </a:p>
          <a:p>
            <a:pPr>
              <a:buNone/>
            </a:pPr>
            <a:r>
              <a:rPr lang="en-PK" sz="2000" dirty="0">
                <a:effectLst/>
                <a:latin typeface="Google Sans Text"/>
              </a:rPr>
              <a:t>A. Vascular Endothelial Growth Factor (VEGF)</a:t>
            </a:r>
          </a:p>
          <a:p>
            <a:pPr>
              <a:buNone/>
            </a:pPr>
            <a:r>
              <a:rPr lang="en-PK" sz="2000" dirty="0">
                <a:effectLst/>
                <a:latin typeface="Google Sans Text"/>
              </a:rPr>
              <a:t>B. Transforming Growth Factor-beta (TGF-$\beta$)</a:t>
            </a:r>
          </a:p>
          <a:p>
            <a:pPr>
              <a:buNone/>
            </a:pPr>
            <a:r>
              <a:rPr lang="en-PK" sz="2000" dirty="0">
                <a:effectLst/>
                <a:latin typeface="Google Sans Text"/>
              </a:rPr>
              <a:t>C. Tumor Necrosis Factor-alpha (TNF-$\alpha$)</a:t>
            </a:r>
          </a:p>
          <a:p>
            <a:pPr>
              <a:buNone/>
            </a:pPr>
            <a:r>
              <a:rPr lang="en-PK" sz="2000" dirty="0">
                <a:effectLst/>
                <a:latin typeface="Google Sans Text"/>
              </a:rPr>
              <a:t>D. Insulin-like Growth Factor (IGF)</a:t>
            </a:r>
          </a:p>
          <a:p>
            <a:pPr>
              <a:buNone/>
            </a:pPr>
            <a:r>
              <a:rPr lang="en-PK" sz="2000" dirty="0">
                <a:effectLst/>
                <a:latin typeface="Google Sans Text"/>
              </a:rPr>
              <a:t>E. Interferon-gamma</a:t>
            </a:r>
          </a:p>
          <a:p>
            <a:pPr>
              <a:buNone/>
            </a:pPr>
            <a:r>
              <a:rPr lang="en-PK" sz="2000" b="1" dirty="0">
                <a:solidFill>
                  <a:srgbClr val="FF0000"/>
                </a:solidFill>
                <a:effectLst/>
                <a:latin typeface="Google Sans Text"/>
              </a:rPr>
              <a:t>Correct Answer:</a:t>
            </a:r>
            <a:r>
              <a:rPr lang="en-PK" sz="2000" dirty="0">
                <a:solidFill>
                  <a:srgbClr val="FF0000"/>
                </a:solidFill>
                <a:effectLst/>
                <a:latin typeface="Google Sans Text"/>
              </a:rPr>
              <a:t> B. Transforming Growth Factor-beta (TGF-$\beta$)</a:t>
            </a:r>
          </a:p>
        </p:txBody>
      </p:sp>
    </p:spTree>
    <p:extLst>
      <p:ext uri="{BB962C8B-B14F-4D97-AF65-F5344CB8AC3E}">
        <p14:creationId xmlns:p14="http://schemas.microsoft.com/office/powerpoint/2010/main" val="182278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D9948D-E907-5201-D637-6784F6637817}"/>
              </a:ext>
            </a:extLst>
          </p:cNvPr>
          <p:cNvSpPr txBox="1"/>
          <p:nvPr/>
        </p:nvSpPr>
        <p:spPr>
          <a:xfrm>
            <a:off x="657921" y="1028343"/>
            <a:ext cx="7895063" cy="4401205"/>
          </a:xfrm>
          <a:prstGeom prst="rect">
            <a:avLst/>
          </a:prstGeom>
          <a:noFill/>
        </p:spPr>
        <p:txBody>
          <a:bodyPr wrap="square">
            <a:spAutoFit/>
          </a:bodyPr>
          <a:lstStyle/>
          <a:p>
            <a:pPr>
              <a:buNone/>
            </a:pPr>
            <a:r>
              <a:rPr lang="en-PK" sz="2000" dirty="0"/>
              <a:t>A patient has a large ulcer on the buccal mucosa that is healing by secondary intention. Over the course of three weeks, the size of the ulcer is visibly decreasing not just by the formation of new tissue, but because the edges of the wound are being "pulled" toward the center. The surgeon explains that this process of "wound contraction" is mediated by a specialized cell type that contains contractile proteins similar to those found in smooth muscle cells. Which cell is primarily responsible for the phenomenon of wound contraction during secondary intention healing? </a:t>
            </a:r>
          </a:p>
          <a:p>
            <a:pPr>
              <a:buNone/>
            </a:pPr>
            <a:r>
              <a:rPr lang="en-PK" sz="2000" dirty="0"/>
              <a:t> A. Melanocytes </a:t>
            </a:r>
          </a:p>
          <a:p>
            <a:pPr>
              <a:buNone/>
            </a:pPr>
            <a:r>
              <a:rPr lang="en-PK" sz="2000" dirty="0"/>
              <a:t>B. Myofibroblasts </a:t>
            </a:r>
          </a:p>
          <a:p>
            <a:pPr>
              <a:buNone/>
            </a:pPr>
            <a:r>
              <a:rPr lang="en-PK" sz="2000" dirty="0"/>
              <a:t>C. Histiocytes </a:t>
            </a:r>
          </a:p>
          <a:p>
            <a:pPr>
              <a:buNone/>
            </a:pPr>
            <a:r>
              <a:rPr lang="en-PK" sz="2000" dirty="0"/>
              <a:t>D. Chondrocytes </a:t>
            </a:r>
          </a:p>
          <a:p>
            <a:pPr>
              <a:buNone/>
            </a:pPr>
            <a:r>
              <a:rPr lang="en-PK" sz="2000" dirty="0"/>
              <a:t>E. Endothelial cells</a:t>
            </a:r>
          </a:p>
          <a:p>
            <a:pPr>
              <a:buNone/>
            </a:pPr>
            <a:r>
              <a:rPr lang="en-PK" sz="2000" dirty="0"/>
              <a:t> </a:t>
            </a:r>
            <a:r>
              <a:rPr lang="en-PK" sz="2000" b="1" dirty="0">
                <a:solidFill>
                  <a:srgbClr val="FF0000"/>
                </a:solidFill>
              </a:rPr>
              <a:t>Correct Answer:</a:t>
            </a:r>
            <a:r>
              <a:rPr lang="en-PK" sz="2000" dirty="0">
                <a:solidFill>
                  <a:srgbClr val="FF0000"/>
                </a:solidFill>
              </a:rPr>
              <a:t> B. Myofibroblasts</a:t>
            </a:r>
          </a:p>
        </p:txBody>
      </p:sp>
    </p:spTree>
    <p:extLst>
      <p:ext uri="{BB962C8B-B14F-4D97-AF65-F5344CB8AC3E}">
        <p14:creationId xmlns:p14="http://schemas.microsoft.com/office/powerpoint/2010/main" val="44188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A8CE6F-EB22-1BE7-E63F-5109895D41A9}"/>
              </a:ext>
            </a:extLst>
          </p:cNvPr>
          <p:cNvSpPr txBox="1"/>
          <p:nvPr/>
        </p:nvSpPr>
        <p:spPr>
          <a:xfrm>
            <a:off x="401443" y="474345"/>
            <a:ext cx="8240751" cy="4985980"/>
          </a:xfrm>
          <a:prstGeom prst="rect">
            <a:avLst/>
          </a:prstGeom>
          <a:noFill/>
        </p:spPr>
        <p:txBody>
          <a:bodyPr wrap="square">
            <a:spAutoFit/>
          </a:bodyPr>
          <a:lstStyle/>
          <a:p>
            <a:pPr>
              <a:buNone/>
            </a:pPr>
            <a:r>
              <a:rPr lang="en-PK" sz="2000" dirty="0"/>
              <a:t>A patient suffers a deep laceration that involves the buccinator muscle during a facial injury. The surgeon explains that while skin and mucosa have high regenerative capacities, skeletal muscle healing is more complex. If the basement membrane of the muscle fibers is intact, some regeneration can occur via satellite cells. However, if the injury is extensive, the defect is typically repaired by the formation of a fibrous scar rather than functional muscle fibers, which may lead to some loss of muscle contractility.What is the primary mechanism of repair in skeletal muscle when the injury is extensive and the muscle architecture is destroyed?</a:t>
            </a:r>
          </a:p>
          <a:p>
            <a:pPr>
              <a:buNone/>
            </a:pPr>
            <a:endParaRPr lang="en-PK" sz="2000" dirty="0"/>
          </a:p>
          <a:p>
            <a:pPr>
              <a:buNone/>
            </a:pPr>
            <a:r>
              <a:rPr lang="en-PK" sz="2000" dirty="0"/>
              <a:t> A. Complete regeneration of new myocytes </a:t>
            </a:r>
          </a:p>
          <a:p>
            <a:pPr>
              <a:buNone/>
            </a:pPr>
            <a:r>
              <a:rPr lang="en-PK" sz="2000" dirty="0"/>
              <a:t>B. Fibrosis and scar formation </a:t>
            </a:r>
          </a:p>
          <a:p>
            <a:pPr>
              <a:buNone/>
            </a:pPr>
            <a:r>
              <a:rPr lang="en-PK" sz="2000" dirty="0"/>
              <a:t>C. Hyperplasia of existing muscle fibers</a:t>
            </a:r>
          </a:p>
          <a:p>
            <a:pPr>
              <a:buNone/>
            </a:pPr>
            <a:r>
              <a:rPr lang="en-PK" sz="2000" dirty="0"/>
              <a:t> D. Osseous metaplasia </a:t>
            </a:r>
          </a:p>
          <a:p>
            <a:pPr>
              <a:buNone/>
            </a:pPr>
            <a:r>
              <a:rPr lang="en-PK" sz="2000" dirty="0"/>
              <a:t>E. Compensatory hypertrophy only </a:t>
            </a:r>
          </a:p>
          <a:p>
            <a:pPr>
              <a:buNone/>
            </a:pPr>
            <a:r>
              <a:rPr lang="en-PK" sz="2000" b="1" dirty="0">
                <a:solidFill>
                  <a:srgbClr val="FF0000"/>
                </a:solidFill>
              </a:rPr>
              <a:t>Correct Answer:</a:t>
            </a:r>
            <a:r>
              <a:rPr lang="en-PK" sz="2000" dirty="0">
                <a:solidFill>
                  <a:srgbClr val="FF0000"/>
                </a:solidFill>
              </a:rPr>
              <a:t> B. Fibrosis and scar formation</a:t>
            </a:r>
          </a:p>
        </p:txBody>
      </p:sp>
    </p:spTree>
    <p:extLst>
      <p:ext uri="{BB962C8B-B14F-4D97-AF65-F5344CB8AC3E}">
        <p14:creationId xmlns:p14="http://schemas.microsoft.com/office/powerpoint/2010/main" val="193731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A30D7A-6EA5-796D-9CA6-B9D680C1221D}"/>
              </a:ext>
            </a:extLst>
          </p:cNvPr>
          <p:cNvSpPr txBox="1"/>
          <p:nvPr/>
        </p:nvSpPr>
        <p:spPr>
          <a:xfrm>
            <a:off x="657922" y="564677"/>
            <a:ext cx="7828156" cy="4985980"/>
          </a:xfrm>
          <a:prstGeom prst="rect">
            <a:avLst/>
          </a:prstGeom>
          <a:noFill/>
        </p:spPr>
        <p:txBody>
          <a:bodyPr wrap="square">
            <a:spAutoFit/>
          </a:bodyPr>
          <a:lstStyle/>
          <a:p>
            <a:pPr>
              <a:buNone/>
            </a:pPr>
            <a:r>
              <a:rPr lang="en-PK" sz="2000" dirty="0"/>
              <a:t>A patient returns for a 6-month follow-up after a major maxillofacial surgery. The surgical scar, which was once red, raised, and firm, has now become pale, flat, and softer. The surgeon explains that the wound has entered the "Remodeling Phase," which can last for up to a year or more. During this phase, the total amount of collagen in the wound does not significantly increase; instead, it is reorganized and cross-linked to increase the tensile strength of the scar. What is the maximum tensile strength a skin scar can typically achieve compared to original, uninjured skin?</a:t>
            </a:r>
          </a:p>
          <a:p>
            <a:pPr>
              <a:buNone/>
            </a:pPr>
            <a:endParaRPr lang="en-PK" sz="2000" dirty="0"/>
          </a:p>
          <a:p>
            <a:pPr>
              <a:buNone/>
            </a:pPr>
            <a:r>
              <a:rPr lang="en-PK" sz="2000" dirty="0"/>
              <a:t>  A. 100% </a:t>
            </a:r>
          </a:p>
          <a:p>
            <a:pPr>
              <a:buNone/>
            </a:pPr>
            <a:r>
              <a:rPr lang="en-PK" sz="2000" dirty="0"/>
              <a:t>B. 50% </a:t>
            </a:r>
          </a:p>
          <a:p>
            <a:pPr>
              <a:buNone/>
            </a:pPr>
            <a:r>
              <a:rPr lang="en-PK" sz="2000" dirty="0"/>
              <a:t>C. 80% </a:t>
            </a:r>
          </a:p>
          <a:p>
            <a:pPr>
              <a:buNone/>
            </a:pPr>
            <a:r>
              <a:rPr lang="en-PK" sz="2000" dirty="0"/>
              <a:t>D. 20% </a:t>
            </a:r>
          </a:p>
          <a:p>
            <a:pPr>
              <a:buNone/>
            </a:pPr>
            <a:r>
              <a:rPr lang="en-PK" sz="2000" dirty="0"/>
              <a:t>E. 10% </a:t>
            </a:r>
          </a:p>
          <a:p>
            <a:pPr>
              <a:buNone/>
            </a:pPr>
            <a:r>
              <a:rPr lang="en-PK" sz="2000" b="1" dirty="0">
                <a:solidFill>
                  <a:srgbClr val="FF0000"/>
                </a:solidFill>
              </a:rPr>
              <a:t>Correct Answer:</a:t>
            </a:r>
            <a:r>
              <a:rPr lang="en-PK" sz="2000" dirty="0">
                <a:solidFill>
                  <a:srgbClr val="FF0000"/>
                </a:solidFill>
              </a:rPr>
              <a:t> C. 80%</a:t>
            </a:r>
          </a:p>
        </p:txBody>
      </p:sp>
    </p:spTree>
    <p:extLst>
      <p:ext uri="{BB962C8B-B14F-4D97-AF65-F5344CB8AC3E}">
        <p14:creationId xmlns:p14="http://schemas.microsoft.com/office/powerpoint/2010/main" val="149109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BBB441-6E98-FCD2-7CA4-7BCE50A15CFF}"/>
              </a:ext>
            </a:extLst>
          </p:cNvPr>
          <p:cNvSpPr txBox="1"/>
          <p:nvPr/>
        </p:nvSpPr>
        <p:spPr>
          <a:xfrm>
            <a:off x="579863" y="751344"/>
            <a:ext cx="7839308" cy="4708981"/>
          </a:xfrm>
          <a:prstGeom prst="rect">
            <a:avLst/>
          </a:prstGeom>
          <a:noFill/>
        </p:spPr>
        <p:txBody>
          <a:bodyPr wrap="square">
            <a:spAutoFit/>
          </a:bodyPr>
          <a:lstStyle/>
          <a:p>
            <a:pPr>
              <a:buNone/>
            </a:pPr>
            <a:r>
              <a:rPr lang="en-PK" sz="2000" dirty="0"/>
              <a:t>A diabetic patient presents with a dry socket (alveolar osteitis) three days after a dental extraction. The patient is in severe pain, and the socket is filled with foul-smelling debris instead of a healthy blood clot. The surgeon notes that local factors such as poor blood supply, the presence of necrotic tissue, and a high bacterial load have halted the normal healing process. He emphasizes that "debridement" and "irrigation" are necessary to shift the wound back from a chronic inflammatory state to a healing state. Which of the following is considered the most common local cause for the delay of soft tissue healing in the oral cavity? </a:t>
            </a:r>
            <a:endParaRPr lang="en-PK" sz="2000" b="1" dirty="0"/>
          </a:p>
          <a:p>
            <a:pPr marL="342900" indent="-342900">
              <a:buAutoNum type="alphaUcPeriod"/>
            </a:pPr>
            <a:r>
              <a:rPr lang="en-PK" sz="2000" dirty="0"/>
              <a:t>Vitamin C deficiency </a:t>
            </a:r>
          </a:p>
          <a:p>
            <a:pPr marL="342900" indent="-342900">
              <a:buAutoNum type="alphaUcPeriod"/>
            </a:pPr>
            <a:r>
              <a:rPr lang="en-PK" sz="2000" dirty="0"/>
              <a:t> Systemic corticosteroids </a:t>
            </a:r>
          </a:p>
          <a:p>
            <a:pPr marL="342900" indent="-342900">
              <a:buAutoNum type="alphaUcPeriod"/>
            </a:pPr>
            <a:r>
              <a:rPr lang="en-PK" sz="2000" dirty="0"/>
              <a:t> Infection and poor oral hygiene </a:t>
            </a:r>
          </a:p>
          <a:p>
            <a:pPr marL="342900" indent="-342900">
              <a:buAutoNum type="alphaUcPeriod"/>
            </a:pPr>
            <a:r>
              <a:rPr lang="en-PK" sz="2000" dirty="0"/>
              <a:t>D. Advanced age </a:t>
            </a:r>
          </a:p>
          <a:p>
            <a:pPr marL="342900" indent="-342900">
              <a:buAutoNum type="alphaUcPeriod"/>
            </a:pPr>
            <a:r>
              <a:rPr lang="en-PK" sz="2000" dirty="0"/>
              <a:t>E. Anemia </a:t>
            </a:r>
          </a:p>
          <a:p>
            <a:r>
              <a:rPr lang="en-PK" sz="2000" b="1" dirty="0">
                <a:solidFill>
                  <a:srgbClr val="FF0000"/>
                </a:solidFill>
              </a:rPr>
              <a:t>Correct Answer:</a:t>
            </a:r>
            <a:r>
              <a:rPr lang="en-PK" sz="2000" dirty="0">
                <a:solidFill>
                  <a:srgbClr val="FF0000"/>
                </a:solidFill>
              </a:rPr>
              <a:t> C. Infection and poor oral hygiene</a:t>
            </a:r>
          </a:p>
        </p:txBody>
      </p:sp>
    </p:spTree>
    <p:extLst>
      <p:ext uri="{BB962C8B-B14F-4D97-AF65-F5344CB8AC3E}">
        <p14:creationId xmlns:p14="http://schemas.microsoft.com/office/powerpoint/2010/main" val="348908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9DDF75-54D7-4BCC-3B20-ABFEB16D5506}"/>
              </a:ext>
            </a:extLst>
          </p:cNvPr>
          <p:cNvSpPr txBox="1"/>
          <p:nvPr/>
        </p:nvSpPr>
        <p:spPr>
          <a:xfrm>
            <a:off x="624467" y="889844"/>
            <a:ext cx="7794703" cy="4985980"/>
          </a:xfrm>
          <a:prstGeom prst="rect">
            <a:avLst/>
          </a:prstGeom>
          <a:noFill/>
        </p:spPr>
        <p:txBody>
          <a:bodyPr wrap="square">
            <a:spAutoFit/>
          </a:bodyPr>
          <a:lstStyle/>
          <a:p>
            <a:pPr>
              <a:buNone/>
            </a:pPr>
            <a:r>
              <a:rPr lang="en-PK" sz="2000" dirty="0"/>
              <a:t>An elderly patient with a very poor diet (consisting mostly of tea and toast) presents with bleeding gums, loose teeth, and "corkscrew" hairs on the legs. The patient also complains that a small cut on the hand has failed to heal for over a month. The dentist suspects a specific vitamin deficiency that is essential for the hydroxylation of proline and lysine residues during collagen synthesis. Without this vitamin, collagen fibers are weak and unstable, leading to wound dehiscence and capillary fragility. Which vitamin is a mandatory co-factor for the enzymes involved in collagen synthesis and cross-linking? </a:t>
            </a:r>
          </a:p>
          <a:p>
            <a:pPr>
              <a:buNone/>
            </a:pPr>
            <a:endParaRPr lang="en-PK" sz="2000" b="1" dirty="0"/>
          </a:p>
          <a:p>
            <a:pPr>
              <a:buNone/>
            </a:pPr>
            <a:r>
              <a:rPr lang="en-PK" sz="2000" dirty="0"/>
              <a:t> A. Vitamin A</a:t>
            </a:r>
          </a:p>
          <a:p>
            <a:pPr>
              <a:buNone/>
            </a:pPr>
            <a:r>
              <a:rPr lang="en-PK" sz="2000" dirty="0"/>
              <a:t> B. Vitamin D</a:t>
            </a:r>
          </a:p>
          <a:p>
            <a:pPr>
              <a:buNone/>
            </a:pPr>
            <a:r>
              <a:rPr lang="en-PK" sz="2000" dirty="0"/>
              <a:t> C. Vitamin C (Ascorbic acid) </a:t>
            </a:r>
          </a:p>
          <a:p>
            <a:pPr>
              <a:buNone/>
            </a:pPr>
            <a:r>
              <a:rPr lang="en-PK" sz="2000" dirty="0"/>
              <a:t>D. Vitamin B</a:t>
            </a:r>
          </a:p>
          <a:p>
            <a:pPr>
              <a:buNone/>
            </a:pPr>
            <a:r>
              <a:rPr lang="en-PK" sz="2000" dirty="0"/>
              <a:t>E. Vitamin K</a:t>
            </a:r>
          </a:p>
          <a:p>
            <a:pPr>
              <a:buNone/>
            </a:pPr>
            <a:r>
              <a:rPr lang="en-PK" sz="2000" b="1" dirty="0">
                <a:solidFill>
                  <a:srgbClr val="FF0000"/>
                </a:solidFill>
              </a:rPr>
              <a:t>Correct Answer:</a:t>
            </a:r>
            <a:r>
              <a:rPr lang="en-PK" sz="2000" dirty="0">
                <a:solidFill>
                  <a:srgbClr val="FF0000"/>
                </a:solidFill>
              </a:rPr>
              <a:t> C. Vitamin C (Ascorbic acid)</a:t>
            </a:r>
          </a:p>
        </p:txBody>
      </p:sp>
    </p:spTree>
    <p:extLst>
      <p:ext uri="{BB962C8B-B14F-4D97-AF65-F5344CB8AC3E}">
        <p14:creationId xmlns:p14="http://schemas.microsoft.com/office/powerpoint/2010/main" val="297103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Definition</a:t>
            </a:r>
          </a:p>
        </p:txBody>
      </p:sp>
      <p:sp>
        <p:nvSpPr>
          <p:cNvPr id="3" name="Content Placeholder 2"/>
          <p:cNvSpPr>
            <a:spLocks noGrp="1"/>
          </p:cNvSpPr>
          <p:nvPr>
            <p:ph idx="1"/>
          </p:nvPr>
        </p:nvSpPr>
        <p:spPr/>
        <p:txBody>
          <a:bodyPr/>
          <a:lstStyle/>
          <a:p>
            <a:endParaRPr/>
          </a:p>
          <a:p>
            <a:pPr>
              <a:defRPr sz="2800"/>
            </a:pPr>
            <a:r>
              <a:t>Wound healing is tissue repair process</a:t>
            </a:r>
          </a:p>
          <a:p>
            <a:pPr>
              <a:defRPr sz="2800"/>
            </a:pPr>
            <a:r>
              <a:t>Restores integrity after injury or surgery</a:t>
            </a:r>
          </a:p>
          <a:p>
            <a:pPr>
              <a:defRPr sz="2800"/>
            </a:pPr>
            <a:r>
              <a:t>Involves cellular and molecular mechanisms</a:t>
            </a:r>
          </a:p>
          <a:p>
            <a:pPr>
              <a:defRPr sz="2800"/>
            </a:pPr>
            <a:r>
              <a:t>Occurs in orderly sequential phases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Phases Overview</a:t>
            </a:r>
          </a:p>
        </p:txBody>
      </p:sp>
      <p:sp>
        <p:nvSpPr>
          <p:cNvPr id="3" name="Content Placeholder 2"/>
          <p:cNvSpPr>
            <a:spLocks noGrp="1"/>
          </p:cNvSpPr>
          <p:nvPr>
            <p:ph idx="1"/>
          </p:nvPr>
        </p:nvSpPr>
        <p:spPr/>
        <p:txBody>
          <a:bodyPr/>
          <a:lstStyle/>
          <a:p>
            <a:endParaRPr dirty="0"/>
          </a:p>
          <a:p>
            <a:pPr>
              <a:defRPr sz="2800"/>
            </a:pPr>
            <a:r>
              <a:rPr dirty="0"/>
              <a:t>Four phases of wound healing process</a:t>
            </a:r>
          </a:p>
          <a:p>
            <a:pPr>
              <a:defRPr sz="2800"/>
            </a:pPr>
            <a:r>
              <a:rPr dirty="0"/>
              <a:t>Hemostasis</a:t>
            </a:r>
            <a:endParaRPr lang="en-US" dirty="0"/>
          </a:p>
          <a:p>
            <a:pPr>
              <a:defRPr sz="2800"/>
            </a:pPr>
            <a:r>
              <a:rPr dirty="0"/>
              <a:t> inflammation</a:t>
            </a:r>
            <a:endParaRPr lang="en-US" dirty="0"/>
          </a:p>
          <a:p>
            <a:pPr>
              <a:defRPr sz="2800"/>
            </a:pPr>
            <a:r>
              <a:rPr dirty="0"/>
              <a:t> proliferation</a:t>
            </a:r>
            <a:endParaRPr lang="en-US" dirty="0"/>
          </a:p>
          <a:p>
            <a:pPr>
              <a:defRPr sz="2800"/>
            </a:pPr>
            <a:r>
              <a:rPr dirty="0"/>
              <a:t> maturation phases</a:t>
            </a:r>
          </a:p>
          <a:p>
            <a:pPr>
              <a:defRPr sz="2800"/>
            </a:pPr>
            <a:r>
              <a:rPr dirty="0"/>
              <a:t>Overlap occurs between different phases</a:t>
            </a:r>
          </a:p>
          <a:p>
            <a:pPr>
              <a:defRPr sz="2800"/>
            </a:pPr>
            <a:r>
              <a:rPr dirty="0"/>
              <a:t>Each phase essential for normal healing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Hemostasis Phase</a:t>
            </a:r>
          </a:p>
        </p:txBody>
      </p:sp>
      <p:sp>
        <p:nvSpPr>
          <p:cNvPr id="3" name="Content Placeholder 2"/>
          <p:cNvSpPr>
            <a:spLocks noGrp="1"/>
          </p:cNvSpPr>
          <p:nvPr>
            <p:ph idx="1"/>
          </p:nvPr>
        </p:nvSpPr>
        <p:spPr/>
        <p:txBody>
          <a:bodyPr/>
          <a:lstStyle/>
          <a:p>
            <a:endParaRPr/>
          </a:p>
          <a:p>
            <a:pPr>
              <a:defRPr sz="2800"/>
            </a:pPr>
            <a:r>
              <a:t>Occurs immediately after tissue injury</a:t>
            </a:r>
          </a:p>
          <a:p>
            <a:pPr>
              <a:defRPr sz="2800"/>
            </a:pPr>
            <a:r>
              <a:t>Platelet aggregation forms fibrin clot</a:t>
            </a:r>
          </a:p>
          <a:p>
            <a:pPr>
              <a:defRPr sz="2800"/>
            </a:pPr>
            <a:r>
              <a:t>Clot stops bleeding provides scaffold</a:t>
            </a:r>
          </a:p>
          <a:p>
            <a:pPr>
              <a:defRPr sz="2800"/>
            </a:pPr>
            <a:r>
              <a:t>Growth factors released from platelets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52E97-245B-8E82-7A52-99EAA87241BD}"/>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9A2BD68E-C1D7-02F1-72D2-5E9769B1DE7C}"/>
              </a:ext>
            </a:extLst>
          </p:cNvPr>
          <p:cNvPicPr>
            <a:picLocks noGrp="1" noChangeAspect="1"/>
          </p:cNvPicPr>
          <p:nvPr>
            <p:ph idx="1"/>
          </p:nvPr>
        </p:nvPicPr>
        <p:blipFill>
          <a:blip r:embed="rId2"/>
          <a:stretch>
            <a:fillRect/>
          </a:stretch>
        </p:blipFill>
        <p:spPr>
          <a:xfrm>
            <a:off x="1022071" y="1600200"/>
            <a:ext cx="7099858" cy="4525963"/>
          </a:xfrm>
          <a:prstGeom prst="rect">
            <a:avLst/>
          </a:prstGeom>
        </p:spPr>
      </p:pic>
    </p:spTree>
    <p:extLst>
      <p:ext uri="{BB962C8B-B14F-4D97-AF65-F5344CB8AC3E}">
        <p14:creationId xmlns:p14="http://schemas.microsoft.com/office/powerpoint/2010/main" val="228007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Inflammatory Phase</a:t>
            </a:r>
          </a:p>
        </p:txBody>
      </p:sp>
      <p:sp>
        <p:nvSpPr>
          <p:cNvPr id="3" name="Content Placeholder 2"/>
          <p:cNvSpPr>
            <a:spLocks noGrp="1"/>
          </p:cNvSpPr>
          <p:nvPr>
            <p:ph idx="1"/>
          </p:nvPr>
        </p:nvSpPr>
        <p:spPr/>
        <p:txBody>
          <a:bodyPr/>
          <a:lstStyle/>
          <a:p>
            <a:endParaRPr/>
          </a:p>
          <a:p>
            <a:pPr>
              <a:defRPr sz="2800"/>
            </a:pPr>
            <a:r>
              <a:t>Lasts approximately three to five days</a:t>
            </a:r>
          </a:p>
          <a:p>
            <a:pPr>
              <a:defRPr sz="2800"/>
            </a:pPr>
            <a:r>
              <a:t>Neutrophils arrive first then macrophages</a:t>
            </a:r>
          </a:p>
          <a:p>
            <a:pPr>
              <a:defRPr sz="2800"/>
            </a:pPr>
            <a:r>
              <a:t>Remove debris bacteria necrotic tissue</a:t>
            </a:r>
          </a:p>
          <a:p>
            <a:pPr>
              <a:defRPr sz="2800"/>
            </a:pPr>
            <a:r>
              <a:t>Cytokines regulate inflammatory response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E4D31-0A6F-6CF9-272D-1C6E0B1BD7E3}"/>
              </a:ext>
            </a:extLst>
          </p:cNvPr>
          <p:cNvSpPr>
            <a:spLocks noGrp="1"/>
          </p:cNvSpPr>
          <p:nvPr>
            <p:ph type="title"/>
          </p:nvPr>
        </p:nvSpPr>
        <p:spPr/>
        <p:txBody>
          <a:bodyPr/>
          <a:lstStyle/>
          <a:p>
            <a:endParaRPr lang="en-PK"/>
          </a:p>
        </p:txBody>
      </p:sp>
      <p:pic>
        <p:nvPicPr>
          <p:cNvPr id="5" name="Content Placeholder 4">
            <a:extLst>
              <a:ext uri="{FF2B5EF4-FFF2-40B4-BE49-F238E27FC236}">
                <a16:creationId xmlns:a16="http://schemas.microsoft.com/office/drawing/2014/main" id="{BE672A96-9169-9746-32B6-D42DDF765EEC}"/>
              </a:ext>
            </a:extLst>
          </p:cNvPr>
          <p:cNvPicPr>
            <a:picLocks noGrp="1" noChangeAspect="1"/>
          </p:cNvPicPr>
          <p:nvPr>
            <p:ph idx="1"/>
          </p:nvPr>
        </p:nvPicPr>
        <p:blipFill>
          <a:blip r:embed="rId2"/>
          <a:stretch>
            <a:fillRect/>
          </a:stretch>
        </p:blipFill>
        <p:spPr>
          <a:xfrm>
            <a:off x="914860" y="1600200"/>
            <a:ext cx="7314279" cy="4525963"/>
          </a:xfrm>
          <a:prstGeom prst="rect">
            <a:avLst/>
          </a:prstGeom>
        </p:spPr>
      </p:pic>
    </p:spTree>
    <p:extLst>
      <p:ext uri="{BB962C8B-B14F-4D97-AF65-F5344CB8AC3E}">
        <p14:creationId xmlns:p14="http://schemas.microsoft.com/office/powerpoint/2010/main" val="2314437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1546</TotalTime>
  <Words>1896</Words>
  <Application>Microsoft Macintosh PowerPoint</Application>
  <PresentationFormat>On-screen Show (4:3)</PresentationFormat>
  <Paragraphs>207</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Google Sans Text</vt:lpstr>
      <vt:lpstr>Office Theme</vt:lpstr>
      <vt:lpstr>بِسْمِ اللّٰهِ الرَّحْمٰنِ الرَّحِيْمِ</vt:lpstr>
      <vt:lpstr>Clinical Scenario</vt:lpstr>
      <vt:lpstr>Learning Outcomes</vt:lpstr>
      <vt:lpstr>Definition</vt:lpstr>
      <vt:lpstr>Phases Overview</vt:lpstr>
      <vt:lpstr>Hemostasis Phase</vt:lpstr>
      <vt:lpstr>PowerPoint Presentation</vt:lpstr>
      <vt:lpstr>Inflammatory Phase</vt:lpstr>
      <vt:lpstr>PowerPoint Presentation</vt:lpstr>
      <vt:lpstr>Proliferative Phase</vt:lpstr>
      <vt:lpstr>PowerPoint Presentation</vt:lpstr>
      <vt:lpstr>Maturation Phase</vt:lpstr>
      <vt:lpstr>PowerPoint Presentation</vt:lpstr>
      <vt:lpstr>Primary Intention</vt:lpstr>
      <vt:lpstr>PowerPoint Presentation</vt:lpstr>
      <vt:lpstr>Secondary Intention</vt:lpstr>
      <vt:lpstr>PowerPoint Presentation</vt:lpstr>
      <vt:lpstr>Differences</vt:lpstr>
      <vt:lpstr>Delayed Primary Closure</vt:lpstr>
      <vt:lpstr>PowerPoint Presentation</vt:lpstr>
      <vt:lpstr>Growth Factors</vt:lpstr>
      <vt:lpstr>PDGF</vt:lpstr>
      <vt:lpstr>TGF Beta</vt:lpstr>
      <vt:lpstr>VEGF</vt:lpstr>
      <vt:lpstr>EGF</vt:lpstr>
      <vt:lpstr>Cytokines</vt:lpstr>
      <vt:lpstr>Factors Affecting</vt:lpstr>
      <vt:lpstr>Complications</vt:lpstr>
      <vt:lpstr>Viva Points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Zahid Mahmood</cp:lastModifiedBy>
  <cp:revision>6</cp:revision>
  <dcterms:created xsi:type="dcterms:W3CDTF">2013-01-27T09:14:16Z</dcterms:created>
  <dcterms:modified xsi:type="dcterms:W3CDTF">2026-05-06T14:19:08Z</dcterms:modified>
  <cp:category/>
</cp:coreProperties>
</file>