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6" r:id="rId2"/>
    <p:sldId id="276" r:id="rId3"/>
    <p:sldId id="269" r:id="rId4"/>
    <p:sldId id="258" r:id="rId5"/>
    <p:sldId id="262" r:id="rId6"/>
    <p:sldId id="268" r:id="rId7"/>
    <p:sldId id="263" r:id="rId8"/>
    <p:sldId id="265" r:id="rId9"/>
    <p:sldId id="264" r:id="rId10"/>
    <p:sldId id="277" r:id="rId11"/>
    <p:sldId id="259" r:id="rId12"/>
    <p:sldId id="306" r:id="rId13"/>
    <p:sldId id="260" r:id="rId14"/>
    <p:sldId id="307" r:id="rId15"/>
    <p:sldId id="261" r:id="rId16"/>
    <p:sldId id="270" r:id="rId17"/>
    <p:sldId id="271" r:id="rId18"/>
    <p:sldId id="272" r:id="rId19"/>
    <p:sldId id="285" r:id="rId20"/>
    <p:sldId id="286" r:id="rId21"/>
    <p:sldId id="308" r:id="rId22"/>
    <p:sldId id="309" r:id="rId23"/>
    <p:sldId id="310" r:id="rId24"/>
    <p:sldId id="311" r:id="rId25"/>
    <p:sldId id="312" r:id="rId26"/>
    <p:sldId id="313" r:id="rId27"/>
    <p:sldId id="314" r:id="rId28"/>
    <p:sldId id="315" r:id="rId29"/>
    <p:sldId id="287" r:id="rId30"/>
    <p:sldId id="288" r:id="rId31"/>
    <p:sldId id="289" r:id="rId32"/>
    <p:sldId id="290" r:id="rId33"/>
    <p:sldId id="266" r:id="rId34"/>
    <p:sldId id="291" r:id="rId35"/>
    <p:sldId id="292" r:id="rId36"/>
    <p:sldId id="293" r:id="rId37"/>
    <p:sldId id="294" r:id="rId38"/>
    <p:sldId id="295" r:id="rId39"/>
    <p:sldId id="273" r:id="rId40"/>
    <p:sldId id="274" r:id="rId41"/>
    <p:sldId id="275" r:id="rId42"/>
    <p:sldId id="279" r:id="rId43"/>
    <p:sldId id="296" r:id="rId44"/>
    <p:sldId id="297" r:id="rId45"/>
    <p:sldId id="298" r:id="rId46"/>
    <p:sldId id="299" r:id="rId47"/>
    <p:sldId id="300" r:id="rId48"/>
    <p:sldId id="301" r:id="rId49"/>
    <p:sldId id="302" r:id="rId50"/>
    <p:sldId id="303" r:id="rId51"/>
    <p:sldId id="304" r:id="rId52"/>
    <p:sldId id="305" r:id="rId53"/>
  </p:sldIdLst>
  <p:sldSz cx="12192000" cy="6858000"/>
  <p:notesSz cx="6858000" cy="9144000"/>
  <p:defaultText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67"/>
    <p:restoredTop sz="94748"/>
  </p:normalViewPr>
  <p:slideViewPr>
    <p:cSldViewPr snapToGrid="0">
      <p:cViewPr varScale="1">
        <p:scale>
          <a:sx n="82" d="100"/>
          <a:sy n="82" d="100"/>
        </p:scale>
        <p:origin x="176" y="864"/>
      </p:cViewPr>
      <p:guideLst/>
    </p:cSldViewPr>
  </p:slideViewPr>
  <p:outlineViewPr>
    <p:cViewPr>
      <p:scale>
        <a:sx n="33" d="100"/>
        <a:sy n="33" d="100"/>
      </p:scale>
      <p:origin x="0" y="-1976"/>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P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P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r>
              <a:rPr lang="en-GB" sz="4800" dirty="0">
                <a:solidFill>
                  <a:srgbClr val="FF0000"/>
                </a:solidFill>
              </a:rPr>
              <a:t>Marks Distribution</a:t>
            </a:r>
          </a:p>
          <a:p>
            <a:pPr>
              <a:defRPr sz="3200"/>
            </a:pPr>
            <a:r>
              <a:rPr lang="en-GB" sz="4800" dirty="0">
                <a:solidFill>
                  <a:srgbClr val="FF0000"/>
                </a:solidFill>
              </a:rPr>
              <a:t>3</a:t>
            </a:r>
            <a:r>
              <a:rPr lang="en-GB" sz="4800" baseline="30000" dirty="0">
                <a:solidFill>
                  <a:srgbClr val="FF0000"/>
                </a:solidFill>
              </a:rPr>
              <a:t>rd</a:t>
            </a:r>
            <a:r>
              <a:rPr lang="en-GB" sz="4800" baseline="0" dirty="0">
                <a:solidFill>
                  <a:srgbClr val="FF0000"/>
                </a:solidFill>
              </a:rPr>
              <a:t> Professional BDS</a:t>
            </a:r>
          </a:p>
          <a:p>
            <a:pPr>
              <a:defRPr sz="3200"/>
            </a:pPr>
            <a:endParaRPr lang="en-GB" sz="800" dirty="0">
              <a:solidFill>
                <a:srgbClr val="FF0000"/>
              </a:solidFill>
            </a:endParaRPr>
          </a:p>
        </c:rich>
      </c:tx>
      <c:layout>
        <c:manualLayout>
          <c:xMode val="edge"/>
          <c:yMode val="edge"/>
          <c:x val="0.40544377878588495"/>
          <c:y val="7.0149603696166045E-3"/>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endParaRPr lang="en-PK"/>
        </a:p>
      </c:txPr>
    </c:title>
    <c:autoTitleDeleted val="0"/>
    <c:plotArea>
      <c:layout/>
      <c:pieChart>
        <c:varyColors val="1"/>
        <c:ser>
          <c:idx val="0"/>
          <c:order val="0"/>
          <c:dPt>
            <c:idx val="0"/>
            <c:bubble3D val="0"/>
            <c:spPr>
              <a:solidFill>
                <a:srgbClr val="FFFF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1C7-4E4A-887E-C09C1D9F30A7}"/>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1C7-4E4A-887E-C09C1D9F30A7}"/>
              </c:ext>
            </c:extLst>
          </c:dPt>
          <c:dPt>
            <c:idx val="2"/>
            <c:bubble3D val="0"/>
            <c:spPr>
              <a:solidFill>
                <a:schemeClr val="accent1">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1C7-4E4A-887E-C09C1D9F30A7}"/>
              </c:ext>
            </c:extLst>
          </c:dPt>
          <c:dLbls>
            <c:dLbl>
              <c:idx val="0"/>
              <c:tx>
                <c:rich>
                  <a:bodyPr/>
                  <a:lstStyle/>
                  <a:p>
                    <a:fld id="{EFBC79D1-D486-AF45-973C-61EABFEE7387}" type="CATEGORYNAME">
                      <a:rPr lang="en-US"/>
                      <a:pPr/>
                      <a:t>[CATEGORY NAME]</a:t>
                    </a:fld>
                    <a:r>
                      <a:rPr lang="en-US" baseline="0" dirty="0"/>
                      <a:t>
</a:t>
                    </a:r>
                    <a:fld id="{DCC62293-F2CA-A041-8908-F8BE28F37841}" type="PERCENTAGE">
                      <a:rPr lang="en-US" sz="3200"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1C7-4E4A-887E-C09C1D9F30A7}"/>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lt1"/>
                    </a:solidFill>
                    <a:latin typeface="+mn-lt"/>
                    <a:ea typeface="+mn-ea"/>
                    <a:cs typeface="+mn-cs"/>
                  </a:defRPr>
                </a:pPr>
                <a:endParaRPr lang="en-PK"/>
              </a:p>
            </c:txPr>
            <c:dLblPos val="bestFit"/>
            <c:showLegendKey val="0"/>
            <c:showVal val="0"/>
            <c:showCatName val="1"/>
            <c:showSerName val="0"/>
            <c:showPercent val="1"/>
            <c:showBubbleSize val="0"/>
            <c:showLeaderLines val="0"/>
            <c:extLst>
              <c:ext xmlns:c15="http://schemas.microsoft.com/office/drawing/2012/chart" uri="{CE6537A1-D6FC-4f65-9D91-7224C49458BB}"/>
            </c:extLst>
          </c:dLbls>
          <c:cat>
            <c:strRef>
              <c:f>Sheet1!$B$3:$D$3</c:f>
              <c:strCache>
                <c:ptCount val="3"/>
                <c:pt idx="0">
                  <c:v>SEQ</c:v>
                </c:pt>
                <c:pt idx="1">
                  <c:v>MCQ</c:v>
                </c:pt>
                <c:pt idx="2">
                  <c:v>I.A</c:v>
                </c:pt>
              </c:strCache>
            </c:strRef>
          </c:cat>
          <c:val>
            <c:numRef>
              <c:f>Sheet1!$B$4:$D$4</c:f>
              <c:numCache>
                <c:formatCode>General</c:formatCode>
                <c:ptCount val="3"/>
                <c:pt idx="0">
                  <c:v>45</c:v>
                </c:pt>
                <c:pt idx="1">
                  <c:v>45</c:v>
                </c:pt>
                <c:pt idx="2">
                  <c:v>10</c:v>
                </c:pt>
              </c:numCache>
            </c:numRef>
          </c:val>
          <c:extLst>
            <c:ext xmlns:c16="http://schemas.microsoft.com/office/drawing/2014/chart" uri="{C3380CC4-5D6E-409C-BE32-E72D297353CC}">
              <c16:uniqueId val="{00000006-21C7-4E4A-887E-C09C1D9F30A7}"/>
            </c:ext>
          </c:extLst>
        </c:ser>
        <c:dLbls>
          <c:dLblPos val="ctr"/>
          <c:showLegendKey val="0"/>
          <c:showVal val="0"/>
          <c:showCatName val="0"/>
          <c:showSerName val="0"/>
          <c:showPercent val="1"/>
          <c:showBubbleSize val="0"/>
          <c:showLeaderLines val="0"/>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PK"/>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P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P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P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r>
              <a:rPr lang="en-GB" sz="4800" dirty="0">
                <a:solidFill>
                  <a:srgbClr val="FF0000"/>
                </a:solidFill>
              </a:rPr>
              <a:t>Marks Distribution</a:t>
            </a:r>
          </a:p>
          <a:p>
            <a:pPr>
              <a:defRPr sz="3200"/>
            </a:pPr>
            <a:r>
              <a:rPr lang="en-GB" sz="4800" dirty="0">
                <a:solidFill>
                  <a:srgbClr val="FF0000"/>
                </a:solidFill>
              </a:rPr>
              <a:t>3</a:t>
            </a:r>
            <a:r>
              <a:rPr lang="en-GB" sz="4800" baseline="30000" dirty="0">
                <a:solidFill>
                  <a:srgbClr val="FF0000"/>
                </a:solidFill>
              </a:rPr>
              <a:t>rd</a:t>
            </a:r>
            <a:r>
              <a:rPr lang="en-GB" sz="4800" baseline="0" dirty="0">
                <a:solidFill>
                  <a:srgbClr val="FF0000"/>
                </a:solidFill>
              </a:rPr>
              <a:t> Professional BDS</a:t>
            </a:r>
          </a:p>
          <a:p>
            <a:pPr>
              <a:defRPr sz="3200"/>
            </a:pPr>
            <a:endParaRPr lang="en-GB" sz="800" dirty="0">
              <a:solidFill>
                <a:srgbClr val="FF0000"/>
              </a:solidFill>
            </a:endParaRPr>
          </a:p>
        </c:rich>
      </c:tx>
      <c:layout>
        <c:manualLayout>
          <c:xMode val="edge"/>
          <c:yMode val="edge"/>
          <c:x val="0.40544377878588495"/>
          <c:y val="7.0149603696166045E-3"/>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endParaRPr lang="en-PK"/>
        </a:p>
      </c:txPr>
    </c:title>
    <c:autoTitleDeleted val="0"/>
    <c:plotArea>
      <c:layout/>
      <c:pieChart>
        <c:varyColors val="1"/>
        <c:ser>
          <c:idx val="0"/>
          <c:order val="0"/>
          <c:dPt>
            <c:idx val="0"/>
            <c:bubble3D val="0"/>
            <c:spPr>
              <a:solidFill>
                <a:srgbClr val="FFFF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1C7-4E4A-887E-C09C1D9F30A7}"/>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1C7-4E4A-887E-C09C1D9F30A7}"/>
              </c:ext>
            </c:extLst>
          </c:dPt>
          <c:dPt>
            <c:idx val="2"/>
            <c:bubble3D val="0"/>
            <c:spPr>
              <a:solidFill>
                <a:schemeClr val="accent1">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1C7-4E4A-887E-C09C1D9F30A7}"/>
              </c:ext>
            </c:extLst>
          </c:dPt>
          <c:dLbls>
            <c:dLbl>
              <c:idx val="0"/>
              <c:tx>
                <c:rich>
                  <a:bodyPr/>
                  <a:lstStyle/>
                  <a:p>
                    <a:fld id="{EFBC79D1-D486-AF45-973C-61EABFEE7387}" type="CATEGORYNAME">
                      <a:rPr lang="en-US"/>
                      <a:pPr/>
                      <a:t>[CATEGORY NAME]</a:t>
                    </a:fld>
                    <a:r>
                      <a:rPr lang="en-US" baseline="0" dirty="0"/>
                      <a:t>
</a:t>
                    </a:r>
                    <a:fld id="{DCC62293-F2CA-A041-8908-F8BE28F37841}" type="PERCENTAGE">
                      <a:rPr lang="en-US" sz="3200"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1C7-4E4A-887E-C09C1D9F30A7}"/>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lt1"/>
                    </a:solidFill>
                    <a:latin typeface="+mn-lt"/>
                    <a:ea typeface="+mn-ea"/>
                    <a:cs typeface="+mn-cs"/>
                  </a:defRPr>
                </a:pPr>
                <a:endParaRPr lang="en-PK"/>
              </a:p>
            </c:txPr>
            <c:dLblPos val="bestFit"/>
            <c:showLegendKey val="0"/>
            <c:showVal val="0"/>
            <c:showCatName val="1"/>
            <c:showSerName val="0"/>
            <c:showPercent val="1"/>
            <c:showBubbleSize val="0"/>
            <c:showLeaderLines val="0"/>
            <c:extLst>
              <c:ext xmlns:c15="http://schemas.microsoft.com/office/drawing/2012/chart" uri="{CE6537A1-D6FC-4f65-9D91-7224C49458BB}"/>
            </c:extLst>
          </c:dLbls>
          <c:cat>
            <c:strRef>
              <c:f>Sheet1!$B$3:$D$3</c:f>
              <c:strCache>
                <c:ptCount val="3"/>
                <c:pt idx="0">
                  <c:v>SEQ</c:v>
                </c:pt>
                <c:pt idx="1">
                  <c:v>MCQ</c:v>
                </c:pt>
                <c:pt idx="2">
                  <c:v>I.A</c:v>
                </c:pt>
              </c:strCache>
            </c:strRef>
          </c:cat>
          <c:val>
            <c:numRef>
              <c:f>Sheet1!$B$4:$D$4</c:f>
              <c:numCache>
                <c:formatCode>General</c:formatCode>
                <c:ptCount val="3"/>
                <c:pt idx="0">
                  <c:v>45</c:v>
                </c:pt>
                <c:pt idx="1">
                  <c:v>45</c:v>
                </c:pt>
                <c:pt idx="2">
                  <c:v>10</c:v>
                </c:pt>
              </c:numCache>
            </c:numRef>
          </c:val>
          <c:extLst>
            <c:ext xmlns:c16="http://schemas.microsoft.com/office/drawing/2014/chart" uri="{C3380CC4-5D6E-409C-BE32-E72D297353CC}">
              <c16:uniqueId val="{00000006-21C7-4E4A-887E-C09C1D9F30A7}"/>
            </c:ext>
          </c:extLst>
        </c:ser>
        <c:dLbls>
          <c:dLblPos val="ctr"/>
          <c:showLegendKey val="0"/>
          <c:showVal val="0"/>
          <c:showCatName val="0"/>
          <c:showSerName val="0"/>
          <c:showPercent val="1"/>
          <c:showBubbleSize val="0"/>
          <c:showLeaderLines val="0"/>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PK"/>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P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C196C-C5F3-E348-8185-DB34E7A08E2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D80DA3-350A-464C-9574-76232C30ABA9}" type="slidenum">
              <a:rPr lang="en-GB" smtClean="0"/>
              <a:t>‹#›</a:t>
            </a:fld>
            <a:endParaRPr lang="en-GB"/>
          </a:p>
        </p:txBody>
      </p:sp>
    </p:spTree>
    <p:extLst>
      <p:ext uri="{BB962C8B-B14F-4D97-AF65-F5344CB8AC3E}">
        <p14:creationId xmlns:p14="http://schemas.microsoft.com/office/powerpoint/2010/main" val="1187998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51973-8AB6-BA58-2108-5988C7257E8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PK"/>
          </a:p>
        </p:txBody>
      </p:sp>
      <p:sp>
        <p:nvSpPr>
          <p:cNvPr id="3" name="Subtitle 2">
            <a:extLst>
              <a:ext uri="{FF2B5EF4-FFF2-40B4-BE49-F238E27FC236}">
                <a16:creationId xmlns:a16="http://schemas.microsoft.com/office/drawing/2014/main" id="{307CF9A2-023F-2D6F-F50D-2800A19268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PK"/>
          </a:p>
        </p:txBody>
      </p:sp>
      <p:sp>
        <p:nvSpPr>
          <p:cNvPr id="4" name="Date Placeholder 3">
            <a:extLst>
              <a:ext uri="{FF2B5EF4-FFF2-40B4-BE49-F238E27FC236}">
                <a16:creationId xmlns:a16="http://schemas.microsoft.com/office/drawing/2014/main" id="{B7D125F2-4ABA-37C4-768C-6B8A7C63EE43}"/>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5" name="Footer Placeholder 4">
            <a:extLst>
              <a:ext uri="{FF2B5EF4-FFF2-40B4-BE49-F238E27FC236}">
                <a16:creationId xmlns:a16="http://schemas.microsoft.com/office/drawing/2014/main" id="{BFC27C7C-040A-FFF9-D1E5-5DD8068652B6}"/>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5CDEB09A-71F9-964A-1FDF-51FCAD4B30EC}"/>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732950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627A6-3175-5F65-93B7-182DE788EE46}"/>
              </a:ext>
            </a:extLst>
          </p:cNvPr>
          <p:cNvSpPr>
            <a:spLocks noGrp="1"/>
          </p:cNvSpPr>
          <p:nvPr>
            <p:ph type="title"/>
          </p:nvPr>
        </p:nvSpPr>
        <p:spPr/>
        <p:txBody>
          <a:bodyPr/>
          <a:lstStyle/>
          <a:p>
            <a:r>
              <a:rPr lang="en-GB"/>
              <a:t>Click to edit Master title style</a:t>
            </a:r>
            <a:endParaRPr lang="en-PK"/>
          </a:p>
        </p:txBody>
      </p:sp>
      <p:sp>
        <p:nvSpPr>
          <p:cNvPr id="3" name="Content Placeholder 2">
            <a:extLst>
              <a:ext uri="{FF2B5EF4-FFF2-40B4-BE49-F238E27FC236}">
                <a16:creationId xmlns:a16="http://schemas.microsoft.com/office/drawing/2014/main" id="{AD2160C4-2054-4677-E1E6-79911E95DAE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Date Placeholder 3">
            <a:extLst>
              <a:ext uri="{FF2B5EF4-FFF2-40B4-BE49-F238E27FC236}">
                <a16:creationId xmlns:a16="http://schemas.microsoft.com/office/drawing/2014/main" id="{D6A3C346-4B3F-D786-FDD9-7A474D3E7FFE}"/>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5" name="Footer Placeholder 4">
            <a:extLst>
              <a:ext uri="{FF2B5EF4-FFF2-40B4-BE49-F238E27FC236}">
                <a16:creationId xmlns:a16="http://schemas.microsoft.com/office/drawing/2014/main" id="{8D2D79BE-DC2E-759D-3EF3-D306F653F8A1}"/>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B7DB531F-DD92-0EDD-6611-DD705884633F}"/>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2061233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09AEA-04E9-0BE9-6118-B14F473331E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PK"/>
          </a:p>
        </p:txBody>
      </p:sp>
      <p:sp>
        <p:nvSpPr>
          <p:cNvPr id="3" name="Text Placeholder 2">
            <a:extLst>
              <a:ext uri="{FF2B5EF4-FFF2-40B4-BE49-F238E27FC236}">
                <a16:creationId xmlns:a16="http://schemas.microsoft.com/office/drawing/2014/main" id="{8598236C-41DB-1D55-A96E-4E229E9542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EE6313C-68C5-7EE1-23C4-DD1C3F51418A}"/>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5" name="Footer Placeholder 4">
            <a:extLst>
              <a:ext uri="{FF2B5EF4-FFF2-40B4-BE49-F238E27FC236}">
                <a16:creationId xmlns:a16="http://schemas.microsoft.com/office/drawing/2014/main" id="{B1B1FE12-C2A7-D18F-9714-F65752ED6AEB}"/>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A07FE876-9DC5-7A05-6CDE-7F374CB4B772}"/>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3471859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64E93-F91E-CD30-9221-1D0FC4716C67}"/>
              </a:ext>
            </a:extLst>
          </p:cNvPr>
          <p:cNvSpPr>
            <a:spLocks noGrp="1"/>
          </p:cNvSpPr>
          <p:nvPr>
            <p:ph type="title"/>
          </p:nvPr>
        </p:nvSpPr>
        <p:spPr/>
        <p:txBody>
          <a:bodyPr/>
          <a:lstStyle/>
          <a:p>
            <a:r>
              <a:rPr lang="en-GB"/>
              <a:t>Click to edit Master title style</a:t>
            </a:r>
            <a:endParaRPr lang="en-PK"/>
          </a:p>
        </p:txBody>
      </p:sp>
      <p:sp>
        <p:nvSpPr>
          <p:cNvPr id="3" name="Content Placeholder 2">
            <a:extLst>
              <a:ext uri="{FF2B5EF4-FFF2-40B4-BE49-F238E27FC236}">
                <a16:creationId xmlns:a16="http://schemas.microsoft.com/office/drawing/2014/main" id="{757BB7EF-FE94-AF70-9B30-70A899010CE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Content Placeholder 3">
            <a:extLst>
              <a:ext uri="{FF2B5EF4-FFF2-40B4-BE49-F238E27FC236}">
                <a16:creationId xmlns:a16="http://schemas.microsoft.com/office/drawing/2014/main" id="{2F93AC8A-A028-E27D-C359-D2E2807337C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5" name="Date Placeholder 4">
            <a:extLst>
              <a:ext uri="{FF2B5EF4-FFF2-40B4-BE49-F238E27FC236}">
                <a16:creationId xmlns:a16="http://schemas.microsoft.com/office/drawing/2014/main" id="{B0D51148-3F2A-B82D-664E-74592083149E}"/>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6" name="Footer Placeholder 5">
            <a:extLst>
              <a:ext uri="{FF2B5EF4-FFF2-40B4-BE49-F238E27FC236}">
                <a16:creationId xmlns:a16="http://schemas.microsoft.com/office/drawing/2014/main" id="{736F1002-4A45-4984-E8AC-395C9D8A41BD}"/>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4EEF396D-C297-13E1-87A3-BA395D9AA18D}"/>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2532641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695D4-2168-4024-B8F0-1C09AA7731F1}"/>
              </a:ext>
            </a:extLst>
          </p:cNvPr>
          <p:cNvSpPr>
            <a:spLocks noGrp="1"/>
          </p:cNvSpPr>
          <p:nvPr>
            <p:ph type="title"/>
          </p:nvPr>
        </p:nvSpPr>
        <p:spPr>
          <a:xfrm>
            <a:off x="839788" y="365125"/>
            <a:ext cx="10515600" cy="1325563"/>
          </a:xfrm>
        </p:spPr>
        <p:txBody>
          <a:bodyPr/>
          <a:lstStyle/>
          <a:p>
            <a:r>
              <a:rPr lang="en-GB"/>
              <a:t>Click to edit Master title style</a:t>
            </a:r>
            <a:endParaRPr lang="en-PK"/>
          </a:p>
        </p:txBody>
      </p:sp>
      <p:sp>
        <p:nvSpPr>
          <p:cNvPr id="3" name="Text Placeholder 2">
            <a:extLst>
              <a:ext uri="{FF2B5EF4-FFF2-40B4-BE49-F238E27FC236}">
                <a16:creationId xmlns:a16="http://schemas.microsoft.com/office/drawing/2014/main" id="{63181184-C52F-4A2B-DAC0-50613F5B15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2C7AD77-2AC1-54DD-F2DA-F0AEB21E424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5" name="Text Placeholder 4">
            <a:extLst>
              <a:ext uri="{FF2B5EF4-FFF2-40B4-BE49-F238E27FC236}">
                <a16:creationId xmlns:a16="http://schemas.microsoft.com/office/drawing/2014/main" id="{E78AC92D-6339-8009-0F20-08D7FDBACF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B77DFC5-E005-8308-E7C0-37E4C4868FA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7" name="Date Placeholder 6">
            <a:extLst>
              <a:ext uri="{FF2B5EF4-FFF2-40B4-BE49-F238E27FC236}">
                <a16:creationId xmlns:a16="http://schemas.microsoft.com/office/drawing/2014/main" id="{1C4BD8F7-A532-1A39-BF06-730236268C5E}"/>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8" name="Footer Placeholder 7">
            <a:extLst>
              <a:ext uri="{FF2B5EF4-FFF2-40B4-BE49-F238E27FC236}">
                <a16:creationId xmlns:a16="http://schemas.microsoft.com/office/drawing/2014/main" id="{F2B1DAE1-5E26-DFCF-7F8B-464770D6BA45}"/>
              </a:ext>
            </a:extLst>
          </p:cNvPr>
          <p:cNvSpPr>
            <a:spLocks noGrp="1"/>
          </p:cNvSpPr>
          <p:nvPr>
            <p:ph type="ftr" sz="quarter" idx="11"/>
          </p:nvPr>
        </p:nvSpPr>
        <p:spPr/>
        <p:txBody>
          <a:bodyPr/>
          <a:lstStyle/>
          <a:p>
            <a:endParaRPr lang="en-PK"/>
          </a:p>
        </p:txBody>
      </p:sp>
      <p:sp>
        <p:nvSpPr>
          <p:cNvPr id="9" name="Slide Number Placeholder 8">
            <a:extLst>
              <a:ext uri="{FF2B5EF4-FFF2-40B4-BE49-F238E27FC236}">
                <a16:creationId xmlns:a16="http://schemas.microsoft.com/office/drawing/2014/main" id="{4FA53000-FC58-6E96-91D4-79D8980EDFDA}"/>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1399374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0286B-DA4B-E56B-ED16-EBA8155247CA}"/>
              </a:ext>
            </a:extLst>
          </p:cNvPr>
          <p:cNvSpPr>
            <a:spLocks noGrp="1"/>
          </p:cNvSpPr>
          <p:nvPr>
            <p:ph type="title"/>
          </p:nvPr>
        </p:nvSpPr>
        <p:spPr/>
        <p:txBody>
          <a:bodyPr/>
          <a:lstStyle/>
          <a:p>
            <a:r>
              <a:rPr lang="en-GB"/>
              <a:t>Click to edit Master title style</a:t>
            </a:r>
            <a:endParaRPr lang="en-PK"/>
          </a:p>
        </p:txBody>
      </p:sp>
      <p:sp>
        <p:nvSpPr>
          <p:cNvPr id="3" name="Date Placeholder 2">
            <a:extLst>
              <a:ext uri="{FF2B5EF4-FFF2-40B4-BE49-F238E27FC236}">
                <a16:creationId xmlns:a16="http://schemas.microsoft.com/office/drawing/2014/main" id="{6561BB9E-3B97-CB98-D64D-79E88F702761}"/>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4" name="Footer Placeholder 3">
            <a:extLst>
              <a:ext uri="{FF2B5EF4-FFF2-40B4-BE49-F238E27FC236}">
                <a16:creationId xmlns:a16="http://schemas.microsoft.com/office/drawing/2014/main" id="{A12D5686-BC89-9248-9E9E-26C4CED625CF}"/>
              </a:ext>
            </a:extLst>
          </p:cNvPr>
          <p:cNvSpPr>
            <a:spLocks noGrp="1"/>
          </p:cNvSpPr>
          <p:nvPr>
            <p:ph type="ftr" sz="quarter" idx="11"/>
          </p:nvPr>
        </p:nvSpPr>
        <p:spPr/>
        <p:txBody>
          <a:bodyPr/>
          <a:lstStyle/>
          <a:p>
            <a:endParaRPr lang="en-PK"/>
          </a:p>
        </p:txBody>
      </p:sp>
      <p:sp>
        <p:nvSpPr>
          <p:cNvPr id="5" name="Slide Number Placeholder 4">
            <a:extLst>
              <a:ext uri="{FF2B5EF4-FFF2-40B4-BE49-F238E27FC236}">
                <a16:creationId xmlns:a16="http://schemas.microsoft.com/office/drawing/2014/main" id="{7B8A6E0B-B4A4-E999-7E9E-4B89B41E854E}"/>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374437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3C1393-EC20-5A7D-E0FD-06060EC159B1}"/>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3" name="Footer Placeholder 2">
            <a:extLst>
              <a:ext uri="{FF2B5EF4-FFF2-40B4-BE49-F238E27FC236}">
                <a16:creationId xmlns:a16="http://schemas.microsoft.com/office/drawing/2014/main" id="{78813FE1-58A6-441C-B8A2-1467C46852BA}"/>
              </a:ext>
            </a:extLst>
          </p:cNvPr>
          <p:cNvSpPr>
            <a:spLocks noGrp="1"/>
          </p:cNvSpPr>
          <p:nvPr>
            <p:ph type="ftr" sz="quarter" idx="11"/>
          </p:nvPr>
        </p:nvSpPr>
        <p:spPr/>
        <p:txBody>
          <a:bodyPr/>
          <a:lstStyle/>
          <a:p>
            <a:endParaRPr lang="en-PK"/>
          </a:p>
        </p:txBody>
      </p:sp>
      <p:sp>
        <p:nvSpPr>
          <p:cNvPr id="4" name="Slide Number Placeholder 3">
            <a:extLst>
              <a:ext uri="{FF2B5EF4-FFF2-40B4-BE49-F238E27FC236}">
                <a16:creationId xmlns:a16="http://schemas.microsoft.com/office/drawing/2014/main" id="{EE768BCB-5F6B-3889-ECFC-3346FD050960}"/>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3321698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DD29A-C4D2-CD9D-E49F-2F0B06FD91B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PK"/>
          </a:p>
        </p:txBody>
      </p:sp>
      <p:sp>
        <p:nvSpPr>
          <p:cNvPr id="3" name="Content Placeholder 2">
            <a:extLst>
              <a:ext uri="{FF2B5EF4-FFF2-40B4-BE49-F238E27FC236}">
                <a16:creationId xmlns:a16="http://schemas.microsoft.com/office/drawing/2014/main" id="{ACE7188F-5CD3-FFB2-1839-41156D1E63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Text Placeholder 3">
            <a:extLst>
              <a:ext uri="{FF2B5EF4-FFF2-40B4-BE49-F238E27FC236}">
                <a16:creationId xmlns:a16="http://schemas.microsoft.com/office/drawing/2014/main" id="{465078DB-CA26-F7B2-CD16-B5A279C67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497B5D5-5F10-430B-48EF-2C3A9FAE94D5}"/>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6" name="Footer Placeholder 5">
            <a:extLst>
              <a:ext uri="{FF2B5EF4-FFF2-40B4-BE49-F238E27FC236}">
                <a16:creationId xmlns:a16="http://schemas.microsoft.com/office/drawing/2014/main" id="{0B1247EA-6B6C-1456-8476-4B603DB647CD}"/>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59935927-F775-FAD4-96EA-0443491F4794}"/>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295423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570C2-4DD1-5CED-F015-B118EFE3BD9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PK"/>
          </a:p>
        </p:txBody>
      </p:sp>
      <p:sp>
        <p:nvSpPr>
          <p:cNvPr id="3" name="Picture Placeholder 2">
            <a:extLst>
              <a:ext uri="{FF2B5EF4-FFF2-40B4-BE49-F238E27FC236}">
                <a16:creationId xmlns:a16="http://schemas.microsoft.com/office/drawing/2014/main" id="{1A8CCFFA-B66E-D313-C6CC-7EA71761EE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K"/>
          </a:p>
        </p:txBody>
      </p:sp>
      <p:sp>
        <p:nvSpPr>
          <p:cNvPr id="4" name="Text Placeholder 3">
            <a:extLst>
              <a:ext uri="{FF2B5EF4-FFF2-40B4-BE49-F238E27FC236}">
                <a16:creationId xmlns:a16="http://schemas.microsoft.com/office/drawing/2014/main" id="{BFDE648F-1A6A-5386-64B7-2C2A690EC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18C4B7-CF29-CB91-9290-29C1760CFE5F}"/>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6" name="Footer Placeholder 5">
            <a:extLst>
              <a:ext uri="{FF2B5EF4-FFF2-40B4-BE49-F238E27FC236}">
                <a16:creationId xmlns:a16="http://schemas.microsoft.com/office/drawing/2014/main" id="{AAFD084B-E10B-88EA-A114-7BB079EE8EB3}"/>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05405DB4-1B7E-C004-456A-A08DD65D0E65}"/>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3600924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C1BDB-EE57-798C-7B76-C294D17B41AA}"/>
              </a:ext>
            </a:extLst>
          </p:cNvPr>
          <p:cNvSpPr>
            <a:spLocks noGrp="1"/>
          </p:cNvSpPr>
          <p:nvPr>
            <p:ph type="title"/>
          </p:nvPr>
        </p:nvSpPr>
        <p:spPr/>
        <p:txBody>
          <a:bodyPr/>
          <a:lstStyle/>
          <a:p>
            <a:r>
              <a:rPr lang="en-GB"/>
              <a:t>Click to edit Master title style</a:t>
            </a:r>
            <a:endParaRPr lang="en-PK"/>
          </a:p>
        </p:txBody>
      </p:sp>
      <p:sp>
        <p:nvSpPr>
          <p:cNvPr id="3" name="Vertical Text Placeholder 2">
            <a:extLst>
              <a:ext uri="{FF2B5EF4-FFF2-40B4-BE49-F238E27FC236}">
                <a16:creationId xmlns:a16="http://schemas.microsoft.com/office/drawing/2014/main" id="{940E861D-A1EF-0F92-98E4-FA4A1903C4E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Date Placeholder 3">
            <a:extLst>
              <a:ext uri="{FF2B5EF4-FFF2-40B4-BE49-F238E27FC236}">
                <a16:creationId xmlns:a16="http://schemas.microsoft.com/office/drawing/2014/main" id="{9B35DFAD-6E9A-C11D-16FA-9AFE410C2931}"/>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5" name="Footer Placeholder 4">
            <a:extLst>
              <a:ext uri="{FF2B5EF4-FFF2-40B4-BE49-F238E27FC236}">
                <a16:creationId xmlns:a16="http://schemas.microsoft.com/office/drawing/2014/main" id="{8F81584D-9662-A64D-660A-54E3B28D9B58}"/>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7C530CFF-F167-6C33-7DEB-1F81D6DDF2F5}"/>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3265611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FD948B-061B-24B6-5A7A-2BEB9008EBA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PK"/>
          </a:p>
        </p:txBody>
      </p:sp>
      <p:sp>
        <p:nvSpPr>
          <p:cNvPr id="3" name="Vertical Text Placeholder 2">
            <a:extLst>
              <a:ext uri="{FF2B5EF4-FFF2-40B4-BE49-F238E27FC236}">
                <a16:creationId xmlns:a16="http://schemas.microsoft.com/office/drawing/2014/main" id="{9048F067-F468-07D9-9688-CD60C7F3666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Date Placeholder 3">
            <a:extLst>
              <a:ext uri="{FF2B5EF4-FFF2-40B4-BE49-F238E27FC236}">
                <a16:creationId xmlns:a16="http://schemas.microsoft.com/office/drawing/2014/main" id="{A7C9537F-934D-335D-F4A1-CBCC5A7E1072}"/>
              </a:ext>
            </a:extLst>
          </p:cNvPr>
          <p:cNvSpPr>
            <a:spLocks noGrp="1"/>
          </p:cNvSpPr>
          <p:nvPr>
            <p:ph type="dt" sz="half" idx="10"/>
          </p:nvPr>
        </p:nvSpPr>
        <p:spPr/>
        <p:txBody>
          <a:bodyPr/>
          <a:lstStyle/>
          <a:p>
            <a:fld id="{7CA05F93-4AD3-4E4E-83CE-791217031569}" type="datetimeFigureOut">
              <a:rPr lang="en-PK" smtClean="0"/>
              <a:t>07/05/2026</a:t>
            </a:fld>
            <a:endParaRPr lang="en-PK"/>
          </a:p>
        </p:txBody>
      </p:sp>
      <p:sp>
        <p:nvSpPr>
          <p:cNvPr id="5" name="Footer Placeholder 4">
            <a:extLst>
              <a:ext uri="{FF2B5EF4-FFF2-40B4-BE49-F238E27FC236}">
                <a16:creationId xmlns:a16="http://schemas.microsoft.com/office/drawing/2014/main" id="{167AEBEE-3117-09BA-D56F-3B4D8380B600}"/>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E05FA014-7737-AE24-FC76-BBDC1D72070C}"/>
              </a:ext>
            </a:extLst>
          </p:cNvPr>
          <p:cNvSpPr>
            <a:spLocks noGrp="1"/>
          </p:cNvSpPr>
          <p:nvPr>
            <p:ph type="sldNum" sz="quarter" idx="12"/>
          </p:nvPr>
        </p:nvSpPr>
        <p:spPr/>
        <p:txBody>
          <a:bodyPr/>
          <a:lstStyle/>
          <a:p>
            <a:fld id="{36FF2AD8-A18E-3348-A4B5-80D29ED586A9}" type="slidenum">
              <a:rPr lang="en-PK" smtClean="0"/>
              <a:t>‹#›</a:t>
            </a:fld>
            <a:endParaRPr lang="en-PK"/>
          </a:p>
        </p:txBody>
      </p:sp>
    </p:spTree>
    <p:extLst>
      <p:ext uri="{BB962C8B-B14F-4D97-AF65-F5344CB8AC3E}">
        <p14:creationId xmlns:p14="http://schemas.microsoft.com/office/powerpoint/2010/main" val="3773482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190625" y="1151930"/>
            <a:ext cx="9810750" cy="2321719"/>
          </a:xfrm>
          <a:prstGeom prst="rect">
            <a:avLst/>
          </a:prstGeom>
        </p:spPr>
        <p:txBody>
          <a:bodyPr anchor="b"/>
          <a:lstStyle/>
          <a:p>
            <a:pPr lvl="0">
              <a:defRPr sz="1800"/>
            </a:pPr>
            <a:r>
              <a:rPr sz="5625"/>
              <a:t>Title Text</a:t>
            </a:r>
          </a:p>
        </p:txBody>
      </p:sp>
      <p:sp>
        <p:nvSpPr>
          <p:cNvPr id="6" name="Shape 6"/>
          <p:cNvSpPr>
            <a:spLocks noGrp="1"/>
          </p:cNvSpPr>
          <p:nvPr>
            <p:ph type="body" idx="1"/>
          </p:nvPr>
        </p:nvSpPr>
        <p:spPr>
          <a:xfrm>
            <a:off x="1190625" y="3536156"/>
            <a:ext cx="9810750" cy="794742"/>
          </a:xfrm>
          <a:prstGeom prst="rect">
            <a:avLst/>
          </a:prstGeom>
        </p:spPr>
        <p:txBody>
          <a:bodyPr anchor="t"/>
          <a:lstStyle>
            <a:lvl1pPr marL="0" indent="0" algn="ctr">
              <a:spcBef>
                <a:spcPts val="0"/>
              </a:spcBef>
              <a:buSzTx/>
              <a:buNone/>
              <a:defRPr sz="2250"/>
            </a:lvl1pPr>
            <a:lvl2pPr marL="0" indent="160729" algn="ctr">
              <a:spcBef>
                <a:spcPts val="0"/>
              </a:spcBef>
              <a:buSzTx/>
              <a:buNone/>
              <a:defRPr sz="2250"/>
            </a:lvl2pPr>
            <a:lvl3pPr marL="0" indent="321457" algn="ctr">
              <a:spcBef>
                <a:spcPts val="0"/>
              </a:spcBef>
              <a:buSzTx/>
              <a:buNone/>
              <a:defRPr sz="2250"/>
            </a:lvl3pPr>
            <a:lvl4pPr marL="0" indent="482186" algn="ctr">
              <a:spcBef>
                <a:spcPts val="0"/>
              </a:spcBef>
              <a:buSzTx/>
              <a:buNone/>
              <a:defRPr sz="2250"/>
            </a:lvl4pPr>
            <a:lvl5pPr marL="0" indent="642915" algn="ctr">
              <a:spcBef>
                <a:spcPts val="0"/>
              </a:spcBef>
              <a:buSzTx/>
              <a:buNone/>
              <a:defRPr sz="2250"/>
            </a:lvl5pPr>
          </a:lstStyle>
          <a:p>
            <a:pPr lvl="0">
              <a:defRPr sz="1800"/>
            </a:pPr>
            <a:r>
              <a:rPr sz="2250"/>
              <a:t>Body Level One</a:t>
            </a:r>
          </a:p>
          <a:p>
            <a:pPr lvl="1">
              <a:defRPr sz="1800"/>
            </a:pPr>
            <a:r>
              <a:rPr sz="2250"/>
              <a:t>Body Level Two</a:t>
            </a:r>
          </a:p>
          <a:p>
            <a:pPr lvl="2">
              <a:defRPr sz="1800"/>
            </a:pPr>
            <a:r>
              <a:rPr sz="2250"/>
              <a:t>Body Level Three</a:t>
            </a:r>
          </a:p>
          <a:p>
            <a:pPr lvl="3">
              <a:defRPr sz="1800"/>
            </a:pPr>
            <a:r>
              <a:rPr sz="2250"/>
              <a:t>Body Level Four</a:t>
            </a:r>
          </a:p>
          <a:p>
            <a:pPr lvl="4">
              <a:defRPr sz="1800"/>
            </a:pPr>
            <a:r>
              <a:rPr sz="2250"/>
              <a:t>Body Level Five</a:t>
            </a:r>
          </a:p>
        </p:txBody>
      </p:sp>
    </p:spTree>
    <p:extLst>
      <p:ext uri="{BB962C8B-B14F-4D97-AF65-F5344CB8AC3E}">
        <p14:creationId xmlns:p14="http://schemas.microsoft.com/office/powerpoint/2010/main" val="407446261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9AF05B-475C-FC3E-C8C8-96E43AA9C6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PK"/>
          </a:p>
        </p:txBody>
      </p:sp>
      <p:sp>
        <p:nvSpPr>
          <p:cNvPr id="3" name="Text Placeholder 2">
            <a:extLst>
              <a:ext uri="{FF2B5EF4-FFF2-40B4-BE49-F238E27FC236}">
                <a16:creationId xmlns:a16="http://schemas.microsoft.com/office/drawing/2014/main" id="{D67CCE16-DA8A-9E56-FB89-527343742F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Date Placeholder 3">
            <a:extLst>
              <a:ext uri="{FF2B5EF4-FFF2-40B4-BE49-F238E27FC236}">
                <a16:creationId xmlns:a16="http://schemas.microsoft.com/office/drawing/2014/main" id="{4913D9D0-A196-F8B5-CB4F-8752CB07AD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A05F93-4AD3-4E4E-83CE-791217031569}" type="datetimeFigureOut">
              <a:rPr lang="en-PK" smtClean="0"/>
              <a:t>07/05/2026</a:t>
            </a:fld>
            <a:endParaRPr lang="en-PK"/>
          </a:p>
        </p:txBody>
      </p:sp>
      <p:sp>
        <p:nvSpPr>
          <p:cNvPr id="5" name="Footer Placeholder 4">
            <a:extLst>
              <a:ext uri="{FF2B5EF4-FFF2-40B4-BE49-F238E27FC236}">
                <a16:creationId xmlns:a16="http://schemas.microsoft.com/office/drawing/2014/main" id="{82C49FE7-2F68-EB69-EAF8-F3CB5CB93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K"/>
          </a:p>
        </p:txBody>
      </p:sp>
      <p:sp>
        <p:nvSpPr>
          <p:cNvPr id="6" name="Slide Number Placeholder 5">
            <a:extLst>
              <a:ext uri="{FF2B5EF4-FFF2-40B4-BE49-F238E27FC236}">
                <a16:creationId xmlns:a16="http://schemas.microsoft.com/office/drawing/2014/main" id="{D6575596-A058-C70F-9C22-DCD10C27C0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FF2AD8-A18E-3348-A4B5-80D29ED586A9}" type="slidenum">
              <a:rPr lang="en-PK" smtClean="0"/>
              <a:t>‹#›</a:t>
            </a:fld>
            <a:endParaRPr lang="en-PK"/>
          </a:p>
        </p:txBody>
      </p:sp>
    </p:spTree>
    <p:extLst>
      <p:ext uri="{BB962C8B-B14F-4D97-AF65-F5344CB8AC3E}">
        <p14:creationId xmlns:p14="http://schemas.microsoft.com/office/powerpoint/2010/main" val="3053067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6.png"/><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75DD7-FDF2-87C4-2E80-B4D2B2E2101B}"/>
              </a:ext>
            </a:extLst>
          </p:cNvPr>
          <p:cNvSpPr>
            <a:spLocks noGrp="1"/>
          </p:cNvSpPr>
          <p:nvPr>
            <p:ph type="ctrTitle"/>
          </p:nvPr>
        </p:nvSpPr>
        <p:spPr>
          <a:xfrm>
            <a:off x="1524000" y="2758189"/>
            <a:ext cx="9144000" cy="751773"/>
          </a:xfrm>
        </p:spPr>
        <p:txBody>
          <a:bodyPr>
            <a:normAutofit/>
          </a:bodyPr>
          <a:lstStyle/>
          <a:p>
            <a:r>
              <a:rPr lang="en-PK" sz="4000" b="1" dirty="0">
                <a:solidFill>
                  <a:srgbClr val="FF0000"/>
                </a:solidFill>
                <a:latin typeface="Verdana" panose="020B0604030504040204" pitchFamily="34" charset="0"/>
                <a:ea typeface="Verdana" panose="020B0604030504040204" pitchFamily="34" charset="0"/>
                <a:cs typeface="Verdana" panose="020B0604030504040204" pitchFamily="34" charset="0"/>
              </a:rPr>
              <a:t>Healing and Repair of wounds </a:t>
            </a:r>
          </a:p>
        </p:txBody>
      </p:sp>
      <p:sp>
        <p:nvSpPr>
          <p:cNvPr id="3" name="Subtitle 2">
            <a:extLst>
              <a:ext uri="{FF2B5EF4-FFF2-40B4-BE49-F238E27FC236}">
                <a16:creationId xmlns:a16="http://schemas.microsoft.com/office/drawing/2014/main" id="{E2D32E0D-1D48-7BEB-4367-E38B4E4B0CBA}"/>
              </a:ext>
            </a:extLst>
          </p:cNvPr>
          <p:cNvSpPr>
            <a:spLocks noGrp="1"/>
          </p:cNvSpPr>
          <p:nvPr>
            <p:ph type="subTitle" idx="1"/>
          </p:nvPr>
        </p:nvSpPr>
        <p:spPr>
          <a:xfrm>
            <a:off x="1524000" y="4706910"/>
            <a:ext cx="9144000" cy="550889"/>
          </a:xfrm>
          <a:ln>
            <a:solidFill>
              <a:schemeClr val="tx1"/>
            </a:solidFill>
          </a:ln>
        </p:spPr>
        <p:txBody>
          <a:bodyPr>
            <a:normAutofit/>
          </a:bodyPr>
          <a:lstStyle/>
          <a:p>
            <a:r>
              <a:rPr lang="en-PK" sz="2800" b="1" dirty="0">
                <a:latin typeface="Verdana" panose="020B0604030504040204" pitchFamily="34" charset="0"/>
                <a:ea typeface="Verdana" panose="020B0604030504040204" pitchFamily="34" charset="0"/>
                <a:cs typeface="Verdana" panose="020B0604030504040204" pitchFamily="34" charset="0"/>
              </a:rPr>
              <a:t>Prof. Zahid Mahmood </a:t>
            </a:r>
          </a:p>
        </p:txBody>
      </p:sp>
      <p:sp>
        <p:nvSpPr>
          <p:cNvPr id="4" name="TextBox 3">
            <a:extLst>
              <a:ext uri="{FF2B5EF4-FFF2-40B4-BE49-F238E27FC236}">
                <a16:creationId xmlns:a16="http://schemas.microsoft.com/office/drawing/2014/main" id="{3A39BF79-32C3-94F9-FD77-B2574B34CB5E}"/>
              </a:ext>
            </a:extLst>
          </p:cNvPr>
          <p:cNvSpPr txBox="1"/>
          <p:nvPr/>
        </p:nvSpPr>
        <p:spPr>
          <a:xfrm>
            <a:off x="149902" y="-44970"/>
            <a:ext cx="184731" cy="369332"/>
          </a:xfrm>
          <a:prstGeom prst="rect">
            <a:avLst/>
          </a:prstGeom>
          <a:noFill/>
        </p:spPr>
        <p:txBody>
          <a:bodyPr wrap="none" rtlCol="0">
            <a:spAutoFit/>
          </a:bodyPr>
          <a:lstStyle/>
          <a:p>
            <a:endParaRPr lang="en-PK" dirty="0"/>
          </a:p>
        </p:txBody>
      </p:sp>
      <p:sp>
        <p:nvSpPr>
          <p:cNvPr id="5" name="TextBox 4">
            <a:extLst>
              <a:ext uri="{FF2B5EF4-FFF2-40B4-BE49-F238E27FC236}">
                <a16:creationId xmlns:a16="http://schemas.microsoft.com/office/drawing/2014/main" id="{3ACDBD03-F7F7-5850-7D73-0F3E2B45B9B2}"/>
              </a:ext>
            </a:extLst>
          </p:cNvPr>
          <p:cNvSpPr txBox="1"/>
          <p:nvPr/>
        </p:nvSpPr>
        <p:spPr>
          <a:xfrm>
            <a:off x="2918085" y="324362"/>
            <a:ext cx="6355830" cy="830997"/>
          </a:xfrm>
          <a:prstGeom prst="rect">
            <a:avLst/>
          </a:prstGeom>
          <a:noFill/>
          <a:ln>
            <a:solidFill>
              <a:schemeClr val="tx1"/>
            </a:solidFill>
          </a:ln>
        </p:spPr>
        <p:txBody>
          <a:bodyPr wrap="square" rtlCol="0">
            <a:spAutoFit/>
          </a:bodyPr>
          <a:lstStyle/>
          <a:p>
            <a:pPr algn="ctr"/>
            <a:r>
              <a:rPr lang="ar-SA" sz="4800" b="1" u="none" strike="noStrike" dirty="0">
                <a:solidFill>
                  <a:srgbClr val="000000"/>
                </a:solidFill>
                <a:effectLst/>
                <a:latin typeface="Arial" panose="020B0604020202020204" pitchFamily="34" charset="0"/>
                <a:cs typeface="Arial" panose="020B0604020202020204" pitchFamily="34" charset="0"/>
              </a:rPr>
              <a:t>بسم الله الرحمن الرحيم</a:t>
            </a:r>
            <a:endParaRPr lang="en-PK" sz="4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9197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EE940-65A7-8FCE-3EF4-5D06C0289B20}"/>
              </a:ext>
            </a:extLst>
          </p:cNvPr>
          <p:cNvSpPr>
            <a:spLocks noGrp="1"/>
          </p:cNvSpPr>
          <p:nvPr>
            <p:ph type="title"/>
          </p:nvPr>
        </p:nvSpPr>
        <p:spPr/>
        <p:txBody>
          <a:bodyPr>
            <a:normAutofit/>
          </a:bodyPr>
          <a:lstStyle/>
          <a:p>
            <a:r>
              <a:rPr lang="en-GB" sz="2400" b="1" dirty="0">
                <a:latin typeface="Arial" panose="020B0604020202020204" pitchFamily="34" charset="0"/>
                <a:cs typeface="Arial" panose="020B0604020202020204" pitchFamily="34" charset="0"/>
              </a:rPr>
              <a:t>Psychological wounds are more dangerous than Physical Wounds </a:t>
            </a:r>
          </a:p>
        </p:txBody>
      </p:sp>
      <p:pic>
        <p:nvPicPr>
          <p:cNvPr id="5" name="Content Placeholder 4">
            <a:extLst>
              <a:ext uri="{FF2B5EF4-FFF2-40B4-BE49-F238E27FC236}">
                <a16:creationId xmlns:a16="http://schemas.microsoft.com/office/drawing/2014/main" id="{67939077-3A99-379C-BC52-06A256A46EBC}"/>
              </a:ext>
            </a:extLst>
          </p:cNvPr>
          <p:cNvPicPr>
            <a:picLocks noGrp="1" noChangeAspect="1"/>
          </p:cNvPicPr>
          <p:nvPr>
            <p:ph idx="1"/>
          </p:nvPr>
        </p:nvPicPr>
        <p:blipFill>
          <a:blip r:embed="rId2"/>
          <a:stretch>
            <a:fillRect/>
          </a:stretch>
        </p:blipFill>
        <p:spPr>
          <a:xfrm>
            <a:off x="8558272" y="1909509"/>
            <a:ext cx="3402080" cy="4788113"/>
          </a:xfrm>
          <a:ln>
            <a:solidFill>
              <a:schemeClr val="tx1"/>
            </a:solidFill>
          </a:ln>
        </p:spPr>
      </p:pic>
      <p:pic>
        <p:nvPicPr>
          <p:cNvPr id="7" name="Picture 6">
            <a:extLst>
              <a:ext uri="{FF2B5EF4-FFF2-40B4-BE49-F238E27FC236}">
                <a16:creationId xmlns:a16="http://schemas.microsoft.com/office/drawing/2014/main" id="{66947A65-B1F8-8DA7-294E-8BF5CBAA7A6B}"/>
              </a:ext>
            </a:extLst>
          </p:cNvPr>
          <p:cNvPicPr>
            <a:picLocks noChangeAspect="1"/>
          </p:cNvPicPr>
          <p:nvPr/>
        </p:nvPicPr>
        <p:blipFill>
          <a:blip r:embed="rId3"/>
          <a:stretch>
            <a:fillRect/>
          </a:stretch>
        </p:blipFill>
        <p:spPr>
          <a:xfrm>
            <a:off x="457285" y="2230247"/>
            <a:ext cx="7113947" cy="3878834"/>
          </a:xfrm>
          <a:prstGeom prst="rect">
            <a:avLst/>
          </a:prstGeom>
          <a:ln>
            <a:solidFill>
              <a:schemeClr val="tx1"/>
            </a:solidFill>
          </a:ln>
        </p:spPr>
      </p:pic>
      <p:sp>
        <p:nvSpPr>
          <p:cNvPr id="8" name="TextBox 7">
            <a:extLst>
              <a:ext uri="{FF2B5EF4-FFF2-40B4-BE49-F238E27FC236}">
                <a16:creationId xmlns:a16="http://schemas.microsoft.com/office/drawing/2014/main" id="{0D975944-3F13-22FA-B898-1D50C867170E}"/>
              </a:ext>
            </a:extLst>
          </p:cNvPr>
          <p:cNvSpPr txBox="1"/>
          <p:nvPr/>
        </p:nvSpPr>
        <p:spPr>
          <a:xfrm>
            <a:off x="7571232" y="4169664"/>
            <a:ext cx="1005403" cy="830997"/>
          </a:xfrm>
          <a:prstGeom prst="rect">
            <a:avLst/>
          </a:prstGeom>
          <a:noFill/>
        </p:spPr>
        <p:txBody>
          <a:bodyPr wrap="none" rtlCol="0">
            <a:spAutoFit/>
          </a:bodyPr>
          <a:lstStyle/>
          <a:p>
            <a:r>
              <a:rPr lang="en-GB" sz="4800" b="1" dirty="0">
                <a:latin typeface="Arial" panose="020B0604020202020204" pitchFamily="34" charset="0"/>
                <a:cs typeface="Arial" panose="020B0604020202020204" pitchFamily="34" charset="0"/>
              </a:rPr>
              <a:t>VS</a:t>
            </a:r>
          </a:p>
        </p:txBody>
      </p:sp>
    </p:spTree>
    <p:extLst>
      <p:ext uri="{BB962C8B-B14F-4D97-AF65-F5344CB8AC3E}">
        <p14:creationId xmlns:p14="http://schemas.microsoft.com/office/powerpoint/2010/main" val="12712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B0DE-8A53-D2C2-7620-994700A0DEC5}"/>
              </a:ext>
            </a:extLst>
          </p:cNvPr>
          <p:cNvSpPr>
            <a:spLocks noGrp="1"/>
          </p:cNvSpPr>
          <p:nvPr>
            <p:ph type="title"/>
          </p:nvPr>
        </p:nvSpPr>
        <p:spPr>
          <a:xfrm>
            <a:off x="838200" y="365125"/>
            <a:ext cx="10515600" cy="614589"/>
          </a:xfrm>
        </p:spPr>
        <p:txBody>
          <a:bodyPr/>
          <a:lstStyle/>
          <a:p>
            <a:pPr algn="ctr"/>
            <a:r>
              <a:rPr lang="en-PK" sz="3600" b="1" dirty="0">
                <a:latin typeface="Arial" panose="020B0604020202020204" pitchFamily="34" charset="0"/>
                <a:ea typeface="Verdana" panose="020B0604030504040204" pitchFamily="34" charset="0"/>
                <a:cs typeface="Arial" panose="020B0604020202020204" pitchFamily="34" charset="0"/>
              </a:rPr>
              <a:t>Learning Objectives</a:t>
            </a:r>
            <a:endParaRPr lang="en-PK"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DC36372-8048-A40A-F2EE-5209ADDC7C55}"/>
              </a:ext>
            </a:extLst>
          </p:cNvPr>
          <p:cNvSpPr>
            <a:spLocks noGrp="1"/>
          </p:cNvSpPr>
          <p:nvPr>
            <p:ph idx="1"/>
          </p:nvPr>
        </p:nvSpPr>
        <p:spPr>
          <a:xfrm>
            <a:off x="838200" y="1094014"/>
            <a:ext cx="10515600" cy="5398861"/>
          </a:xfrm>
        </p:spPr>
        <p:txBody>
          <a:bodyPr>
            <a:noAutofit/>
          </a:bodyPr>
          <a:lstStyle/>
          <a:p>
            <a:pPr marL="0" indent="0">
              <a:buNone/>
            </a:pPr>
            <a:r>
              <a:rPr lang="en-PK" sz="2400" dirty="0">
                <a:latin typeface="Arial" panose="020B0604020202020204" pitchFamily="34" charset="0"/>
                <a:ea typeface="Verdana" panose="020B0604030504040204" pitchFamily="34" charset="0"/>
                <a:cs typeface="Arial" panose="020B0604020202020204" pitchFamily="34" charset="0"/>
              </a:rPr>
              <a:t> </a:t>
            </a:r>
          </a:p>
          <a:p>
            <a:pPr marL="0" indent="0">
              <a:buNone/>
            </a:pPr>
            <a:r>
              <a:rPr lang="en-PK" sz="2400" dirty="0">
                <a:latin typeface="Arial" panose="020B0604020202020204" pitchFamily="34" charset="0"/>
                <a:ea typeface="Verdana" panose="020B0604030504040204" pitchFamily="34" charset="0"/>
                <a:cs typeface="Arial" panose="020B0604020202020204" pitchFamily="34" charset="0"/>
              </a:rPr>
              <a:t>By the end of this lecture, the students will be able to</a:t>
            </a:r>
          </a:p>
          <a:p>
            <a:pPr marL="0" indent="0">
              <a:buNone/>
            </a:pPr>
            <a:endParaRPr lang="en-PK" sz="2400" dirty="0">
              <a:latin typeface="Arial" panose="020B0604020202020204" pitchFamily="34" charset="0"/>
              <a:ea typeface="Verdana" panose="020B0604030504040204" pitchFamily="34" charset="0"/>
              <a:cs typeface="Arial" panose="020B0604020202020204" pitchFamily="34" charset="0"/>
            </a:endParaRPr>
          </a:p>
          <a:p>
            <a:r>
              <a:rPr lang="en-PK" sz="2400" dirty="0">
                <a:latin typeface="Arial" panose="020B0604020202020204" pitchFamily="34" charset="0"/>
                <a:ea typeface="Verdana" panose="020B0604030504040204" pitchFamily="34" charset="0"/>
                <a:cs typeface="Arial" panose="020B0604020202020204" pitchFamily="34" charset="0"/>
              </a:rPr>
              <a:t> Describe </a:t>
            </a:r>
            <a:r>
              <a:rPr lang="en-GB" sz="2400" dirty="0">
                <a:latin typeface="Arial" panose="020B0604020202020204" pitchFamily="34" charset="0"/>
                <a:ea typeface="Verdana" panose="020B0604030504040204" pitchFamily="34" charset="0"/>
                <a:cs typeface="Arial" panose="020B0604020202020204" pitchFamily="34" charset="0"/>
              </a:rPr>
              <a:t>the </a:t>
            </a:r>
            <a:r>
              <a:rPr lang="en-PK" sz="2400" dirty="0">
                <a:latin typeface="Arial" panose="020B0604020202020204" pitchFamily="34" charset="0"/>
                <a:ea typeface="Verdana" panose="020B0604030504040204" pitchFamily="34" charset="0"/>
                <a:cs typeface="Arial" panose="020B0604020202020204" pitchFamily="34" charset="0"/>
              </a:rPr>
              <a:t>normal wound healing mechanism</a:t>
            </a:r>
          </a:p>
          <a:p>
            <a:pPr marL="0" indent="0">
              <a:buNone/>
            </a:pPr>
            <a:endParaRPr lang="en-PK" sz="2400" dirty="0">
              <a:latin typeface="Arial" panose="020B0604020202020204" pitchFamily="34" charset="0"/>
              <a:ea typeface="Verdana" panose="020B0604030504040204" pitchFamily="34" charset="0"/>
              <a:cs typeface="Arial" panose="020B0604020202020204" pitchFamily="34" charset="0"/>
            </a:endParaRPr>
          </a:p>
          <a:p>
            <a:r>
              <a:rPr lang="en-PK" sz="2400" dirty="0">
                <a:latin typeface="Arial" panose="020B0604020202020204" pitchFamily="34" charset="0"/>
                <a:ea typeface="Verdana" panose="020B0604030504040204" pitchFamily="34" charset="0"/>
                <a:cs typeface="Arial" panose="020B0604020202020204" pitchFamily="34" charset="0"/>
              </a:rPr>
              <a:t> Describe healing in soft tissue</a:t>
            </a:r>
          </a:p>
          <a:p>
            <a:pPr marL="0" indent="0">
              <a:buNone/>
            </a:pPr>
            <a:endParaRPr lang="en-PK" sz="2400" dirty="0">
              <a:latin typeface="Arial" panose="020B0604020202020204" pitchFamily="34" charset="0"/>
              <a:ea typeface="Verdana" panose="020B0604030504040204" pitchFamily="34" charset="0"/>
              <a:cs typeface="Arial" panose="020B0604020202020204" pitchFamily="34" charset="0"/>
            </a:endParaRPr>
          </a:p>
          <a:p>
            <a:r>
              <a:rPr lang="en-PK" sz="2400" dirty="0">
                <a:latin typeface="Arial" panose="020B0604020202020204" pitchFamily="34" charset="0"/>
                <a:ea typeface="Verdana" panose="020B0604030504040204" pitchFamily="34" charset="0"/>
                <a:cs typeface="Arial" panose="020B0604020202020204" pitchFamily="34" charset="0"/>
              </a:rPr>
              <a:t> Describe  healing in hard tissue </a:t>
            </a:r>
          </a:p>
          <a:p>
            <a:pPr marL="0" indent="0">
              <a:buNone/>
            </a:pPr>
            <a:endParaRPr lang="en-PK" sz="2400" dirty="0">
              <a:latin typeface="Arial" panose="020B0604020202020204" pitchFamily="34" charset="0"/>
              <a:ea typeface="Verdana" panose="020B0604030504040204" pitchFamily="34" charset="0"/>
              <a:cs typeface="Arial" panose="020B0604020202020204" pitchFamily="34" charset="0"/>
            </a:endParaRPr>
          </a:p>
          <a:p>
            <a:r>
              <a:rPr lang="en-PK" sz="2400" dirty="0">
                <a:latin typeface="Arial" panose="020B0604020202020204" pitchFamily="34" charset="0"/>
                <a:ea typeface="Verdana" panose="020B0604030504040204" pitchFamily="34" charset="0"/>
                <a:cs typeface="Arial" panose="020B0604020202020204" pitchFamily="34" charset="0"/>
              </a:rPr>
              <a:t> List   factors influencing the healing of </a:t>
            </a:r>
            <a:r>
              <a:rPr lang="en-GB" sz="2400" dirty="0">
                <a:latin typeface="Arial" panose="020B0604020202020204" pitchFamily="34" charset="0"/>
                <a:ea typeface="Verdana" panose="020B0604030504040204" pitchFamily="34" charset="0"/>
                <a:cs typeface="Arial" panose="020B0604020202020204" pitchFamily="34" charset="0"/>
              </a:rPr>
              <a:t>the </a:t>
            </a:r>
            <a:r>
              <a:rPr lang="en-PK" sz="2400" dirty="0">
                <a:latin typeface="Arial" panose="020B0604020202020204" pitchFamily="34" charset="0"/>
                <a:ea typeface="Verdana" panose="020B0604030504040204" pitchFamily="34" charset="0"/>
                <a:cs typeface="Arial" panose="020B0604020202020204" pitchFamily="34" charset="0"/>
              </a:rPr>
              <a:t>wound</a:t>
            </a:r>
          </a:p>
          <a:p>
            <a:pPr marL="0" indent="0">
              <a:buNone/>
            </a:pPr>
            <a:endParaRPr lang="en-PK" sz="2400" dirty="0">
              <a:latin typeface="Arial" panose="020B0604020202020204" pitchFamily="34" charset="0"/>
              <a:ea typeface="Verdana" panose="020B0604030504040204" pitchFamily="34" charset="0"/>
              <a:cs typeface="Arial" panose="020B0604020202020204" pitchFamily="34" charset="0"/>
            </a:endParaRPr>
          </a:p>
          <a:p>
            <a:r>
              <a:rPr lang="en-PK" sz="2400" dirty="0">
                <a:latin typeface="Arial" panose="020B0604020202020204" pitchFamily="34" charset="0"/>
                <a:ea typeface="Verdana" panose="020B0604030504040204" pitchFamily="34" charset="0"/>
                <a:cs typeface="Arial" panose="020B0604020202020204" pitchFamily="34" charset="0"/>
              </a:rPr>
              <a:t> Describe the intentions of healing </a:t>
            </a:r>
            <a:br>
              <a:rPr lang="en-PK" sz="2400" dirty="0">
                <a:latin typeface="Arial" panose="020B0604020202020204" pitchFamily="34" charset="0"/>
                <a:ea typeface="Verdana" panose="020B0604030504040204" pitchFamily="34" charset="0"/>
                <a:cs typeface="Arial" panose="020B0604020202020204" pitchFamily="34" charset="0"/>
              </a:rPr>
            </a:br>
            <a:br>
              <a:rPr lang="en-PK" sz="2400" dirty="0">
                <a:latin typeface="Arial" panose="020B0604020202020204" pitchFamily="34" charset="0"/>
                <a:ea typeface="Verdana" panose="020B0604030504040204" pitchFamily="34" charset="0"/>
                <a:cs typeface="Arial" panose="020B0604020202020204" pitchFamily="34" charset="0"/>
              </a:rPr>
            </a:br>
            <a:endParaRPr lang="en-PK"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425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A3D30-A3C7-BD24-B7D5-B01CF6E48007}"/>
              </a:ext>
            </a:extLst>
          </p:cNvPr>
          <p:cNvSpPr>
            <a:spLocks noGrp="1"/>
          </p:cNvSpPr>
          <p:nvPr>
            <p:ph type="title"/>
          </p:nvPr>
        </p:nvSpPr>
        <p:spPr/>
        <p:txBody>
          <a:bodyPr>
            <a:normAutofit/>
          </a:bodyPr>
          <a:lstStyle/>
          <a:p>
            <a:r>
              <a:rPr lang="en-PK" sz="3600" b="1" dirty="0">
                <a:latin typeface="Arial" panose="020B0604020202020204" pitchFamily="34" charset="0"/>
                <a:ea typeface="Verdana" panose="020B0604030504040204" pitchFamily="34" charset="0"/>
                <a:cs typeface="Arial" panose="020B0604020202020204" pitchFamily="34" charset="0"/>
              </a:rPr>
              <a:t>Mechanism of </a:t>
            </a:r>
            <a:r>
              <a:rPr lang="en-GB" sz="3600" b="1" dirty="0">
                <a:latin typeface="Arial" panose="020B0604020202020204" pitchFamily="34" charset="0"/>
                <a:ea typeface="Verdana" panose="020B0604030504040204" pitchFamily="34" charset="0"/>
                <a:cs typeface="Arial" panose="020B0604020202020204" pitchFamily="34" charset="0"/>
              </a:rPr>
              <a:t>W</a:t>
            </a:r>
            <a:r>
              <a:rPr lang="en-PK" sz="3600" b="1" dirty="0">
                <a:latin typeface="Arial" panose="020B0604020202020204" pitchFamily="34" charset="0"/>
                <a:ea typeface="Verdana" panose="020B0604030504040204" pitchFamily="34" charset="0"/>
                <a:cs typeface="Arial" panose="020B0604020202020204" pitchFamily="34" charset="0"/>
              </a:rPr>
              <a:t>ound Healing </a:t>
            </a:r>
          </a:p>
        </p:txBody>
      </p:sp>
      <p:sp>
        <p:nvSpPr>
          <p:cNvPr id="3" name="Content Placeholder 2">
            <a:extLst>
              <a:ext uri="{FF2B5EF4-FFF2-40B4-BE49-F238E27FC236}">
                <a16:creationId xmlns:a16="http://schemas.microsoft.com/office/drawing/2014/main" id="{8AFA3CCF-3AEE-FA0D-08B0-CA3C4A6A527D}"/>
              </a:ext>
            </a:extLst>
          </p:cNvPr>
          <p:cNvSpPr>
            <a:spLocks noGrp="1"/>
          </p:cNvSpPr>
          <p:nvPr>
            <p:ph idx="1"/>
          </p:nvPr>
        </p:nvSpPr>
        <p:spPr>
          <a:ln w="12700">
            <a:solidFill>
              <a:schemeClr val="tx1"/>
            </a:solidFill>
          </a:ln>
        </p:spPr>
        <p:txBody>
          <a:bodyPr>
            <a:normAutofit/>
          </a:bodyPr>
          <a:lstStyle/>
          <a:p>
            <a:pPr marL="0" indent="0">
              <a:buNone/>
            </a:pPr>
            <a:r>
              <a:rPr lang="en-GB" dirty="0">
                <a:solidFill>
                  <a:srgbClr val="0F1111"/>
                </a:solidFill>
                <a:effectLst/>
                <a:latin typeface="Arial" panose="020B0604020202020204" pitchFamily="34" charset="0"/>
                <a:ea typeface="Verdana" panose="020B0604030504040204" pitchFamily="34" charset="0"/>
                <a:cs typeface="Arial" panose="020B0604020202020204" pitchFamily="34" charset="0"/>
              </a:rPr>
              <a:t>Wound healing is a mechanism whereby the body attempts to restore the integrity of the injured part. </a:t>
            </a:r>
            <a:endParaRPr lang="en-GB" dirty="0">
              <a:effectLst/>
              <a:latin typeface="Arial" panose="020B0604020202020204" pitchFamily="34" charset="0"/>
              <a:ea typeface="Verdana" panose="020B0604030504040204" pitchFamily="34" charset="0"/>
              <a:cs typeface="Arial" panose="020B0604020202020204" pitchFamily="34" charset="0"/>
            </a:endParaRPr>
          </a:p>
          <a:p>
            <a:pPr marL="0" indent="0">
              <a:buNone/>
            </a:pPr>
            <a:r>
              <a:rPr lang="en-PK" u="sng" dirty="0">
                <a:solidFill>
                  <a:srgbClr val="FF0000"/>
                </a:solidFill>
                <a:latin typeface="Arial" panose="020B0604020202020204" pitchFamily="34" charset="0"/>
                <a:ea typeface="Verdana" panose="020B0604030504040204" pitchFamily="34" charset="0"/>
                <a:cs typeface="Arial" panose="020B0604020202020204" pitchFamily="34" charset="0"/>
              </a:rPr>
              <a:t>Phases of Healing</a:t>
            </a:r>
          </a:p>
          <a:p>
            <a:pPr marL="0" indent="0">
              <a:buNone/>
            </a:pPr>
            <a:endParaRPr lang="en-PK" dirty="0">
              <a:solidFill>
                <a:srgbClr val="FF0000"/>
              </a:solidFill>
              <a:latin typeface="Arial" panose="020B0604020202020204" pitchFamily="34" charset="0"/>
              <a:ea typeface="Verdana" panose="020B0604030504040204" pitchFamily="34" charset="0"/>
              <a:cs typeface="Arial" panose="020B0604020202020204" pitchFamily="34" charset="0"/>
            </a:endParaRPr>
          </a:p>
          <a:p>
            <a:pPr>
              <a:buFont typeface="Courier New" panose="02070309020205020404" pitchFamily="49" charset="0"/>
              <a:buChar char="o"/>
            </a:pPr>
            <a:r>
              <a:rPr lang="en-GB" dirty="0">
                <a:solidFill>
                  <a:srgbClr val="0F1111"/>
                </a:solidFill>
                <a:effectLst/>
                <a:latin typeface="Arial" panose="020B0604020202020204" pitchFamily="34" charset="0"/>
                <a:ea typeface="Verdana" panose="020B0604030504040204" pitchFamily="34" charset="0"/>
                <a:cs typeface="Arial" panose="020B0604020202020204" pitchFamily="34" charset="0"/>
              </a:rPr>
              <a:t> </a:t>
            </a:r>
            <a:r>
              <a:rPr lang="en-GB" dirty="0">
                <a:effectLst/>
                <a:latin typeface="Arial" panose="020B0604020202020204" pitchFamily="34" charset="0"/>
                <a:ea typeface="Verdana" panose="020B0604030504040204" pitchFamily="34" charset="0"/>
                <a:cs typeface="Arial" panose="020B0604020202020204" pitchFamily="34" charset="0"/>
              </a:rPr>
              <a:t>The inflammatory phase </a:t>
            </a:r>
          </a:p>
          <a:p>
            <a:pPr>
              <a:buFont typeface="Courier New" panose="02070309020205020404" pitchFamily="49" charset="0"/>
              <a:buChar char="o"/>
            </a:pPr>
            <a:r>
              <a:rPr lang="en-GB" dirty="0">
                <a:effectLst/>
                <a:latin typeface="Arial" panose="020B0604020202020204" pitchFamily="34" charset="0"/>
                <a:ea typeface="Verdana" panose="020B0604030504040204" pitchFamily="34" charset="0"/>
                <a:cs typeface="Arial" panose="020B0604020202020204" pitchFamily="34" charset="0"/>
              </a:rPr>
              <a:t> The proliferative phase  </a:t>
            </a:r>
          </a:p>
          <a:p>
            <a:pPr>
              <a:buFont typeface="Courier New" panose="02070309020205020404" pitchFamily="49" charset="0"/>
              <a:buChar char="o"/>
            </a:pPr>
            <a:r>
              <a:rPr lang="en-GB" dirty="0">
                <a:effectLst/>
                <a:latin typeface="Arial" panose="020B0604020202020204" pitchFamily="34" charset="0"/>
                <a:ea typeface="Verdana" panose="020B0604030504040204" pitchFamily="34" charset="0"/>
                <a:cs typeface="Arial" panose="020B0604020202020204" pitchFamily="34" charset="0"/>
              </a:rPr>
              <a:t> </a:t>
            </a:r>
            <a:r>
              <a:rPr lang="en-GB" dirty="0">
                <a:latin typeface="Arial" panose="020B0604020202020204" pitchFamily="34" charset="0"/>
                <a:ea typeface="Verdana" panose="020B0604030504040204" pitchFamily="34" charset="0"/>
                <a:cs typeface="Arial" panose="020B0604020202020204" pitchFamily="34" charset="0"/>
              </a:rPr>
              <a:t>T</a:t>
            </a:r>
            <a:r>
              <a:rPr lang="en-GB" dirty="0">
                <a:effectLst/>
                <a:latin typeface="Arial" panose="020B0604020202020204" pitchFamily="34" charset="0"/>
                <a:ea typeface="Verdana" panose="020B0604030504040204" pitchFamily="34" charset="0"/>
                <a:cs typeface="Arial" panose="020B0604020202020204" pitchFamily="34" charset="0"/>
              </a:rPr>
              <a:t>he remodelling phase (maturing phase) </a:t>
            </a:r>
          </a:p>
          <a:p>
            <a:pPr>
              <a:buFont typeface="Courier New" panose="02070309020205020404" pitchFamily="49" charset="0"/>
              <a:buChar char="o"/>
            </a:pPr>
            <a:endParaRPr lang="en-PK" dirty="0">
              <a:latin typeface="Arial" panose="020B0604020202020204" pitchFamily="34" charset="0"/>
              <a:ea typeface="Verdana" panose="020B0604030504040204" pitchFamily="34" charset="0"/>
              <a:cs typeface="Arial" panose="020B0604020202020204" pitchFamily="34" charset="0"/>
            </a:endParaRPr>
          </a:p>
          <a:p>
            <a:pPr marL="0" indent="0">
              <a:buNone/>
            </a:pPr>
            <a:endParaRPr lang="en-PK" sz="4400" dirty="0">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31084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B3A2A-38EB-1BD2-A604-BFE0E67310EF}"/>
              </a:ext>
            </a:extLst>
          </p:cNvPr>
          <p:cNvSpPr>
            <a:spLocks noGrp="1"/>
          </p:cNvSpPr>
          <p:nvPr>
            <p:ph type="title"/>
          </p:nvPr>
        </p:nvSpPr>
        <p:spPr>
          <a:xfrm>
            <a:off x="838199" y="365125"/>
            <a:ext cx="6971675" cy="1325563"/>
          </a:xfrm>
        </p:spPr>
        <p:txBody>
          <a:bodyPr>
            <a:normAutofit/>
          </a:bodyPr>
          <a:lstStyle/>
          <a:p>
            <a:r>
              <a:rPr lang="en-GB" sz="3600" b="1" dirty="0">
                <a:effectLst/>
                <a:latin typeface="Arial" panose="020B0604020202020204" pitchFamily="34" charset="0"/>
                <a:ea typeface="Verdana" panose="020B0604030504040204" pitchFamily="34" charset="0"/>
                <a:cs typeface="Arial" panose="020B0604020202020204" pitchFamily="34" charset="0"/>
              </a:rPr>
              <a:t>The inflammatory phase</a:t>
            </a:r>
            <a:endParaRPr lang="en-PK" sz="3600" b="1" dirty="0">
              <a:latin typeface="Arial" panose="020B0604020202020204" pitchFamily="34" charset="0"/>
              <a:ea typeface="Verdana" panose="020B060403050404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7D6F6473-5664-7AA3-0E99-B552B38ECB9E}"/>
              </a:ext>
            </a:extLst>
          </p:cNvPr>
          <p:cNvSpPr>
            <a:spLocks noGrp="1"/>
          </p:cNvSpPr>
          <p:nvPr>
            <p:ph sz="half" idx="1"/>
          </p:nvPr>
        </p:nvSpPr>
        <p:spPr>
          <a:xfrm>
            <a:off x="838200" y="1825625"/>
            <a:ext cx="5742482" cy="4351338"/>
          </a:xfrm>
        </p:spPr>
        <p:txBody>
          <a:bodyPr/>
          <a:lstStyle/>
          <a:p>
            <a:r>
              <a:rPr lang="en-GB" dirty="0">
                <a:solidFill>
                  <a:srgbClr val="333F3F"/>
                </a:solidFill>
                <a:effectLst/>
                <a:latin typeface="Arial" panose="020B0604020202020204" pitchFamily="34" charset="0"/>
                <a:ea typeface="Verdana" panose="020B0604030504040204" pitchFamily="34" charset="0"/>
                <a:cs typeface="Arial" panose="020B0604020202020204" pitchFamily="34" charset="0"/>
              </a:rPr>
              <a:t>Early inflammatory phase with </a:t>
            </a:r>
            <a:r>
              <a:rPr lang="en-GB" u="sng" dirty="0">
                <a:solidFill>
                  <a:srgbClr val="FF0000"/>
                </a:solidFill>
                <a:effectLst/>
                <a:latin typeface="Arial" panose="020B0604020202020204" pitchFamily="34" charset="0"/>
                <a:ea typeface="Verdana" panose="020B0604030504040204" pitchFamily="34" charset="0"/>
                <a:cs typeface="Arial" panose="020B0604020202020204" pitchFamily="34" charset="0"/>
              </a:rPr>
              <a:t>platelet-enriched blood clot </a:t>
            </a:r>
            <a:r>
              <a:rPr lang="en-GB" dirty="0">
                <a:solidFill>
                  <a:srgbClr val="333F3F"/>
                </a:solidFill>
                <a:effectLst/>
                <a:latin typeface="Arial" panose="020B0604020202020204" pitchFamily="34" charset="0"/>
                <a:ea typeface="Verdana" panose="020B0604030504040204" pitchFamily="34" charset="0"/>
                <a:cs typeface="Arial" panose="020B0604020202020204" pitchFamily="34" charset="0"/>
              </a:rPr>
              <a:t>and dilated vessels. </a:t>
            </a:r>
          </a:p>
          <a:p>
            <a:endParaRPr lang="en-GB" dirty="0">
              <a:solidFill>
                <a:srgbClr val="333F3F"/>
              </a:solidFill>
              <a:latin typeface="Arial" panose="020B0604020202020204" pitchFamily="34" charset="0"/>
              <a:ea typeface="Verdana" panose="020B0604030504040204" pitchFamily="34" charset="0"/>
              <a:cs typeface="Arial" panose="020B0604020202020204" pitchFamily="34" charset="0"/>
            </a:endParaRPr>
          </a:p>
          <a:p>
            <a:endParaRPr lang="en-GB" dirty="0">
              <a:solidFill>
                <a:srgbClr val="5B42F7"/>
              </a:solidFill>
              <a:effectLst/>
              <a:latin typeface="Arial" panose="020B0604020202020204" pitchFamily="34" charset="0"/>
              <a:ea typeface="Verdana" panose="020B0604030504040204" pitchFamily="34" charset="0"/>
              <a:cs typeface="Arial" panose="020B0604020202020204" pitchFamily="34" charset="0"/>
            </a:endParaRPr>
          </a:p>
          <a:p>
            <a:pPr marL="0" indent="0">
              <a:buNone/>
            </a:pPr>
            <a:endParaRPr lang="en-PK" dirty="0">
              <a:latin typeface="Arial" panose="020B0604020202020204" pitchFamily="34" charset="0"/>
              <a:ea typeface="Verdana" panose="020B0604030504040204" pitchFamily="34" charset="0"/>
              <a:cs typeface="Arial" panose="020B0604020202020204" pitchFamily="34" charset="0"/>
            </a:endParaRPr>
          </a:p>
        </p:txBody>
      </p:sp>
      <p:pic>
        <p:nvPicPr>
          <p:cNvPr id="8" name="Content Placeholder 7">
            <a:extLst>
              <a:ext uri="{FF2B5EF4-FFF2-40B4-BE49-F238E27FC236}">
                <a16:creationId xmlns:a16="http://schemas.microsoft.com/office/drawing/2014/main" id="{6695C1F2-772D-16BB-1409-AFE77759021C}"/>
              </a:ext>
            </a:extLst>
          </p:cNvPr>
          <p:cNvPicPr>
            <a:picLocks noGrp="1" noChangeAspect="1"/>
          </p:cNvPicPr>
          <p:nvPr>
            <p:ph sz="half" idx="2"/>
          </p:nvPr>
        </p:nvPicPr>
        <p:blipFill>
          <a:blip r:embed="rId2"/>
          <a:stretch>
            <a:fillRect/>
          </a:stretch>
        </p:blipFill>
        <p:spPr>
          <a:xfrm>
            <a:off x="8186661" y="706690"/>
            <a:ext cx="3715996" cy="5731863"/>
          </a:xfrm>
          <a:ln w="28575">
            <a:solidFill>
              <a:srgbClr val="FF0000"/>
            </a:solidFill>
          </a:ln>
        </p:spPr>
      </p:pic>
      <p:cxnSp>
        <p:nvCxnSpPr>
          <p:cNvPr id="10" name="Straight Arrow Connector 9">
            <a:extLst>
              <a:ext uri="{FF2B5EF4-FFF2-40B4-BE49-F238E27FC236}">
                <a16:creationId xmlns:a16="http://schemas.microsoft.com/office/drawing/2014/main" id="{A15FB994-82B8-D306-9C3E-ECA05781E509}"/>
              </a:ext>
            </a:extLst>
          </p:cNvPr>
          <p:cNvCxnSpPr/>
          <p:nvPr/>
        </p:nvCxnSpPr>
        <p:spPr>
          <a:xfrm>
            <a:off x="4302177" y="2923082"/>
            <a:ext cx="3507698" cy="175384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ight Arrow 10">
            <a:extLst>
              <a:ext uri="{FF2B5EF4-FFF2-40B4-BE49-F238E27FC236}">
                <a16:creationId xmlns:a16="http://schemas.microsoft.com/office/drawing/2014/main" id="{718198D3-6FDA-2A44-6DDD-7C10C5CA7484}"/>
              </a:ext>
            </a:extLst>
          </p:cNvPr>
          <p:cNvSpPr/>
          <p:nvPr/>
        </p:nvSpPr>
        <p:spPr>
          <a:xfrm>
            <a:off x="6244653" y="2447691"/>
            <a:ext cx="2659505" cy="1798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spTree>
    <p:extLst>
      <p:ext uri="{BB962C8B-B14F-4D97-AF65-F5344CB8AC3E}">
        <p14:creationId xmlns:p14="http://schemas.microsoft.com/office/powerpoint/2010/main" val="264388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42819C-DB4D-1723-42FB-16CF70BAAC0F}"/>
              </a:ext>
            </a:extLst>
          </p:cNvPr>
          <p:cNvSpPr>
            <a:spLocks noGrp="1"/>
          </p:cNvSpPr>
          <p:nvPr>
            <p:ph sz="half" idx="1"/>
          </p:nvPr>
        </p:nvSpPr>
        <p:spPr>
          <a:xfrm>
            <a:off x="270933" y="1825625"/>
            <a:ext cx="5748867" cy="4351338"/>
          </a:xfrm>
        </p:spPr>
        <p:txBody>
          <a:bodyPr>
            <a:normAutofit/>
          </a:bodyPr>
          <a:lstStyle/>
          <a:p>
            <a:r>
              <a:rPr lang="en-GB" dirty="0">
                <a:solidFill>
                  <a:srgbClr val="333F3F"/>
                </a:solidFill>
                <a:effectLst/>
                <a:latin typeface="Arial" panose="020B0604020202020204" pitchFamily="34" charset="0"/>
                <a:ea typeface="Verdana" panose="020B0604030504040204" pitchFamily="34" charset="0"/>
                <a:cs typeface="Arial" panose="020B0604020202020204" pitchFamily="34" charset="0"/>
              </a:rPr>
              <a:t>increased vascularity and increase in polymorpho-nuclear leukocytes and lymphocytes (round cells). </a:t>
            </a:r>
            <a:endParaRPr lang="en-GB" dirty="0">
              <a:latin typeface="Arial" panose="020B0604020202020204" pitchFamily="34" charset="0"/>
              <a:ea typeface="Verdana" panose="020B0604030504040204" pitchFamily="34" charset="0"/>
              <a:cs typeface="Arial" panose="020B0604020202020204" pitchFamily="34" charset="0"/>
            </a:endParaRPr>
          </a:p>
          <a:p>
            <a:pPr marL="0" indent="0">
              <a:buNone/>
            </a:pPr>
            <a:endParaRPr lang="en-PK" dirty="0">
              <a:latin typeface="Arial" panose="020B0604020202020204" pitchFamily="34" charset="0"/>
              <a:ea typeface="Verdana" panose="020B0604030504040204" pitchFamily="34" charset="0"/>
              <a:cs typeface="Arial" panose="020B0604020202020204" pitchFamily="34" charset="0"/>
            </a:endParaRPr>
          </a:p>
        </p:txBody>
      </p:sp>
      <p:pic>
        <p:nvPicPr>
          <p:cNvPr id="6" name="Content Placeholder 5">
            <a:extLst>
              <a:ext uri="{FF2B5EF4-FFF2-40B4-BE49-F238E27FC236}">
                <a16:creationId xmlns:a16="http://schemas.microsoft.com/office/drawing/2014/main" id="{BBC5F6A8-D736-BB43-BC61-DB89CB4F801A}"/>
              </a:ext>
            </a:extLst>
          </p:cNvPr>
          <p:cNvPicPr>
            <a:picLocks noGrp="1" noChangeAspect="1"/>
          </p:cNvPicPr>
          <p:nvPr>
            <p:ph sz="half" idx="2"/>
          </p:nvPr>
        </p:nvPicPr>
        <p:blipFill>
          <a:blip r:embed="rId2"/>
          <a:stretch>
            <a:fillRect/>
          </a:stretch>
        </p:blipFill>
        <p:spPr>
          <a:xfrm>
            <a:off x="7816849" y="1116806"/>
            <a:ext cx="3040869" cy="4714368"/>
          </a:xfrm>
          <a:ln w="28575">
            <a:solidFill>
              <a:srgbClr val="FF0000"/>
            </a:solidFill>
          </a:ln>
        </p:spPr>
      </p:pic>
      <p:sp>
        <p:nvSpPr>
          <p:cNvPr id="8" name="Right Arrow 7">
            <a:extLst>
              <a:ext uri="{FF2B5EF4-FFF2-40B4-BE49-F238E27FC236}">
                <a16:creationId xmlns:a16="http://schemas.microsoft.com/office/drawing/2014/main" id="{47141AB6-4F5C-616D-C78F-C9CBA7F7FA03}"/>
              </a:ext>
            </a:extLst>
          </p:cNvPr>
          <p:cNvSpPr/>
          <p:nvPr/>
        </p:nvSpPr>
        <p:spPr>
          <a:xfrm>
            <a:off x="6370821" y="3117954"/>
            <a:ext cx="2443396" cy="674557"/>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sp>
        <p:nvSpPr>
          <p:cNvPr id="2" name="TextBox 1">
            <a:extLst>
              <a:ext uri="{FF2B5EF4-FFF2-40B4-BE49-F238E27FC236}">
                <a16:creationId xmlns:a16="http://schemas.microsoft.com/office/drawing/2014/main" id="{90701AF5-1BD5-CBE9-BF9D-0D20BE3414AE}"/>
              </a:ext>
            </a:extLst>
          </p:cNvPr>
          <p:cNvSpPr txBox="1"/>
          <p:nvPr/>
        </p:nvSpPr>
        <p:spPr>
          <a:xfrm>
            <a:off x="1134533" y="681037"/>
            <a:ext cx="5435599" cy="584775"/>
          </a:xfrm>
          <a:prstGeom prst="rect">
            <a:avLst/>
          </a:prstGeom>
          <a:noFill/>
        </p:spPr>
        <p:txBody>
          <a:bodyPr wrap="square" rtlCol="0">
            <a:spAutoFit/>
          </a:bodyPr>
          <a:lstStyle/>
          <a:p>
            <a:r>
              <a:rPr lang="en-GB" sz="3200" b="1" dirty="0">
                <a:solidFill>
                  <a:srgbClr val="333F3F"/>
                </a:solidFill>
                <a:effectLst/>
                <a:latin typeface="Arial" panose="020B0604020202020204" pitchFamily="34" charset="0"/>
                <a:ea typeface="Verdana" panose="020B0604030504040204" pitchFamily="34" charset="0"/>
                <a:cs typeface="Arial" panose="020B0604020202020204" pitchFamily="34" charset="0"/>
              </a:rPr>
              <a:t>Late inflammatory phase</a:t>
            </a:r>
            <a:endParaRPr lang="en-PK" sz="3200" dirty="0"/>
          </a:p>
        </p:txBody>
      </p:sp>
    </p:spTree>
    <p:extLst>
      <p:ext uri="{BB962C8B-B14F-4D97-AF65-F5344CB8AC3E}">
        <p14:creationId xmlns:p14="http://schemas.microsoft.com/office/powerpoint/2010/main" val="242453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46ABF-D70E-83CC-C881-EDB7244E3621}"/>
              </a:ext>
            </a:extLst>
          </p:cNvPr>
          <p:cNvSpPr>
            <a:spLocks noGrp="1"/>
          </p:cNvSpPr>
          <p:nvPr>
            <p:ph type="title"/>
          </p:nvPr>
        </p:nvSpPr>
        <p:spPr>
          <a:xfrm>
            <a:off x="838200" y="365125"/>
            <a:ext cx="7103533" cy="1325563"/>
          </a:xfrm>
        </p:spPr>
        <p:txBody>
          <a:bodyPr>
            <a:normAutofit/>
          </a:bodyPr>
          <a:lstStyle/>
          <a:p>
            <a:r>
              <a:rPr lang="en-GB" sz="3600" b="1" dirty="0">
                <a:effectLst/>
                <a:latin typeface="Arial" panose="020B0604020202020204" pitchFamily="34" charset="0"/>
                <a:ea typeface="Verdana" panose="020B0604030504040204" pitchFamily="34" charset="0"/>
                <a:cs typeface="Arial" panose="020B0604020202020204" pitchFamily="34" charset="0"/>
              </a:rPr>
              <a:t>The proliferative phase</a:t>
            </a:r>
            <a:endParaRPr lang="en-PK" sz="3600" b="1" dirty="0">
              <a:latin typeface="Arial" panose="020B0604020202020204" pitchFamily="34" charset="0"/>
              <a:ea typeface="Verdana" panose="020B060403050404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36CF69A-FC71-0ACD-33B2-ED5A5180CB03}"/>
              </a:ext>
            </a:extLst>
          </p:cNvPr>
          <p:cNvSpPr>
            <a:spLocks noGrp="1"/>
          </p:cNvSpPr>
          <p:nvPr>
            <p:ph sz="half" idx="1"/>
          </p:nvPr>
        </p:nvSpPr>
        <p:spPr>
          <a:xfrm>
            <a:off x="599607" y="1825625"/>
            <a:ext cx="6955435" cy="4351338"/>
          </a:xfrm>
        </p:spPr>
        <p:txBody>
          <a:bodyPr>
            <a:normAutofit/>
          </a:bodyPr>
          <a:lstStyle/>
          <a:p>
            <a:r>
              <a:rPr lang="en-GB" sz="2000" dirty="0">
                <a:solidFill>
                  <a:srgbClr val="333F3F"/>
                </a:solidFill>
                <a:effectLst/>
                <a:latin typeface="Verdana" panose="020B0604030504040204" pitchFamily="34" charset="0"/>
                <a:ea typeface="Verdana" panose="020B0604030504040204" pitchFamily="34" charset="0"/>
                <a:cs typeface="Verdana" panose="020B0604030504040204" pitchFamily="34" charset="0"/>
              </a:rPr>
              <a:t>Proliferative phase with capillary buds and fibroblasts. </a:t>
            </a:r>
          </a:p>
          <a:p>
            <a:r>
              <a:rPr lang="en-GB" sz="2000" dirty="0">
                <a:solidFill>
                  <a:srgbClr val="333F3F"/>
                </a:solidFill>
                <a:latin typeface="Verdana" panose="020B0604030504040204" pitchFamily="34" charset="0"/>
                <a:ea typeface="Verdana" panose="020B0604030504040204" pitchFamily="34" charset="0"/>
                <a:cs typeface="Verdana" panose="020B0604030504040204" pitchFamily="34" charset="0"/>
              </a:rPr>
              <a:t>3</a:t>
            </a:r>
            <a:r>
              <a:rPr lang="en-GB" sz="2000" baseline="30000" dirty="0">
                <a:solidFill>
                  <a:srgbClr val="333F3F"/>
                </a:solidFill>
                <a:latin typeface="Verdana" panose="020B0604030504040204" pitchFamily="34" charset="0"/>
                <a:ea typeface="Verdana" panose="020B0604030504040204" pitchFamily="34" charset="0"/>
                <a:cs typeface="Verdana" panose="020B0604030504040204" pitchFamily="34" charset="0"/>
              </a:rPr>
              <a:t>rd</a:t>
            </a:r>
            <a:r>
              <a:rPr lang="en-GB" sz="2000" dirty="0">
                <a:solidFill>
                  <a:srgbClr val="333F3F"/>
                </a:solidFill>
                <a:latin typeface="Verdana" panose="020B0604030504040204" pitchFamily="34" charset="0"/>
                <a:ea typeface="Verdana" panose="020B0604030504040204" pitchFamily="34" charset="0"/>
                <a:cs typeface="Verdana" panose="020B0604030504040204" pitchFamily="34" charset="0"/>
              </a:rPr>
              <a:t> Day                3</a:t>
            </a:r>
            <a:r>
              <a:rPr lang="en-GB" sz="2000" baseline="30000" dirty="0">
                <a:solidFill>
                  <a:srgbClr val="333F3F"/>
                </a:solidFill>
                <a:latin typeface="Verdana" panose="020B0604030504040204" pitchFamily="34" charset="0"/>
                <a:ea typeface="Verdana" panose="020B0604030504040204" pitchFamily="34" charset="0"/>
                <a:cs typeface="Verdana" panose="020B0604030504040204" pitchFamily="34" charset="0"/>
              </a:rPr>
              <a:t>rd</a:t>
            </a:r>
            <a:r>
              <a:rPr lang="en-GB" sz="2000" dirty="0">
                <a:solidFill>
                  <a:srgbClr val="333F3F"/>
                </a:solidFill>
                <a:latin typeface="Verdana" panose="020B0604030504040204" pitchFamily="34" charset="0"/>
                <a:ea typeface="Verdana" panose="020B0604030504040204" pitchFamily="34" charset="0"/>
                <a:cs typeface="Verdana" panose="020B0604030504040204" pitchFamily="34" charset="0"/>
              </a:rPr>
              <a:t> week </a:t>
            </a:r>
            <a:endParaRPr lang="en-GB" sz="2000" dirty="0">
              <a:solidFill>
                <a:srgbClr val="333F3F"/>
              </a:solidFill>
              <a:effectLst/>
              <a:latin typeface="Verdana" panose="020B0604030504040204" pitchFamily="34" charset="0"/>
              <a:ea typeface="Verdana" panose="020B0604030504040204" pitchFamily="34" charset="0"/>
              <a:cs typeface="Verdana" panose="020B0604030504040204" pitchFamily="34" charset="0"/>
            </a:endParaRPr>
          </a:p>
          <a:p>
            <a:r>
              <a:rPr lang="en-GB" sz="2400"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fibroblast activity </a:t>
            </a:r>
          </a:p>
          <a:p>
            <a:r>
              <a:rPr lang="en-GB" sz="2000" dirty="0">
                <a:solidFill>
                  <a:srgbClr val="0F1111"/>
                </a:solidFill>
                <a:effectLst/>
                <a:latin typeface="Verdana" panose="020B0604030504040204" pitchFamily="34" charset="0"/>
                <a:ea typeface="Verdana" panose="020B0604030504040204" pitchFamily="34" charset="0"/>
                <a:cs typeface="Verdana" panose="020B0604030504040204" pitchFamily="34" charset="0"/>
              </a:rPr>
              <a:t> Production of collagen and ground substance (</a:t>
            </a:r>
            <a:r>
              <a:rPr lang="en-GB" sz="20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glycosaminoglycan</a:t>
            </a:r>
            <a:r>
              <a:rPr lang="en-GB" sz="2000" dirty="0">
                <a:solidFill>
                  <a:srgbClr val="0F1111"/>
                </a:solidFill>
                <a:effectLst/>
                <a:latin typeface="Verdana" panose="020B0604030504040204" pitchFamily="34" charset="0"/>
                <a:ea typeface="Verdana" panose="020B0604030504040204" pitchFamily="34" charset="0"/>
                <a:cs typeface="Verdana" panose="020B0604030504040204" pitchFamily="34" charset="0"/>
              </a:rPr>
              <a:t> and </a:t>
            </a:r>
            <a:r>
              <a:rPr lang="en-GB" sz="2000"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proteoglycans</a:t>
            </a:r>
            <a:r>
              <a:rPr lang="en-GB" sz="2000" dirty="0">
                <a:solidFill>
                  <a:srgbClr val="0F1111"/>
                </a:solidFill>
                <a:effectLst/>
                <a:latin typeface="Verdana" panose="020B0604030504040204" pitchFamily="34" charset="0"/>
                <a:ea typeface="Verdana" panose="020B0604030504040204" pitchFamily="34" charset="0"/>
                <a:cs typeface="Verdana" panose="020B0604030504040204" pitchFamily="34" charset="0"/>
              </a:rPr>
              <a:t>)</a:t>
            </a:r>
          </a:p>
          <a:p>
            <a:r>
              <a:rPr lang="en-GB" sz="1600" dirty="0">
                <a:solidFill>
                  <a:srgbClr val="0F1111"/>
                </a:solidFill>
                <a:effectLst/>
                <a:latin typeface="Verdana" panose="020B0604030504040204" pitchFamily="34" charset="0"/>
                <a:ea typeface="Verdana" panose="020B0604030504040204" pitchFamily="34" charset="0"/>
                <a:cs typeface="Verdana" panose="020B0604030504040204" pitchFamily="34" charset="0"/>
              </a:rPr>
              <a:t> </a:t>
            </a:r>
            <a:r>
              <a:rPr lang="en-GB" sz="2000" dirty="0">
                <a:solidFill>
                  <a:srgbClr val="0F1111"/>
                </a:solidFill>
                <a:effectLst/>
                <a:latin typeface="Verdana" panose="020B0604030504040204" pitchFamily="34" charset="0"/>
                <a:ea typeface="Verdana" panose="020B0604030504040204" pitchFamily="34" charset="0"/>
                <a:cs typeface="Verdana" panose="020B0604030504040204" pitchFamily="34" charset="0"/>
              </a:rPr>
              <a:t>the growth of new blood vessels as capillary loops (angioneogenesis) </a:t>
            </a:r>
            <a:endParaRPr lang="en-GB" sz="1600" dirty="0">
              <a:solidFill>
                <a:srgbClr val="0F1111"/>
              </a:solidFill>
              <a:effectLst/>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GB" sz="1600" dirty="0">
              <a:solidFill>
                <a:srgbClr val="0F1111"/>
              </a:solidFill>
              <a:effectLst/>
              <a:latin typeface="Verdana" panose="020B0604030504040204" pitchFamily="34" charset="0"/>
              <a:ea typeface="Verdana" panose="020B0604030504040204" pitchFamily="34" charset="0"/>
              <a:cs typeface="Verdana" panose="020B0604030504040204" pitchFamily="34" charset="0"/>
            </a:endParaRPr>
          </a:p>
          <a:p>
            <a:r>
              <a:rPr lang="en-GB" sz="2000"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Fibroblasts require vitamin C to produce collagen. </a:t>
            </a:r>
            <a:endParaRPr lang="en-GB" sz="1800" dirty="0">
              <a:solidFill>
                <a:srgbClr val="FF0000"/>
              </a:solidFill>
              <a:effectLst/>
              <a:latin typeface="Verdana" panose="020B0604030504040204" pitchFamily="34" charset="0"/>
              <a:ea typeface="Verdana" panose="020B0604030504040204" pitchFamily="34" charset="0"/>
              <a:cs typeface="Verdana" panose="020B0604030504040204" pitchFamily="34" charset="0"/>
            </a:endParaRPr>
          </a:p>
          <a:p>
            <a:endParaRPr lang="en-GB" sz="2000" dirty="0">
              <a:solidFill>
                <a:srgbClr val="5B42F7"/>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PK" sz="2400" dirty="0">
              <a:latin typeface="Verdana" panose="020B0604030504040204" pitchFamily="34" charset="0"/>
              <a:ea typeface="Verdana" panose="020B0604030504040204" pitchFamily="34" charset="0"/>
              <a:cs typeface="Verdana" panose="020B0604030504040204" pitchFamily="34" charset="0"/>
            </a:endParaRPr>
          </a:p>
        </p:txBody>
      </p:sp>
      <p:pic>
        <p:nvPicPr>
          <p:cNvPr id="10" name="Content Placeholder 9">
            <a:extLst>
              <a:ext uri="{FF2B5EF4-FFF2-40B4-BE49-F238E27FC236}">
                <a16:creationId xmlns:a16="http://schemas.microsoft.com/office/drawing/2014/main" id="{EF3B930D-DC35-98C4-03C1-F2B7ED571010}"/>
              </a:ext>
            </a:extLst>
          </p:cNvPr>
          <p:cNvPicPr>
            <a:picLocks noGrp="1" noChangeAspect="1"/>
          </p:cNvPicPr>
          <p:nvPr>
            <p:ph sz="half" idx="2"/>
          </p:nvPr>
        </p:nvPicPr>
        <p:blipFill>
          <a:blip r:embed="rId2"/>
          <a:stretch>
            <a:fillRect/>
          </a:stretch>
        </p:blipFill>
        <p:spPr>
          <a:xfrm>
            <a:off x="8086082" y="1272093"/>
            <a:ext cx="3932421" cy="5280049"/>
          </a:xfrm>
        </p:spPr>
      </p:pic>
      <p:sp>
        <p:nvSpPr>
          <p:cNvPr id="4" name="Right Arrow 3">
            <a:extLst>
              <a:ext uri="{FF2B5EF4-FFF2-40B4-BE49-F238E27FC236}">
                <a16:creationId xmlns:a16="http://schemas.microsoft.com/office/drawing/2014/main" id="{2F57CC76-8C45-31E5-A4D6-C98FF74886C9}"/>
              </a:ext>
            </a:extLst>
          </p:cNvPr>
          <p:cNvSpPr/>
          <p:nvPr/>
        </p:nvSpPr>
        <p:spPr>
          <a:xfrm>
            <a:off x="2308486" y="2638269"/>
            <a:ext cx="978408" cy="149901"/>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K"/>
          </a:p>
        </p:txBody>
      </p:sp>
    </p:spTree>
    <p:extLst>
      <p:ext uri="{BB962C8B-B14F-4D97-AF65-F5344CB8AC3E}">
        <p14:creationId xmlns:p14="http://schemas.microsoft.com/office/powerpoint/2010/main" val="7649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754A1-1988-098D-86B0-4B7F9F16C9D7}"/>
              </a:ext>
            </a:extLst>
          </p:cNvPr>
          <p:cNvSpPr>
            <a:spLocks noGrp="1"/>
          </p:cNvSpPr>
          <p:nvPr>
            <p:ph type="title"/>
          </p:nvPr>
        </p:nvSpPr>
        <p:spPr>
          <a:xfrm>
            <a:off x="838200" y="365126"/>
            <a:ext cx="7408333" cy="684186"/>
          </a:xfrm>
        </p:spPr>
        <p:txBody>
          <a:bodyPr>
            <a:normAutofit/>
          </a:bodyPr>
          <a:lstStyle/>
          <a:p>
            <a:r>
              <a:rPr lang="en-GB" sz="3600" b="1" dirty="0">
                <a:effectLst/>
                <a:latin typeface="Arial" panose="020B0604020202020204" pitchFamily="34" charset="0"/>
                <a:cs typeface="Arial" panose="020B0604020202020204" pitchFamily="34" charset="0"/>
              </a:rPr>
              <a:t>The </a:t>
            </a:r>
            <a:r>
              <a:rPr lang="en-GB" sz="3600" b="1" dirty="0">
                <a:effectLst/>
                <a:latin typeface="Arial" panose="020B0604020202020204" pitchFamily="34" charset="0"/>
                <a:ea typeface="Verdana" panose="020B0604030504040204" pitchFamily="34" charset="0"/>
                <a:cs typeface="Arial" panose="020B0604020202020204" pitchFamily="34" charset="0"/>
              </a:rPr>
              <a:t>proliferative</a:t>
            </a:r>
            <a:r>
              <a:rPr lang="en-GB" sz="3600" b="1" dirty="0">
                <a:effectLst/>
                <a:latin typeface="Arial" panose="020B0604020202020204" pitchFamily="34" charset="0"/>
                <a:cs typeface="Arial" panose="020B0604020202020204" pitchFamily="34" charset="0"/>
              </a:rPr>
              <a:t> phase</a:t>
            </a:r>
            <a:endParaRPr lang="en-PK" sz="36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A887DC1-0056-80EB-7D27-84A43E79097E}"/>
              </a:ext>
            </a:extLst>
          </p:cNvPr>
          <p:cNvSpPr>
            <a:spLocks noGrp="1"/>
          </p:cNvSpPr>
          <p:nvPr>
            <p:ph sz="half" idx="1"/>
          </p:nvPr>
        </p:nvSpPr>
        <p:spPr>
          <a:xfrm>
            <a:off x="599607" y="1184223"/>
            <a:ext cx="8019737" cy="4992740"/>
          </a:xfrm>
        </p:spPr>
        <p:txBody>
          <a:bodyPr>
            <a:normAutofit/>
          </a:bodyPr>
          <a:lstStyle/>
          <a:p>
            <a:r>
              <a:rPr lang="en-GB" dirty="0">
                <a:solidFill>
                  <a:srgbClr val="0F1111"/>
                </a:solidFill>
                <a:effectLst/>
                <a:latin typeface="Arial" panose="020B0604020202020204" pitchFamily="34" charset="0"/>
                <a:ea typeface="Verdana" panose="020B0604030504040204" pitchFamily="34" charset="0"/>
                <a:cs typeface="Arial" panose="020B0604020202020204" pitchFamily="34" charset="0"/>
              </a:rPr>
              <a:t>The wound tissue formed in the early part of this phase is called </a:t>
            </a:r>
            <a:r>
              <a:rPr lang="en-GB" dirty="0">
                <a:solidFill>
                  <a:srgbClr val="FF0000"/>
                </a:solidFill>
                <a:effectLst/>
                <a:latin typeface="Arial" panose="020B0604020202020204" pitchFamily="34" charset="0"/>
                <a:ea typeface="Verdana" panose="020B0604030504040204" pitchFamily="34" charset="0"/>
                <a:cs typeface="Arial" panose="020B0604020202020204" pitchFamily="34" charset="0"/>
              </a:rPr>
              <a:t>granulation tissue.</a:t>
            </a:r>
          </a:p>
          <a:p>
            <a:r>
              <a:rPr lang="en-GB" dirty="0">
                <a:solidFill>
                  <a:srgbClr val="0F1111"/>
                </a:solidFill>
                <a:effectLst/>
                <a:latin typeface="Arial" panose="020B0604020202020204" pitchFamily="34" charset="0"/>
                <a:ea typeface="Verdana" panose="020B0604030504040204" pitchFamily="34" charset="0"/>
                <a:cs typeface="Arial" panose="020B0604020202020204" pitchFamily="34" charset="0"/>
              </a:rPr>
              <a:t> an increase in the </a:t>
            </a:r>
            <a:r>
              <a:rPr lang="en-GB" dirty="0">
                <a:solidFill>
                  <a:srgbClr val="FF0000"/>
                </a:solidFill>
                <a:effectLst/>
                <a:latin typeface="Arial" panose="020B0604020202020204" pitchFamily="34" charset="0"/>
                <a:ea typeface="Verdana" panose="020B0604030504040204" pitchFamily="34" charset="0"/>
                <a:cs typeface="Arial" panose="020B0604020202020204" pitchFamily="34" charset="0"/>
              </a:rPr>
              <a:t>tensile strength </a:t>
            </a:r>
            <a:r>
              <a:rPr lang="en-GB" dirty="0">
                <a:solidFill>
                  <a:srgbClr val="0F1111"/>
                </a:solidFill>
                <a:effectLst/>
                <a:latin typeface="Arial" panose="020B0604020202020204" pitchFamily="34" charset="0"/>
                <a:ea typeface="Verdana" panose="020B0604030504040204" pitchFamily="34" charset="0"/>
                <a:cs typeface="Arial" panose="020B0604020202020204" pitchFamily="34" charset="0"/>
              </a:rPr>
              <a:t>of the wound due to increased collagen </a:t>
            </a:r>
            <a:r>
              <a:rPr lang="en-GB" dirty="0">
                <a:solidFill>
                  <a:srgbClr val="FF0000"/>
                </a:solidFill>
                <a:effectLst/>
                <a:latin typeface="Arial" panose="020B0604020202020204" pitchFamily="34" charset="0"/>
                <a:ea typeface="Verdana" panose="020B0604030504040204" pitchFamily="34" charset="0"/>
                <a:cs typeface="Arial" panose="020B0604020202020204" pitchFamily="34" charset="0"/>
              </a:rPr>
              <a:t>type III </a:t>
            </a:r>
            <a:r>
              <a:rPr lang="en-GB" dirty="0">
                <a:solidFill>
                  <a:srgbClr val="0F1111"/>
                </a:solidFill>
                <a:effectLst/>
                <a:latin typeface="Arial" panose="020B0604020202020204" pitchFamily="34" charset="0"/>
                <a:ea typeface="Verdana" panose="020B0604030504040204" pitchFamily="34" charset="0"/>
                <a:cs typeface="Arial" panose="020B0604020202020204" pitchFamily="34" charset="0"/>
              </a:rPr>
              <a:t>is associated with wound contraction which can considerably reduce the surface area of a wound over the first 3 weeks of healing. </a:t>
            </a:r>
            <a:endParaRPr lang="en-GB" dirty="0">
              <a:latin typeface="Arial" panose="020B0604020202020204" pitchFamily="34" charset="0"/>
              <a:ea typeface="Verdana" panose="020B0604030504040204" pitchFamily="34" charset="0"/>
              <a:cs typeface="Arial" panose="020B0604020202020204" pitchFamily="34" charset="0"/>
            </a:endParaRPr>
          </a:p>
          <a:p>
            <a:pPr marL="0" indent="0">
              <a:buNone/>
            </a:pPr>
            <a:endParaRPr lang="en-GB" dirty="0">
              <a:solidFill>
                <a:srgbClr val="0F1111"/>
              </a:solidFill>
              <a:effectLst/>
              <a:latin typeface="Arial" panose="020B0604020202020204" pitchFamily="34" charset="0"/>
              <a:ea typeface="Verdana" panose="020B0604030504040204" pitchFamily="34" charset="0"/>
              <a:cs typeface="Arial" panose="020B0604020202020204" pitchFamily="34" charset="0"/>
            </a:endParaRPr>
          </a:p>
          <a:p>
            <a:pPr marL="0" indent="0">
              <a:buNone/>
            </a:pPr>
            <a:endParaRPr lang="en-GB" dirty="0">
              <a:solidFill>
                <a:srgbClr val="FF0000"/>
              </a:solidFill>
              <a:effectLst/>
              <a:latin typeface="Arial" panose="020B0604020202020204" pitchFamily="34" charset="0"/>
              <a:ea typeface="Verdana" panose="020B0604030504040204" pitchFamily="34" charset="0"/>
              <a:cs typeface="Arial" panose="020B0604020202020204" pitchFamily="34" charset="0"/>
            </a:endParaRPr>
          </a:p>
        </p:txBody>
      </p:sp>
      <p:pic>
        <p:nvPicPr>
          <p:cNvPr id="5" name="Content Placeholder 9">
            <a:extLst>
              <a:ext uri="{FF2B5EF4-FFF2-40B4-BE49-F238E27FC236}">
                <a16:creationId xmlns:a16="http://schemas.microsoft.com/office/drawing/2014/main" id="{7011ADD6-F961-F6E0-895A-1A7519D6BD88}"/>
              </a:ext>
            </a:extLst>
          </p:cNvPr>
          <p:cNvPicPr>
            <a:picLocks noGrp="1" noChangeAspect="1"/>
          </p:cNvPicPr>
          <p:nvPr>
            <p:ph sz="half" idx="2"/>
          </p:nvPr>
        </p:nvPicPr>
        <p:blipFill>
          <a:blip r:embed="rId2"/>
          <a:stretch>
            <a:fillRect/>
          </a:stretch>
        </p:blipFill>
        <p:spPr>
          <a:xfrm>
            <a:off x="8769246" y="1681102"/>
            <a:ext cx="3162923" cy="4246847"/>
          </a:xfrm>
        </p:spPr>
      </p:pic>
    </p:spTree>
    <p:extLst>
      <p:ext uri="{BB962C8B-B14F-4D97-AF65-F5344CB8AC3E}">
        <p14:creationId xmlns:p14="http://schemas.microsoft.com/office/powerpoint/2010/main" val="271915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AF953-F47A-DDA5-F200-EBF7E1E75331}"/>
              </a:ext>
            </a:extLst>
          </p:cNvPr>
          <p:cNvSpPr>
            <a:spLocks noGrp="1"/>
          </p:cNvSpPr>
          <p:nvPr>
            <p:ph type="title"/>
          </p:nvPr>
        </p:nvSpPr>
        <p:spPr/>
        <p:txBody>
          <a:bodyPr>
            <a:noAutofit/>
          </a:bodyPr>
          <a:lstStyle/>
          <a:p>
            <a:br>
              <a:rPr lang="en-GB" sz="3600" b="1" dirty="0">
                <a:latin typeface="Arial" panose="020B0604020202020204" pitchFamily="34" charset="0"/>
                <a:ea typeface="Verdana" panose="020B0604030504040204" pitchFamily="34" charset="0"/>
                <a:cs typeface="Arial" panose="020B0604020202020204" pitchFamily="34" charset="0"/>
              </a:rPr>
            </a:br>
            <a:br>
              <a:rPr lang="en-GB" sz="3600" b="1" dirty="0">
                <a:latin typeface="Arial" panose="020B0604020202020204" pitchFamily="34" charset="0"/>
                <a:ea typeface="Verdana" panose="020B0604030504040204" pitchFamily="34" charset="0"/>
                <a:cs typeface="Arial" panose="020B0604020202020204" pitchFamily="34" charset="0"/>
              </a:rPr>
            </a:br>
            <a:r>
              <a:rPr lang="en-GB" sz="3600" b="1" dirty="0">
                <a:latin typeface="Arial" panose="020B0604020202020204" pitchFamily="34" charset="0"/>
                <a:ea typeface="Verdana" panose="020B0604030504040204" pitchFamily="34" charset="0"/>
                <a:cs typeface="Arial" panose="020B0604020202020204" pitchFamily="34" charset="0"/>
              </a:rPr>
              <a:t>T</a:t>
            </a:r>
            <a:r>
              <a:rPr lang="en-GB" sz="3600" b="1" dirty="0">
                <a:effectLst/>
                <a:latin typeface="Arial" panose="020B0604020202020204" pitchFamily="34" charset="0"/>
                <a:ea typeface="Verdana" panose="020B0604030504040204" pitchFamily="34" charset="0"/>
                <a:cs typeface="Arial" panose="020B0604020202020204" pitchFamily="34" charset="0"/>
              </a:rPr>
              <a:t>he remodelling phase (maturing phase) </a:t>
            </a:r>
            <a:br>
              <a:rPr lang="en-GB" sz="3600" b="1" dirty="0">
                <a:effectLst/>
                <a:latin typeface="Arial" panose="020B0604020202020204" pitchFamily="34" charset="0"/>
                <a:ea typeface="Verdana" panose="020B0604030504040204" pitchFamily="34" charset="0"/>
                <a:cs typeface="Arial" panose="020B0604020202020204" pitchFamily="34" charset="0"/>
              </a:rPr>
            </a:br>
            <a:br>
              <a:rPr lang="en-PK" sz="3600" b="1" dirty="0">
                <a:latin typeface="Arial" panose="020B0604020202020204" pitchFamily="34" charset="0"/>
                <a:ea typeface="Verdana" panose="020B0604030504040204" pitchFamily="34" charset="0"/>
                <a:cs typeface="Arial" panose="020B0604020202020204" pitchFamily="34" charset="0"/>
              </a:rPr>
            </a:br>
            <a:endParaRPr lang="en-PK" sz="3600" b="1" dirty="0">
              <a:latin typeface="Arial" panose="020B0604020202020204" pitchFamily="34" charset="0"/>
              <a:ea typeface="Verdana" panose="020B060403050404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5B28487-6229-6E7E-A034-6E2B51482F28}"/>
              </a:ext>
            </a:extLst>
          </p:cNvPr>
          <p:cNvSpPr>
            <a:spLocks noGrp="1"/>
          </p:cNvSpPr>
          <p:nvPr>
            <p:ph sz="half" idx="1"/>
          </p:nvPr>
        </p:nvSpPr>
        <p:spPr>
          <a:xfrm>
            <a:off x="569627" y="1825625"/>
            <a:ext cx="7585022" cy="4500224"/>
          </a:xfrm>
        </p:spPr>
        <p:txBody>
          <a:bodyPr>
            <a:normAutofit lnSpcReduction="10000"/>
          </a:bodyPr>
          <a:lstStyle/>
          <a:p>
            <a:r>
              <a:rPr lang="en-GB" sz="2400" dirty="0">
                <a:solidFill>
                  <a:srgbClr val="0F1111"/>
                </a:solidFill>
                <a:effectLst/>
                <a:latin typeface="Arial" panose="020B0604020202020204" pitchFamily="34" charset="0"/>
                <a:ea typeface="Verdana" panose="020B0604030504040204" pitchFamily="34" charset="0"/>
                <a:cs typeface="Arial" panose="020B0604020202020204" pitchFamily="34" charset="0"/>
              </a:rPr>
              <a:t> maturation of collagen (type I replacing type III until a ratio of 4:1 is achieved). </a:t>
            </a:r>
          </a:p>
          <a:p>
            <a:r>
              <a:rPr lang="en-GB" sz="2400" dirty="0">
                <a:solidFill>
                  <a:srgbClr val="0F1111"/>
                </a:solidFill>
                <a:effectLst/>
                <a:latin typeface="Arial" panose="020B0604020202020204" pitchFamily="34" charset="0"/>
                <a:ea typeface="Verdana" panose="020B0604030504040204" pitchFamily="34" charset="0"/>
                <a:cs typeface="Arial" panose="020B0604020202020204" pitchFamily="34" charset="0"/>
              </a:rPr>
              <a:t>There is a realignment of collagen fibres along the lines of tension</a:t>
            </a:r>
          </a:p>
          <a:p>
            <a:r>
              <a:rPr lang="en-GB" sz="2400" dirty="0">
                <a:solidFill>
                  <a:srgbClr val="0F1111"/>
                </a:solidFill>
                <a:effectLst/>
                <a:latin typeface="Arial" panose="020B0604020202020204" pitchFamily="34" charset="0"/>
                <a:cs typeface="Arial" panose="020B0604020202020204" pitchFamily="34" charset="0"/>
              </a:rPr>
              <a:t> </a:t>
            </a:r>
            <a:r>
              <a:rPr lang="en-GB" sz="2400" dirty="0">
                <a:solidFill>
                  <a:srgbClr val="FF0000"/>
                </a:solidFill>
                <a:effectLst/>
                <a:latin typeface="Arial" panose="020B0604020202020204" pitchFamily="34" charset="0"/>
                <a:cs typeface="Arial" panose="020B0604020202020204" pitchFamily="34" charset="0"/>
              </a:rPr>
              <a:t>decreased wound vascularity</a:t>
            </a:r>
          </a:p>
          <a:p>
            <a:r>
              <a:rPr lang="en-GB" sz="2400" dirty="0">
                <a:solidFill>
                  <a:srgbClr val="0F1111"/>
                </a:solidFill>
                <a:effectLst/>
                <a:latin typeface="Arial" panose="020B0604020202020204" pitchFamily="34" charset="0"/>
                <a:ea typeface="Verdana" panose="020B0604030504040204" pitchFamily="34" charset="0"/>
                <a:cs typeface="Arial" panose="020B0604020202020204" pitchFamily="34" charset="0"/>
              </a:rPr>
              <a:t> wound contraction due to fibroblast and myofibroblast activity. </a:t>
            </a:r>
          </a:p>
          <a:p>
            <a:r>
              <a:rPr lang="en-GB" sz="2400" dirty="0">
                <a:solidFill>
                  <a:srgbClr val="0F1111"/>
                </a:solidFill>
                <a:effectLst/>
                <a:latin typeface="Arial" panose="020B0604020202020204" pitchFamily="34" charset="0"/>
                <a:ea typeface="Verdana" panose="020B0604030504040204" pitchFamily="34" charset="0"/>
                <a:cs typeface="Arial" panose="020B0604020202020204" pitchFamily="34" charset="0"/>
              </a:rPr>
              <a:t>This maturation of collagen leads to increased tensile strength in the wound which is maximal at the 12th week post injury and represents approximately 80% of the uninjured skin strength. </a:t>
            </a:r>
          </a:p>
          <a:p>
            <a:r>
              <a:rPr lang="en-GB" sz="2400" dirty="0">
                <a:solidFill>
                  <a:srgbClr val="5B42F7"/>
                </a:solidFill>
                <a:effectLst/>
                <a:latin typeface="Arial" panose="020B0604020202020204" pitchFamily="34" charset="0"/>
                <a:ea typeface="Verdana" panose="020B0604030504040204" pitchFamily="34" charset="0"/>
                <a:cs typeface="Arial" panose="020B0604020202020204" pitchFamily="34" charset="0"/>
              </a:rPr>
              <a:t> </a:t>
            </a:r>
            <a:r>
              <a:rPr lang="en-GB" sz="2400" dirty="0">
                <a:solidFill>
                  <a:srgbClr val="FF0000"/>
                </a:solidFill>
                <a:effectLst/>
                <a:latin typeface="Arial" panose="020B0604020202020204" pitchFamily="34" charset="0"/>
                <a:ea typeface="Verdana" panose="020B0604030504040204" pitchFamily="34" charset="0"/>
                <a:cs typeface="Arial" panose="020B0604020202020204" pitchFamily="34" charset="0"/>
              </a:rPr>
              <a:t>Mature contracted scar. </a:t>
            </a:r>
          </a:p>
          <a:p>
            <a:pPr marL="0" indent="0">
              <a:buNone/>
            </a:pPr>
            <a:endParaRPr lang="en-GB" sz="2400" dirty="0">
              <a:latin typeface="Arial" panose="020B0604020202020204" pitchFamily="34" charset="0"/>
              <a:ea typeface="Verdana" panose="020B060403050404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pPr marL="0" indent="0">
              <a:buNone/>
            </a:pPr>
            <a:endParaRPr lang="en-PK" sz="2400" dirty="0">
              <a:latin typeface="Arial" panose="020B0604020202020204" pitchFamily="34" charset="0"/>
              <a:cs typeface="Arial" panose="020B0604020202020204" pitchFamily="34" charset="0"/>
            </a:endParaRPr>
          </a:p>
        </p:txBody>
      </p:sp>
      <p:pic>
        <p:nvPicPr>
          <p:cNvPr id="6" name="Content Placeholder 5">
            <a:extLst>
              <a:ext uri="{FF2B5EF4-FFF2-40B4-BE49-F238E27FC236}">
                <a16:creationId xmlns:a16="http://schemas.microsoft.com/office/drawing/2014/main" id="{212B966E-0A94-A7C5-62FD-804CF427124D}"/>
              </a:ext>
            </a:extLst>
          </p:cNvPr>
          <p:cNvPicPr>
            <a:picLocks noGrp="1" noChangeAspect="1"/>
          </p:cNvPicPr>
          <p:nvPr>
            <p:ph sz="half" idx="2"/>
          </p:nvPr>
        </p:nvPicPr>
        <p:blipFill>
          <a:blip r:embed="rId2"/>
          <a:stretch>
            <a:fillRect/>
          </a:stretch>
        </p:blipFill>
        <p:spPr>
          <a:xfrm>
            <a:off x="8319542" y="1425332"/>
            <a:ext cx="3702570" cy="4751631"/>
          </a:xfrm>
        </p:spPr>
      </p:pic>
    </p:spTree>
    <p:extLst>
      <p:ext uri="{BB962C8B-B14F-4D97-AF65-F5344CB8AC3E}">
        <p14:creationId xmlns:p14="http://schemas.microsoft.com/office/powerpoint/2010/main" val="246912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490F7-676E-E3BA-5DF1-C7316851F9F5}"/>
              </a:ext>
            </a:extLst>
          </p:cNvPr>
          <p:cNvSpPr>
            <a:spLocks noGrp="1"/>
          </p:cNvSpPr>
          <p:nvPr>
            <p:ph type="title" idx="4294967295"/>
          </p:nvPr>
        </p:nvSpPr>
        <p:spPr>
          <a:xfrm>
            <a:off x="0" y="365125"/>
            <a:ext cx="10515600" cy="1325563"/>
          </a:xfrm>
        </p:spPr>
        <p:txBody>
          <a:bodyPr>
            <a:normAutofit/>
          </a:bodyPr>
          <a:lstStyle/>
          <a:p>
            <a:pPr algn="ctr"/>
            <a:r>
              <a:rPr lang="en-GB" sz="3600" b="1" dirty="0">
                <a:latin typeface="Arial" panose="020B0604020202020204" pitchFamily="34" charset="0"/>
                <a:cs typeface="Arial" panose="020B0604020202020204" pitchFamily="34" charset="0"/>
              </a:rPr>
              <a:t>Summary of Stages of wound Healing </a:t>
            </a:r>
          </a:p>
        </p:txBody>
      </p:sp>
      <p:pic>
        <p:nvPicPr>
          <p:cNvPr id="5" name="stages of wound healing .mp4">
            <a:hlinkClick r:id="" action="ppaction://media"/>
            <a:extLst>
              <a:ext uri="{FF2B5EF4-FFF2-40B4-BE49-F238E27FC236}">
                <a16:creationId xmlns:a16="http://schemas.microsoft.com/office/drawing/2014/main" id="{C58009DC-2E06-83F9-EE31-8F077A281552}"/>
              </a:ext>
            </a:extLst>
          </p:cNvPr>
          <p:cNvPicPr>
            <a:picLocks noGrp="1" noChangeAspect="1"/>
          </p:cNvPicPr>
          <p:nvPr>
            <p:ph sz="half" idx="4294967295"/>
            <a:videoFile r:link="rId2"/>
            <p:extLst>
              <p:ext uri="{DAA4B4D4-6D71-4841-9C94-3DE7FCFB9230}">
                <p14:media xmlns:p14="http://schemas.microsoft.com/office/powerpoint/2010/main" r:embed="rId1"/>
              </p:ext>
            </p:extLst>
          </p:nvPr>
        </p:nvPicPr>
        <p:blipFill>
          <a:blip r:embed="rId4"/>
          <a:stretch>
            <a:fillRect/>
          </a:stretch>
        </p:blipFill>
        <p:spPr>
          <a:xfrm>
            <a:off x="2331720" y="1980248"/>
            <a:ext cx="7010400" cy="3943350"/>
          </a:xfrm>
          <a:ln>
            <a:solidFill>
              <a:schemeClr val="tx1"/>
            </a:solidFill>
          </a:ln>
        </p:spPr>
      </p:pic>
    </p:spTree>
    <p:extLst>
      <p:ext uri="{BB962C8B-B14F-4D97-AF65-F5344CB8AC3E}">
        <p14:creationId xmlns:p14="http://schemas.microsoft.com/office/powerpoint/2010/main" val="28764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05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063EF-8F73-A9AA-E4D5-72F09D95D321}"/>
              </a:ext>
            </a:extLst>
          </p:cNvPr>
          <p:cNvSpPr>
            <a:spLocks noGrp="1"/>
          </p:cNvSpPr>
          <p:nvPr>
            <p:ph type="title"/>
          </p:nvPr>
        </p:nvSpPr>
        <p:spPr>
          <a:xfrm>
            <a:off x="838200" y="104932"/>
            <a:ext cx="10515600" cy="1229194"/>
          </a:xfrm>
        </p:spPr>
        <p:txBody>
          <a:bodyPr>
            <a:noAutofit/>
          </a:bodyPr>
          <a:lstStyle/>
          <a:p>
            <a:br>
              <a:rPr lang="en-GB" sz="3600" b="1" dirty="0">
                <a:effectLst/>
                <a:latin typeface="Arial" panose="020B0604020202020204" pitchFamily="34" charset="0"/>
                <a:cs typeface="Arial" panose="020B0604020202020204" pitchFamily="34" charset="0"/>
              </a:rPr>
            </a:br>
            <a:r>
              <a:rPr lang="en-GB" sz="3600" b="1" dirty="0">
                <a:effectLst/>
                <a:latin typeface="Arial" panose="020B0604020202020204" pitchFamily="34" charset="0"/>
                <a:cs typeface="Arial" panose="020B0604020202020204" pitchFamily="34" charset="0"/>
              </a:rPr>
              <a:t>NORMAL HEALING IN SPECIFIC TISSUES </a:t>
            </a:r>
            <a:br>
              <a:rPr lang="en-GB" sz="3600" b="1" dirty="0">
                <a:latin typeface="Arial" panose="020B0604020202020204" pitchFamily="34" charset="0"/>
                <a:cs typeface="Arial" panose="020B0604020202020204" pitchFamily="34" charset="0"/>
              </a:rPr>
            </a:br>
            <a:endParaRPr lang="en-PK" sz="36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9B72392-8FEA-CF93-D6F5-D625506359E7}"/>
              </a:ext>
            </a:extLst>
          </p:cNvPr>
          <p:cNvSpPr>
            <a:spLocks noGrp="1"/>
          </p:cNvSpPr>
          <p:nvPr>
            <p:ph idx="1"/>
          </p:nvPr>
        </p:nvSpPr>
        <p:spPr>
          <a:xfrm>
            <a:off x="838200" y="1109272"/>
            <a:ext cx="10515600" cy="5067691"/>
          </a:xfrm>
        </p:spPr>
        <p:txBody>
          <a:bodyPr>
            <a:normAutofit/>
          </a:bodyPr>
          <a:lstStyle/>
          <a:p>
            <a:pPr marL="0" indent="0">
              <a:buNone/>
            </a:pPr>
            <a:r>
              <a:rPr lang="en-GB" dirty="0"/>
              <a:t> </a:t>
            </a:r>
            <a:r>
              <a:rPr lang="en-GB" sz="3200" b="1" dirty="0">
                <a:solidFill>
                  <a:srgbClr val="FF0000"/>
                </a:solidFill>
                <a:effectLst/>
                <a:latin typeface="Aileron"/>
              </a:rPr>
              <a:t>Bone </a:t>
            </a:r>
            <a:endParaRPr lang="en-GB" dirty="0">
              <a:solidFill>
                <a:srgbClr val="FF0000"/>
              </a:solidFill>
            </a:endParaRPr>
          </a:p>
          <a:p>
            <a:r>
              <a:rPr lang="en-GB" dirty="0">
                <a:solidFill>
                  <a:srgbClr val="0F1111"/>
                </a:solidFill>
                <a:effectLst/>
                <a:latin typeface="GoudyStd"/>
              </a:rPr>
              <a:t>The  periosteal and endosteal proliferation leads to the formation of callus</a:t>
            </a:r>
            <a:endParaRPr lang="en-GB" dirty="0">
              <a:solidFill>
                <a:srgbClr val="0F1111"/>
              </a:solidFill>
              <a:latin typeface="GoudyStd"/>
            </a:endParaRPr>
          </a:p>
          <a:p>
            <a:r>
              <a:rPr lang="en-GB" dirty="0">
                <a:solidFill>
                  <a:srgbClr val="0F1111"/>
                </a:solidFill>
                <a:latin typeface="GoudyStd"/>
              </a:rPr>
              <a:t>callus </a:t>
            </a:r>
            <a:r>
              <a:rPr lang="en-GB" dirty="0">
                <a:solidFill>
                  <a:srgbClr val="0F1111"/>
                </a:solidFill>
                <a:effectLst/>
                <a:latin typeface="GoudyStd"/>
              </a:rPr>
              <a:t>is immature bone consisting of osteoid (mineralised by hydroxyapatite and laid down by osteoblasts).</a:t>
            </a:r>
          </a:p>
          <a:p>
            <a:r>
              <a:rPr lang="en-GB" dirty="0">
                <a:solidFill>
                  <a:srgbClr val="0F1111"/>
                </a:solidFill>
                <a:effectLst/>
                <a:latin typeface="GoudyStd"/>
              </a:rPr>
              <a:t> In the remodelling phase, cortical structure and the medullary cavity are restored.</a:t>
            </a:r>
          </a:p>
          <a:p>
            <a:r>
              <a:rPr lang="en-GB" dirty="0">
                <a:solidFill>
                  <a:srgbClr val="0F1111"/>
                </a:solidFill>
                <a:effectLst/>
                <a:latin typeface="GoudyStd"/>
              </a:rPr>
              <a:t> If fracture ends are accurately opposed and rigidly fixed, callus formation is minimal and primary healing occurs.</a:t>
            </a:r>
          </a:p>
          <a:p>
            <a:r>
              <a:rPr lang="en-GB" dirty="0">
                <a:solidFill>
                  <a:srgbClr val="0F1111"/>
                </a:solidFill>
                <a:effectLst/>
                <a:latin typeface="GoudyStd"/>
              </a:rPr>
              <a:t> If a gap exists, then secondary healing may lead to delayed union, non-union or malunion. </a:t>
            </a:r>
            <a:endParaRPr lang="en-GB" dirty="0"/>
          </a:p>
          <a:p>
            <a:pPr marL="0" indent="0">
              <a:buNone/>
            </a:pPr>
            <a:endParaRPr lang="en-GB" dirty="0"/>
          </a:p>
          <a:p>
            <a:pPr marL="0" indent="0">
              <a:buNone/>
            </a:pPr>
            <a:endParaRPr lang="en-PK" dirty="0"/>
          </a:p>
        </p:txBody>
      </p:sp>
    </p:spTree>
    <p:extLst>
      <p:ext uri="{BB962C8B-B14F-4D97-AF65-F5344CB8AC3E}">
        <p14:creationId xmlns:p14="http://schemas.microsoft.com/office/powerpoint/2010/main" val="348682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9A45862-C095-D7D6-513E-EE7F91D874C1}"/>
              </a:ext>
            </a:extLst>
          </p:cNvPr>
          <p:cNvPicPr>
            <a:picLocks noGrp="1" noChangeAspect="1"/>
          </p:cNvPicPr>
          <p:nvPr>
            <p:ph idx="4294967295"/>
          </p:nvPr>
        </p:nvPicPr>
        <p:blipFill>
          <a:blip r:embed="rId2"/>
          <a:stretch>
            <a:fillRect/>
          </a:stretch>
        </p:blipFill>
        <p:spPr>
          <a:xfrm>
            <a:off x="647700" y="472123"/>
            <a:ext cx="10896600" cy="5248275"/>
          </a:xfrm>
        </p:spPr>
      </p:pic>
    </p:spTree>
    <p:extLst>
      <p:ext uri="{BB962C8B-B14F-4D97-AF65-F5344CB8AC3E}">
        <p14:creationId xmlns:p14="http://schemas.microsoft.com/office/powerpoint/2010/main" val="2927399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21C00-D248-DAE4-5CA5-0F2C4F7FDB44}"/>
              </a:ext>
            </a:extLst>
          </p:cNvPr>
          <p:cNvSpPr>
            <a:spLocks noGrp="1"/>
          </p:cNvSpPr>
          <p:nvPr>
            <p:ph type="title"/>
          </p:nvPr>
        </p:nvSpPr>
        <p:spPr/>
        <p:txBody>
          <a:bodyPr>
            <a:normAutofit/>
          </a:bodyPr>
          <a:lstStyle/>
          <a:p>
            <a:r>
              <a:rPr lang="en-GB" sz="3600" b="1" dirty="0">
                <a:effectLst/>
                <a:latin typeface="Arial" panose="020B0604020202020204" pitchFamily="34" charset="0"/>
                <a:cs typeface="Arial" panose="020B0604020202020204" pitchFamily="34" charset="0"/>
              </a:rPr>
              <a:t>NORMAL HEALING IN SPECIFIC TISSUES</a:t>
            </a:r>
            <a:endParaRPr lang="en-PK" sz="36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AC811C1-B67A-FF53-4CC4-10754173792B}"/>
              </a:ext>
            </a:extLst>
          </p:cNvPr>
          <p:cNvSpPr>
            <a:spLocks noGrp="1"/>
          </p:cNvSpPr>
          <p:nvPr>
            <p:ph idx="1"/>
          </p:nvPr>
        </p:nvSpPr>
        <p:spPr>
          <a:xfrm>
            <a:off x="838200" y="1387929"/>
            <a:ext cx="10515600" cy="5104946"/>
          </a:xfrm>
        </p:spPr>
        <p:txBody>
          <a:bodyPr>
            <a:normAutofit/>
          </a:bodyPr>
          <a:lstStyle/>
          <a:p>
            <a:r>
              <a:rPr lang="en-GB" b="1" dirty="0">
                <a:solidFill>
                  <a:srgbClr val="FF0000"/>
                </a:solidFill>
                <a:effectLst/>
                <a:latin typeface="Aileron"/>
              </a:rPr>
              <a:t>Nerve </a:t>
            </a:r>
            <a:endParaRPr lang="en-GB" dirty="0">
              <a:solidFill>
                <a:srgbClr val="FF0000"/>
              </a:solidFill>
            </a:endParaRPr>
          </a:p>
          <a:p>
            <a:r>
              <a:rPr lang="en-GB" dirty="0">
                <a:solidFill>
                  <a:srgbClr val="0F1111"/>
                </a:solidFill>
                <a:effectLst/>
                <a:latin typeface="GoudyStd"/>
              </a:rPr>
              <a:t>Distal to the wound, Wallerian degeneration occurs.</a:t>
            </a:r>
          </a:p>
          <a:p>
            <a:r>
              <a:rPr lang="en-GB" dirty="0">
                <a:solidFill>
                  <a:srgbClr val="0F1111"/>
                </a:solidFill>
                <a:effectLst/>
                <a:latin typeface="GoudyStd"/>
              </a:rPr>
              <a:t> Proximally, the nerve suffers traumatic degeneration as far as the last node of Ranvier.</a:t>
            </a:r>
          </a:p>
          <a:p>
            <a:r>
              <a:rPr lang="en-GB" dirty="0">
                <a:solidFill>
                  <a:srgbClr val="0F1111"/>
                </a:solidFill>
                <a:effectLst/>
                <a:latin typeface="GoudyStd"/>
              </a:rPr>
              <a:t> The regenerating </a:t>
            </a:r>
            <a:r>
              <a:rPr lang="en-GB" dirty="0">
                <a:solidFill>
                  <a:srgbClr val="0F1111"/>
                </a:solidFill>
                <a:effectLst/>
                <a:latin typeface="Arial" panose="020B0604020202020204" pitchFamily="34" charset="0"/>
                <a:cs typeface="Arial" panose="020B0604020202020204" pitchFamily="34" charset="0"/>
              </a:rPr>
              <a:t>nerve</a:t>
            </a:r>
            <a:r>
              <a:rPr lang="en-GB" dirty="0">
                <a:solidFill>
                  <a:srgbClr val="0F1111"/>
                </a:solidFill>
                <a:effectLst/>
                <a:latin typeface="GoudyStd"/>
              </a:rPr>
              <a:t> fibres are attracted to their receptors by </a:t>
            </a:r>
            <a:r>
              <a:rPr lang="en-GB" u="sng" dirty="0">
                <a:solidFill>
                  <a:srgbClr val="0F1111"/>
                </a:solidFill>
                <a:effectLst/>
                <a:latin typeface="GoudyStd"/>
              </a:rPr>
              <a:t>neurotrophism,</a:t>
            </a:r>
            <a:r>
              <a:rPr lang="en-GB" dirty="0">
                <a:solidFill>
                  <a:srgbClr val="0F1111"/>
                </a:solidFill>
                <a:effectLst/>
                <a:latin typeface="GoudyStd"/>
              </a:rPr>
              <a:t> which is mediated by </a:t>
            </a:r>
            <a:r>
              <a:rPr lang="en-GB" u="sng" dirty="0">
                <a:solidFill>
                  <a:srgbClr val="0F1111"/>
                </a:solidFill>
                <a:effectLst/>
                <a:latin typeface="GoudyStd"/>
              </a:rPr>
              <a:t>growth factors, hormones and other extracellular matrix trophins.</a:t>
            </a:r>
          </a:p>
          <a:p>
            <a:r>
              <a:rPr lang="en-GB" dirty="0">
                <a:solidFill>
                  <a:srgbClr val="0F1111"/>
                </a:solidFill>
                <a:effectLst/>
                <a:latin typeface="GoudyStd"/>
              </a:rPr>
              <a:t> Nerve regeneration is characterised by profuse growth of new nerve fibres which sprout from the cut proximal end. </a:t>
            </a:r>
          </a:p>
          <a:p>
            <a:r>
              <a:rPr lang="en-GB" dirty="0">
                <a:solidFill>
                  <a:srgbClr val="0F1111"/>
                </a:solidFill>
                <a:effectLst/>
                <a:latin typeface="GoudyStd"/>
              </a:rPr>
              <a:t>Overgrowth of these, coupled with poor approximation, may lead to </a:t>
            </a:r>
            <a:r>
              <a:rPr lang="en-GB" dirty="0">
                <a:solidFill>
                  <a:srgbClr val="FF0000"/>
                </a:solidFill>
                <a:effectLst/>
                <a:latin typeface="GoudyStd"/>
              </a:rPr>
              <a:t>neuroma formation</a:t>
            </a:r>
            <a:r>
              <a:rPr lang="en-GB" dirty="0">
                <a:solidFill>
                  <a:srgbClr val="0F1111"/>
                </a:solidFill>
                <a:effectLst/>
                <a:latin typeface="GoudyStd"/>
              </a:rPr>
              <a:t>. </a:t>
            </a:r>
            <a:endParaRPr lang="en-GB" dirty="0"/>
          </a:p>
          <a:p>
            <a:pPr marL="0" indent="0">
              <a:buNone/>
            </a:pPr>
            <a:endParaRPr lang="en-PK" dirty="0"/>
          </a:p>
        </p:txBody>
      </p:sp>
    </p:spTree>
    <p:extLst>
      <p:ext uri="{BB962C8B-B14F-4D97-AF65-F5344CB8AC3E}">
        <p14:creationId xmlns:p14="http://schemas.microsoft.com/office/powerpoint/2010/main" val="353052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408BC2B-06CA-B2F9-B9BF-33970C185CF1}"/>
              </a:ext>
            </a:extLst>
          </p:cNvPr>
          <p:cNvPicPr>
            <a:picLocks noGrp="1" noChangeAspect="1"/>
          </p:cNvPicPr>
          <p:nvPr>
            <p:ph idx="4294967295"/>
          </p:nvPr>
        </p:nvPicPr>
        <p:blipFill>
          <a:blip r:embed="rId2"/>
          <a:stretch>
            <a:fillRect/>
          </a:stretch>
        </p:blipFill>
        <p:spPr>
          <a:xfrm>
            <a:off x="3216593" y="304800"/>
            <a:ext cx="5043487" cy="6248400"/>
          </a:xfrm>
        </p:spPr>
      </p:pic>
    </p:spTree>
    <p:extLst>
      <p:ext uri="{BB962C8B-B14F-4D97-AF65-F5344CB8AC3E}">
        <p14:creationId xmlns:p14="http://schemas.microsoft.com/office/powerpoint/2010/main" val="3115733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B885C-BDF9-9518-7B5A-68C78F78FB69}"/>
              </a:ext>
            </a:extLst>
          </p:cNvPr>
          <p:cNvSpPr>
            <a:spLocks noGrp="1"/>
          </p:cNvSpPr>
          <p:nvPr>
            <p:ph type="title"/>
          </p:nvPr>
        </p:nvSpPr>
        <p:spPr/>
        <p:txBody>
          <a:bodyPr>
            <a:normAutofit/>
          </a:bodyPr>
          <a:lstStyle/>
          <a:p>
            <a:r>
              <a:rPr lang="en-GB" sz="3600" b="1" dirty="0">
                <a:effectLst/>
                <a:latin typeface="Arial" panose="020B0604020202020204" pitchFamily="34" charset="0"/>
                <a:cs typeface="Arial" panose="020B0604020202020204" pitchFamily="34" charset="0"/>
              </a:rPr>
              <a:t>NORMAL HEALING IN SPECIFIC TISSUES</a:t>
            </a:r>
            <a:endParaRPr lang="en-PK" sz="36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F9D6F6B-BB0F-D744-748C-05AB20815B39}"/>
              </a:ext>
            </a:extLst>
          </p:cNvPr>
          <p:cNvSpPr>
            <a:spLocks noGrp="1"/>
          </p:cNvSpPr>
          <p:nvPr>
            <p:ph idx="1"/>
          </p:nvPr>
        </p:nvSpPr>
        <p:spPr/>
        <p:txBody>
          <a:bodyPr>
            <a:noAutofit/>
          </a:bodyPr>
          <a:lstStyle/>
          <a:p>
            <a:r>
              <a:rPr lang="en-GB" sz="2400" dirty="0">
                <a:solidFill>
                  <a:srgbClr val="FF0000"/>
                </a:solidFill>
                <a:effectLst/>
                <a:latin typeface="Arial" panose="020B0604020202020204" pitchFamily="34" charset="0"/>
                <a:cs typeface="Arial" panose="020B0604020202020204" pitchFamily="34" charset="0"/>
              </a:rPr>
              <a:t>Tendon </a:t>
            </a:r>
            <a:endParaRPr lang="en-GB" sz="2400" dirty="0">
              <a:solidFill>
                <a:srgbClr val="FF0000"/>
              </a:solidFill>
              <a:latin typeface="Arial" panose="020B0604020202020204" pitchFamily="34" charset="0"/>
              <a:cs typeface="Arial" panose="020B0604020202020204" pitchFamily="34" charset="0"/>
            </a:endParaRPr>
          </a:p>
          <a:p>
            <a:r>
              <a:rPr lang="en-GB" sz="2400" dirty="0">
                <a:solidFill>
                  <a:srgbClr val="0F1111"/>
                </a:solidFill>
                <a:effectLst/>
                <a:latin typeface="Arial" panose="020B0604020202020204" pitchFamily="34" charset="0"/>
                <a:cs typeface="Arial" panose="020B0604020202020204" pitchFamily="34" charset="0"/>
              </a:rPr>
              <a:t>Although repair follows the normal pattern of wound healing, there are two main mechanisms whereby nutrients, cells and new vessels reach the severed tendon.</a:t>
            </a:r>
          </a:p>
          <a:p>
            <a:r>
              <a:rPr lang="en-GB" sz="2400" dirty="0">
                <a:solidFill>
                  <a:srgbClr val="0F1111"/>
                </a:solidFill>
                <a:effectLst/>
                <a:latin typeface="Arial" panose="020B0604020202020204" pitchFamily="34" charset="0"/>
                <a:cs typeface="Arial" panose="020B0604020202020204" pitchFamily="34" charset="0"/>
              </a:rPr>
              <a:t> These are intrinsic, which consists of vincular blood flow and synovial diffusion, and extrinsic, which depends on the formation of fibrous adhesions between the tendon and the tendon sheath.</a:t>
            </a:r>
          </a:p>
          <a:p>
            <a:r>
              <a:rPr lang="en-GB" sz="2400" dirty="0">
                <a:solidFill>
                  <a:srgbClr val="0F1111"/>
                </a:solidFill>
                <a:effectLst/>
                <a:latin typeface="Arial" panose="020B0604020202020204" pitchFamily="34" charset="0"/>
                <a:cs typeface="Arial" panose="020B0604020202020204" pitchFamily="34" charset="0"/>
              </a:rPr>
              <a:t> The random nature of the initial collagen produced means that the tendon lacks tensile strength for the first 3–6 weeks.</a:t>
            </a:r>
          </a:p>
          <a:p>
            <a:r>
              <a:rPr lang="en-GB" sz="2400" dirty="0">
                <a:solidFill>
                  <a:srgbClr val="0F1111"/>
                </a:solidFill>
                <a:effectLst/>
                <a:latin typeface="Arial" panose="020B0604020202020204" pitchFamily="34" charset="0"/>
                <a:cs typeface="Arial" panose="020B0604020202020204" pitchFamily="34" charset="0"/>
              </a:rPr>
              <a:t> Active mobilisation prevents adhesions limiting range of motion, but the tendon must be protected by splintage in order to avoid rupture of the repair. </a:t>
            </a:r>
            <a:endParaRPr lang="en-GB" sz="2400" dirty="0">
              <a:latin typeface="Arial" panose="020B0604020202020204" pitchFamily="34" charset="0"/>
              <a:cs typeface="Arial" panose="020B0604020202020204" pitchFamily="34" charset="0"/>
            </a:endParaRPr>
          </a:p>
          <a:p>
            <a:pPr marL="0" indent="0">
              <a:buNone/>
            </a:pPr>
            <a:endParaRPr lang="en-PK"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393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0EF8E-C1A3-5707-D4D6-7579D11C27B3}"/>
              </a:ext>
            </a:extLst>
          </p:cNvPr>
          <p:cNvSpPr>
            <a:spLocks noGrp="1"/>
          </p:cNvSpPr>
          <p:nvPr>
            <p:ph type="title"/>
          </p:nvPr>
        </p:nvSpPr>
        <p:spPr>
          <a:xfrm>
            <a:off x="838200" y="365125"/>
            <a:ext cx="10515600" cy="1250315"/>
          </a:xfrm>
        </p:spPr>
        <p:txBody>
          <a:bodyPr>
            <a:normAutofit/>
          </a:bodyPr>
          <a:lstStyle/>
          <a:p>
            <a:r>
              <a:rPr lang="en-GB" sz="3600" b="1" dirty="0">
                <a:latin typeface="Arial" panose="020B0604020202020204" pitchFamily="34" charset="0"/>
                <a:cs typeface="Arial" panose="020B0604020202020204" pitchFamily="34" charset="0"/>
              </a:rPr>
              <a:t>Factors influencing the healing of the wound</a:t>
            </a:r>
            <a:br>
              <a:rPr lang="en-GB" sz="3600" b="1" dirty="0">
                <a:latin typeface="Arial" panose="020B0604020202020204" pitchFamily="34" charset="0"/>
                <a:cs typeface="Arial" panose="020B0604020202020204" pitchFamily="34" charset="0"/>
              </a:rPr>
            </a:br>
            <a:endParaRPr lang="en-GB" sz="3600" dirty="0"/>
          </a:p>
        </p:txBody>
      </p:sp>
      <p:sp>
        <p:nvSpPr>
          <p:cNvPr id="3" name="Content Placeholder 2">
            <a:extLst>
              <a:ext uri="{FF2B5EF4-FFF2-40B4-BE49-F238E27FC236}">
                <a16:creationId xmlns:a16="http://schemas.microsoft.com/office/drawing/2014/main" id="{CCF0CB03-6BEC-F1DB-AE6E-87FB41FB76E3}"/>
              </a:ext>
            </a:extLst>
          </p:cNvPr>
          <p:cNvSpPr>
            <a:spLocks noGrp="1"/>
          </p:cNvSpPr>
          <p:nvPr>
            <p:ph idx="1"/>
          </p:nvPr>
        </p:nvSpPr>
        <p:spPr/>
        <p:txBody>
          <a:bodyPr>
            <a:normAutofit/>
          </a:bodyPr>
          <a:lstStyle/>
          <a:p>
            <a:r>
              <a:rPr lang="en-GB" sz="3600" dirty="0">
                <a:latin typeface="Arial" panose="020B0604020202020204" pitchFamily="34" charset="0"/>
                <a:cs typeface="Arial" panose="020B0604020202020204" pitchFamily="34" charset="0"/>
              </a:rPr>
              <a:t>Site of wound</a:t>
            </a:r>
          </a:p>
          <a:p>
            <a:r>
              <a:rPr lang="en-GB" sz="3600" dirty="0">
                <a:latin typeface="Arial" panose="020B0604020202020204" pitchFamily="34" charset="0"/>
                <a:cs typeface="Arial" panose="020B0604020202020204" pitchFamily="34" charset="0"/>
              </a:rPr>
              <a:t>Structure involved</a:t>
            </a:r>
          </a:p>
          <a:p>
            <a:r>
              <a:rPr lang="en-GB" sz="3600" dirty="0">
                <a:latin typeface="Arial" panose="020B0604020202020204" pitchFamily="34" charset="0"/>
                <a:cs typeface="Arial" panose="020B0604020202020204" pitchFamily="34" charset="0"/>
              </a:rPr>
              <a:t>Mechanism of wounding</a:t>
            </a:r>
          </a:p>
          <a:p>
            <a:r>
              <a:rPr lang="en-GB" sz="3600" dirty="0">
                <a:latin typeface="Arial" panose="020B0604020202020204" pitchFamily="34" charset="0"/>
                <a:cs typeface="Arial" panose="020B0604020202020204" pitchFamily="34" charset="0"/>
              </a:rPr>
              <a:t>Contamination </a:t>
            </a:r>
          </a:p>
          <a:p>
            <a:r>
              <a:rPr lang="en-GB" sz="3600" dirty="0">
                <a:latin typeface="Arial" panose="020B0604020202020204" pitchFamily="34" charset="0"/>
                <a:cs typeface="Arial" panose="020B0604020202020204" pitchFamily="34" charset="0"/>
              </a:rPr>
              <a:t>Loss of Tissue   </a:t>
            </a:r>
          </a:p>
        </p:txBody>
      </p:sp>
    </p:spTree>
    <p:extLst>
      <p:ext uri="{BB962C8B-B14F-4D97-AF65-F5344CB8AC3E}">
        <p14:creationId xmlns:p14="http://schemas.microsoft.com/office/powerpoint/2010/main" val="126024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7F1DB-B7EE-74F8-1EA2-9BDA90EC8E51}"/>
              </a:ext>
            </a:extLst>
          </p:cNvPr>
          <p:cNvSpPr>
            <a:spLocks noGrp="1"/>
          </p:cNvSpPr>
          <p:nvPr>
            <p:ph type="title"/>
          </p:nvPr>
        </p:nvSpPr>
        <p:spPr/>
        <p:txBody>
          <a:bodyPr/>
          <a:lstStyle/>
          <a:p>
            <a:r>
              <a:rPr lang="en-GB" sz="4400" b="1" dirty="0">
                <a:latin typeface="Arial" panose="020B0604020202020204" pitchFamily="34" charset="0"/>
                <a:cs typeface="Arial" panose="020B0604020202020204" pitchFamily="34" charset="0"/>
              </a:rPr>
              <a:t>Factors influencing healing of wound</a:t>
            </a:r>
            <a:endParaRPr lang="en-GB" dirty="0"/>
          </a:p>
        </p:txBody>
      </p:sp>
      <p:sp>
        <p:nvSpPr>
          <p:cNvPr id="3" name="Content Placeholder 2">
            <a:extLst>
              <a:ext uri="{FF2B5EF4-FFF2-40B4-BE49-F238E27FC236}">
                <a16:creationId xmlns:a16="http://schemas.microsoft.com/office/drawing/2014/main" id="{3884F89F-A13C-2871-F005-9C54B0C47340}"/>
              </a:ext>
            </a:extLst>
          </p:cNvPr>
          <p:cNvSpPr>
            <a:spLocks noGrp="1"/>
          </p:cNvSpPr>
          <p:nvPr>
            <p:ph idx="1"/>
          </p:nvPr>
        </p:nvSpPr>
        <p:spPr/>
        <p:txBody>
          <a:bodyPr>
            <a:normAutofit/>
          </a:bodyPr>
          <a:lstStyle/>
          <a:p>
            <a:r>
              <a:rPr lang="en-GB" sz="4000" dirty="0"/>
              <a:t>Vascular</a:t>
            </a:r>
            <a:r>
              <a:rPr lang="en-GB" sz="3600" dirty="0"/>
              <a:t> insufficiency </a:t>
            </a:r>
          </a:p>
          <a:p>
            <a:r>
              <a:rPr lang="en-GB" sz="3600" dirty="0"/>
              <a:t>Previous radiation </a:t>
            </a:r>
          </a:p>
          <a:p>
            <a:r>
              <a:rPr lang="en-GB" sz="3600" dirty="0"/>
              <a:t>Pressure </a:t>
            </a:r>
          </a:p>
          <a:p>
            <a:endParaRPr lang="en-GB" sz="3600" dirty="0"/>
          </a:p>
          <a:p>
            <a:pPr marL="0" indent="0">
              <a:buNone/>
            </a:pPr>
            <a:endParaRPr lang="en-GB" sz="3600" dirty="0"/>
          </a:p>
        </p:txBody>
      </p:sp>
      <p:pic>
        <p:nvPicPr>
          <p:cNvPr id="5" name="Picture 4">
            <a:extLst>
              <a:ext uri="{FF2B5EF4-FFF2-40B4-BE49-F238E27FC236}">
                <a16:creationId xmlns:a16="http://schemas.microsoft.com/office/drawing/2014/main" id="{E4AF5EAA-B6F6-7C7C-37CC-E43AD145909D}"/>
              </a:ext>
            </a:extLst>
          </p:cNvPr>
          <p:cNvPicPr>
            <a:picLocks noChangeAspect="1"/>
          </p:cNvPicPr>
          <p:nvPr/>
        </p:nvPicPr>
        <p:blipFill>
          <a:blip r:embed="rId2"/>
          <a:stretch>
            <a:fillRect/>
          </a:stretch>
        </p:blipFill>
        <p:spPr>
          <a:xfrm>
            <a:off x="9723120" y="1264920"/>
            <a:ext cx="2277110" cy="2959421"/>
          </a:xfrm>
          <a:prstGeom prst="rect">
            <a:avLst/>
          </a:prstGeom>
        </p:spPr>
      </p:pic>
      <p:pic>
        <p:nvPicPr>
          <p:cNvPr id="7" name="Picture 6">
            <a:extLst>
              <a:ext uri="{FF2B5EF4-FFF2-40B4-BE49-F238E27FC236}">
                <a16:creationId xmlns:a16="http://schemas.microsoft.com/office/drawing/2014/main" id="{63C6FD69-3CC9-BE0C-7455-6CC500F312CD}"/>
              </a:ext>
            </a:extLst>
          </p:cNvPr>
          <p:cNvPicPr>
            <a:picLocks noChangeAspect="1"/>
          </p:cNvPicPr>
          <p:nvPr/>
        </p:nvPicPr>
        <p:blipFill>
          <a:blip r:embed="rId3"/>
          <a:stretch>
            <a:fillRect/>
          </a:stretch>
        </p:blipFill>
        <p:spPr>
          <a:xfrm>
            <a:off x="6445252" y="2941641"/>
            <a:ext cx="2679700" cy="2565400"/>
          </a:xfrm>
          <a:prstGeom prst="rect">
            <a:avLst/>
          </a:prstGeom>
        </p:spPr>
      </p:pic>
      <p:pic>
        <p:nvPicPr>
          <p:cNvPr id="9" name="Picture 8">
            <a:extLst>
              <a:ext uri="{FF2B5EF4-FFF2-40B4-BE49-F238E27FC236}">
                <a16:creationId xmlns:a16="http://schemas.microsoft.com/office/drawing/2014/main" id="{C2FCF269-6A19-0592-029C-1983B552EEE8}"/>
              </a:ext>
            </a:extLst>
          </p:cNvPr>
          <p:cNvPicPr>
            <a:picLocks noChangeAspect="1"/>
          </p:cNvPicPr>
          <p:nvPr/>
        </p:nvPicPr>
        <p:blipFill>
          <a:blip r:embed="rId4"/>
          <a:stretch>
            <a:fillRect/>
          </a:stretch>
        </p:blipFill>
        <p:spPr>
          <a:xfrm>
            <a:off x="2482850" y="4106391"/>
            <a:ext cx="3263900" cy="2247900"/>
          </a:xfrm>
          <a:prstGeom prst="rect">
            <a:avLst/>
          </a:prstGeom>
        </p:spPr>
      </p:pic>
    </p:spTree>
    <p:extLst>
      <p:ext uri="{BB962C8B-B14F-4D97-AF65-F5344CB8AC3E}">
        <p14:creationId xmlns:p14="http://schemas.microsoft.com/office/powerpoint/2010/main" val="234546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BBEFC-6BA3-1003-A38C-DCAA0F923444}"/>
              </a:ext>
            </a:extLst>
          </p:cNvPr>
          <p:cNvSpPr>
            <a:spLocks noGrp="1"/>
          </p:cNvSpPr>
          <p:nvPr>
            <p:ph type="title"/>
          </p:nvPr>
        </p:nvSpPr>
        <p:spPr/>
        <p:txBody>
          <a:bodyPr>
            <a:normAutofit/>
          </a:bodyPr>
          <a:lstStyle/>
          <a:p>
            <a:r>
              <a:rPr lang="en-GB" sz="3600" b="1" dirty="0">
                <a:latin typeface="Arial" panose="020B0604020202020204" pitchFamily="34" charset="0"/>
                <a:cs typeface="Arial" panose="020B0604020202020204" pitchFamily="34" charset="0"/>
              </a:rPr>
              <a:t>Factors influencing the healing of the wound</a:t>
            </a:r>
            <a:endParaRPr lang="en-GB" sz="3600" dirty="0"/>
          </a:p>
        </p:txBody>
      </p:sp>
      <p:sp>
        <p:nvSpPr>
          <p:cNvPr id="3" name="Content Placeholder 2">
            <a:extLst>
              <a:ext uri="{FF2B5EF4-FFF2-40B4-BE49-F238E27FC236}">
                <a16:creationId xmlns:a16="http://schemas.microsoft.com/office/drawing/2014/main" id="{05D423EC-8EB8-0BEB-E85E-3C6A3C83EF63}"/>
              </a:ext>
            </a:extLst>
          </p:cNvPr>
          <p:cNvSpPr>
            <a:spLocks noGrp="1"/>
          </p:cNvSpPr>
          <p:nvPr>
            <p:ph idx="1"/>
          </p:nvPr>
        </p:nvSpPr>
        <p:spPr/>
        <p:txBody>
          <a:bodyPr>
            <a:normAutofit/>
          </a:bodyPr>
          <a:lstStyle/>
          <a:p>
            <a:r>
              <a:rPr lang="en-GB" sz="4000" dirty="0"/>
              <a:t>Systemic Factors </a:t>
            </a:r>
          </a:p>
          <a:p>
            <a:r>
              <a:rPr lang="en-GB" sz="4000" dirty="0"/>
              <a:t>Malnutrition ( vitamins, minerals, </a:t>
            </a:r>
          </a:p>
          <a:p>
            <a:r>
              <a:rPr lang="en-GB" sz="4000" dirty="0"/>
              <a:t>Diseases ( Diabetes Mellitus) </a:t>
            </a:r>
          </a:p>
          <a:p>
            <a:r>
              <a:rPr lang="en-GB" sz="4000" dirty="0"/>
              <a:t>Medications ( Steroids, Immunosuppressives )</a:t>
            </a:r>
          </a:p>
          <a:p>
            <a:r>
              <a:rPr lang="en-GB" sz="4000" dirty="0"/>
              <a:t>Immune deficiencies ( chemotherapy, AIDS)</a:t>
            </a:r>
          </a:p>
          <a:p>
            <a:r>
              <a:rPr lang="en-GB" sz="4000" dirty="0"/>
              <a:t> Smoking </a:t>
            </a:r>
          </a:p>
          <a:p>
            <a:endParaRPr lang="en-GB" sz="4000" dirty="0"/>
          </a:p>
          <a:p>
            <a:pPr marL="0" indent="0">
              <a:buNone/>
            </a:pPr>
            <a:endParaRPr lang="en-GB" sz="4000" dirty="0"/>
          </a:p>
          <a:p>
            <a:endParaRPr lang="en-GB" sz="4000" dirty="0"/>
          </a:p>
        </p:txBody>
      </p:sp>
    </p:spTree>
    <p:extLst>
      <p:ext uri="{BB962C8B-B14F-4D97-AF65-F5344CB8AC3E}">
        <p14:creationId xmlns:p14="http://schemas.microsoft.com/office/powerpoint/2010/main" val="301273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9F7C98-F32B-9C06-4D32-3F2E88952057}"/>
              </a:ext>
            </a:extLst>
          </p:cNvPr>
          <p:cNvSpPr>
            <a:spLocks noGrp="1"/>
          </p:cNvSpPr>
          <p:nvPr>
            <p:ph idx="4294967295"/>
          </p:nvPr>
        </p:nvSpPr>
        <p:spPr>
          <a:xfrm>
            <a:off x="1981200" y="529684"/>
            <a:ext cx="8229600" cy="5871117"/>
          </a:xfrm>
        </p:spPr>
        <p:txBody>
          <a:bodyPr>
            <a:normAutofit fontScale="85000" lnSpcReduction="20000"/>
          </a:bodyPr>
          <a:lstStyle/>
          <a:p>
            <a:r>
              <a:rPr lang="en-PK" dirty="0"/>
              <a:t>A 22-year-old dental student undergoes an uncomplicated surgical extraction of a horizontally impacted mandibular third molar. Six hours postoperatively, the patient notices significant swelling and a dull ache at the extraction site. On examination, the area is warm and erythematous, which the surgeon explains is a normal physiological response. This initial phase involves a complex interplay of vasoconstriction followed by vasodilation and the migration of neutrophils and macrophages to the site of injury to clear debris and bacteria. Which of the following cells are the first to arrive at the wound site during the early inflammatory phase to provide host defense?</a:t>
            </a:r>
          </a:p>
          <a:p>
            <a:r>
              <a:rPr lang="en-PK" dirty="0"/>
              <a:t>  A. Fibroblasts</a:t>
            </a:r>
          </a:p>
          <a:p>
            <a:r>
              <a:rPr lang="en-PK" dirty="0"/>
              <a:t> B. Macrophages</a:t>
            </a:r>
          </a:p>
          <a:p>
            <a:r>
              <a:rPr lang="en-PK" dirty="0"/>
              <a:t> C. Neutrophils</a:t>
            </a:r>
          </a:p>
          <a:p>
            <a:r>
              <a:rPr lang="en-PK" dirty="0"/>
              <a:t> D. Myofibroblasts</a:t>
            </a:r>
          </a:p>
          <a:p>
            <a:r>
              <a:rPr lang="en-PK" dirty="0"/>
              <a:t> E. Endothelial cells </a:t>
            </a:r>
          </a:p>
          <a:p>
            <a:r>
              <a:rPr lang="en-PK" b="1" dirty="0">
                <a:solidFill>
                  <a:srgbClr val="FF0000"/>
                </a:solidFill>
              </a:rPr>
              <a:t>Correct Answer:</a:t>
            </a:r>
            <a:r>
              <a:rPr lang="en-PK" dirty="0">
                <a:solidFill>
                  <a:srgbClr val="FF0000"/>
                </a:solidFill>
              </a:rPr>
              <a:t> C. Neutrophils</a:t>
            </a:r>
          </a:p>
          <a:p>
            <a:endParaRPr lang="en-PK" dirty="0"/>
          </a:p>
        </p:txBody>
      </p:sp>
    </p:spTree>
    <p:extLst>
      <p:ext uri="{BB962C8B-B14F-4D97-AF65-F5344CB8AC3E}">
        <p14:creationId xmlns:p14="http://schemas.microsoft.com/office/powerpoint/2010/main" val="248454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794832-CC61-FEE0-2932-DF67B5E246E3}"/>
              </a:ext>
            </a:extLst>
          </p:cNvPr>
          <p:cNvSpPr txBox="1"/>
          <p:nvPr/>
        </p:nvSpPr>
        <p:spPr>
          <a:xfrm>
            <a:off x="2103863" y="751344"/>
            <a:ext cx="8240752" cy="5016758"/>
          </a:xfrm>
          <a:prstGeom prst="rect">
            <a:avLst/>
          </a:prstGeom>
          <a:noFill/>
        </p:spPr>
        <p:txBody>
          <a:bodyPr wrap="square">
            <a:spAutoFit/>
          </a:bodyPr>
          <a:lstStyle/>
          <a:p>
            <a:pPr>
              <a:buNone/>
            </a:pPr>
            <a:r>
              <a:rPr lang="en-PK" sz="2000" dirty="0"/>
              <a:t>A patient returns to the clinic 7 days after a biopsy of an oral mucosal lesion. The surgical site is now filling with "granulation tissue," which appears pink, granular, and bleeds easily on contact. The surgeon explains that this tissue is a hallmark of the proliferative phase of healing and is composed of a dense network of new capillaries and a provisional extracellular matrix. During this phase, specialized cells are actively synthesizing Type III collagen, which will later be replaced by the stronger Type I collagen during the remodeling phase. Which cell type is primarily responsible for the synthesis of collagen and the extracellular matrix during the proliferative phase? </a:t>
            </a:r>
            <a:endParaRPr lang="en-PK" sz="2000" b="1" dirty="0"/>
          </a:p>
          <a:p>
            <a:pPr>
              <a:buNone/>
            </a:pPr>
            <a:endParaRPr lang="en-PK" sz="2000" b="1" dirty="0"/>
          </a:p>
          <a:p>
            <a:pPr>
              <a:buNone/>
            </a:pPr>
            <a:r>
              <a:rPr lang="en-PK" sz="2000" dirty="0"/>
              <a:t> A. Keratinocytes</a:t>
            </a:r>
          </a:p>
          <a:p>
            <a:pPr>
              <a:buNone/>
            </a:pPr>
            <a:r>
              <a:rPr lang="en-PK" sz="2000" dirty="0"/>
              <a:t> B. Fibroblasts </a:t>
            </a:r>
          </a:p>
          <a:p>
            <a:pPr>
              <a:buNone/>
            </a:pPr>
            <a:r>
              <a:rPr lang="en-PK" sz="2000" dirty="0"/>
              <a:t>C. Lymphocytes</a:t>
            </a:r>
          </a:p>
          <a:p>
            <a:pPr>
              <a:buNone/>
            </a:pPr>
            <a:r>
              <a:rPr lang="en-PK" sz="2000" dirty="0"/>
              <a:t> D. Osteoblasts</a:t>
            </a:r>
          </a:p>
          <a:p>
            <a:pPr>
              <a:buNone/>
            </a:pPr>
            <a:r>
              <a:rPr lang="en-PK" sz="2000" dirty="0"/>
              <a:t> E. Platelets </a:t>
            </a:r>
          </a:p>
          <a:p>
            <a:pPr>
              <a:buNone/>
            </a:pPr>
            <a:r>
              <a:rPr lang="en-PK" sz="2000" b="1" dirty="0">
                <a:solidFill>
                  <a:srgbClr val="FF0000"/>
                </a:solidFill>
              </a:rPr>
              <a:t>Correct Answer:</a:t>
            </a:r>
            <a:r>
              <a:rPr lang="en-PK" sz="2000" dirty="0">
                <a:solidFill>
                  <a:srgbClr val="FF0000"/>
                </a:solidFill>
              </a:rPr>
              <a:t> B. Fibroblasts</a:t>
            </a:r>
          </a:p>
        </p:txBody>
      </p:sp>
    </p:spTree>
    <p:extLst>
      <p:ext uri="{BB962C8B-B14F-4D97-AF65-F5344CB8AC3E}">
        <p14:creationId xmlns:p14="http://schemas.microsoft.com/office/powerpoint/2010/main" val="2580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CF501D-B07A-84C2-E37A-A12E794F7C20}"/>
              </a:ext>
            </a:extLst>
          </p:cNvPr>
          <p:cNvSpPr txBox="1"/>
          <p:nvPr/>
        </p:nvSpPr>
        <p:spPr>
          <a:xfrm>
            <a:off x="2148469" y="530102"/>
            <a:ext cx="8084634" cy="4708981"/>
          </a:xfrm>
          <a:prstGeom prst="rect">
            <a:avLst/>
          </a:prstGeom>
          <a:noFill/>
        </p:spPr>
        <p:txBody>
          <a:bodyPr wrap="square">
            <a:spAutoFit/>
          </a:bodyPr>
          <a:lstStyle/>
          <a:p>
            <a:pPr>
              <a:buNone/>
            </a:pPr>
            <a:r>
              <a:rPr lang="en-PK" sz="2000" dirty="0"/>
              <a:t>A 25-year-old male presents with a clean-cut laceration on his lower lip following a minor fall. The edges of the wound are sharp and can be easily approximated without tension. The maxillofacial surgeon performs a primary closure using fine 5-0 prolene sutures. The surgeon notes that this method of healing results in minimal scarring and rapid epithelialization because the wound edges are in direct contact. In contrast, an open socket after a tooth extraction must heal by filling the gap with granulation tissue from the bottom up. What is the clinical term for the mechanism of healing where the wound edges are surgically approximated?</a:t>
            </a:r>
          </a:p>
          <a:p>
            <a:pPr>
              <a:buNone/>
            </a:pPr>
            <a:r>
              <a:rPr lang="en-PK" sz="2000" dirty="0"/>
              <a:t>  A. Healing by secondary intention</a:t>
            </a:r>
          </a:p>
          <a:p>
            <a:pPr>
              <a:buNone/>
            </a:pPr>
            <a:r>
              <a:rPr lang="en-PK" sz="2000" dirty="0"/>
              <a:t> B. Healing by tertiary intention (Delayed primary closure) </a:t>
            </a:r>
          </a:p>
          <a:p>
            <a:pPr>
              <a:buNone/>
            </a:pPr>
            <a:r>
              <a:rPr lang="en-PK" sz="2000" dirty="0"/>
              <a:t>C. Healing by primary intention </a:t>
            </a:r>
          </a:p>
          <a:p>
            <a:pPr>
              <a:buNone/>
            </a:pPr>
            <a:r>
              <a:rPr lang="en-PK" sz="2000" dirty="0"/>
              <a:t>D. Resolution</a:t>
            </a:r>
          </a:p>
          <a:p>
            <a:pPr>
              <a:buNone/>
            </a:pPr>
            <a:r>
              <a:rPr lang="en-PK" sz="2000" dirty="0"/>
              <a:t> E. Regeneration </a:t>
            </a:r>
          </a:p>
          <a:p>
            <a:pPr>
              <a:buNone/>
            </a:pPr>
            <a:r>
              <a:rPr lang="en-PK" sz="2000" b="1" dirty="0">
                <a:solidFill>
                  <a:srgbClr val="FF0000"/>
                </a:solidFill>
              </a:rPr>
              <a:t>Correct Answer:</a:t>
            </a:r>
            <a:r>
              <a:rPr lang="en-PK" sz="2000" dirty="0">
                <a:solidFill>
                  <a:srgbClr val="FF0000"/>
                </a:solidFill>
              </a:rPr>
              <a:t> C. Healing by primary intention</a:t>
            </a:r>
          </a:p>
        </p:txBody>
      </p:sp>
    </p:spTree>
    <p:extLst>
      <p:ext uri="{BB962C8B-B14F-4D97-AF65-F5344CB8AC3E}">
        <p14:creationId xmlns:p14="http://schemas.microsoft.com/office/powerpoint/2010/main" val="31131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74C656-B2C9-625B-0BB5-2010635B1790}"/>
              </a:ext>
            </a:extLst>
          </p:cNvPr>
          <p:cNvSpPr txBox="1"/>
          <p:nvPr/>
        </p:nvSpPr>
        <p:spPr>
          <a:xfrm>
            <a:off x="1936596" y="474346"/>
            <a:ext cx="8184995" cy="4401205"/>
          </a:xfrm>
          <a:prstGeom prst="rect">
            <a:avLst/>
          </a:prstGeom>
          <a:noFill/>
        </p:spPr>
        <p:txBody>
          <a:bodyPr wrap="square">
            <a:spAutoFit/>
          </a:bodyPr>
          <a:lstStyle/>
          <a:p>
            <a:pPr>
              <a:buNone/>
            </a:pPr>
            <a:r>
              <a:rPr lang="en-PK" sz="2000" dirty="0"/>
              <a:t>A student is observing a surgery where an incision is made both in the oral mucosa and the overlying facial skin. The surgeon comments that wounds in the oral cavity heal much faster than those on the skin and often with significantly less clinical scarring. This is attributed to the presence of growth factors in the saliva, a more rapid inflammatory response, and the unique phenotype of oral mucosal fibroblasts which behave similarly to fetal fibroblasts. Which of the following factors contributes to the accelerated, "scarless-like" healing observed in the oral mucosa compared to skin? </a:t>
            </a:r>
            <a:endParaRPr lang="en-PK" sz="2000" b="1" dirty="0"/>
          </a:p>
          <a:p>
            <a:pPr>
              <a:buNone/>
            </a:pPr>
            <a:r>
              <a:rPr lang="en-PK" sz="2000" dirty="0"/>
              <a:t> A. Lower vascularity in the mouth </a:t>
            </a:r>
          </a:p>
          <a:p>
            <a:pPr>
              <a:buNone/>
            </a:pPr>
            <a:r>
              <a:rPr lang="en-PK" sz="2000" dirty="0"/>
              <a:t>B. Presence of epidermal growth factor (EGF) in saliva</a:t>
            </a:r>
          </a:p>
          <a:p>
            <a:pPr>
              <a:buNone/>
            </a:pPr>
            <a:r>
              <a:rPr lang="en-PK" sz="2000" dirty="0"/>
              <a:t> C. Slower epithelial turnover </a:t>
            </a:r>
          </a:p>
          <a:p>
            <a:pPr>
              <a:buNone/>
            </a:pPr>
            <a:r>
              <a:rPr lang="en-PK" sz="2000" dirty="0"/>
              <a:t>D. Increased tension on oral wounds</a:t>
            </a:r>
          </a:p>
          <a:p>
            <a:pPr>
              <a:buNone/>
            </a:pPr>
            <a:r>
              <a:rPr lang="en-PK" sz="2000" dirty="0"/>
              <a:t> E. Constant presence of oral bacteria</a:t>
            </a:r>
          </a:p>
          <a:p>
            <a:pPr>
              <a:buNone/>
            </a:pPr>
            <a:r>
              <a:rPr lang="en-PK" sz="2000" dirty="0"/>
              <a:t> </a:t>
            </a:r>
            <a:r>
              <a:rPr lang="en-PK" sz="2000" b="1" dirty="0">
                <a:solidFill>
                  <a:srgbClr val="FF0000"/>
                </a:solidFill>
              </a:rPr>
              <a:t>Correct Answer:</a:t>
            </a:r>
            <a:r>
              <a:rPr lang="en-PK" sz="2000" dirty="0">
                <a:solidFill>
                  <a:srgbClr val="FF0000"/>
                </a:solidFill>
              </a:rPr>
              <a:t> B. Presence of epidermal growth factor (EGF) in saliva</a:t>
            </a:r>
          </a:p>
        </p:txBody>
      </p:sp>
    </p:spTree>
    <p:extLst>
      <p:ext uri="{BB962C8B-B14F-4D97-AF65-F5344CB8AC3E}">
        <p14:creationId xmlns:p14="http://schemas.microsoft.com/office/powerpoint/2010/main" val="158744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D1159F-7CB9-D8A0-93D2-7723FCAE6A92}"/>
              </a:ext>
            </a:extLst>
          </p:cNvPr>
          <p:cNvSpPr txBox="1"/>
          <p:nvPr/>
        </p:nvSpPr>
        <p:spPr>
          <a:xfrm>
            <a:off x="2338040" y="560652"/>
            <a:ext cx="7705493" cy="4985980"/>
          </a:xfrm>
          <a:prstGeom prst="rect">
            <a:avLst/>
          </a:prstGeom>
          <a:noFill/>
        </p:spPr>
        <p:txBody>
          <a:bodyPr wrap="square">
            <a:spAutoFit/>
          </a:bodyPr>
          <a:lstStyle/>
          <a:p>
            <a:pPr>
              <a:buNone/>
            </a:pPr>
            <a:r>
              <a:rPr lang="en-PK" sz="2000" dirty="0">
                <a:latin typeface="Google Sans Text"/>
              </a:rPr>
              <a:t>During a lecture on wound healing, the Professor explains that cytokines and growth factors act as chemical messengers to coordinate cell behavior. He highlights a specific growth factor that is a potent stimulator of fibroblast activity and collagen production but, if overexpressed, can lead to excessive scarring or keloid formation. This growth factor is released by platelets and macrophages and plays a central role in both the proliferative and remodeling phases of healing. Which growth factor is most closely associated with the promotion of fibrosis and collagen deposition in soft tissue healing?</a:t>
            </a:r>
          </a:p>
          <a:p>
            <a:pPr>
              <a:buNone/>
            </a:pPr>
            <a:endParaRPr lang="en-PK" sz="2000" dirty="0">
              <a:latin typeface="Google Sans Text"/>
            </a:endParaRPr>
          </a:p>
          <a:p>
            <a:pPr>
              <a:buNone/>
            </a:pPr>
            <a:r>
              <a:rPr lang="en-PK" sz="2000" dirty="0">
                <a:latin typeface="Google Sans Text"/>
              </a:rPr>
              <a:t>A. Vascular Endothelial Growth Factor (VEGF)</a:t>
            </a:r>
          </a:p>
          <a:p>
            <a:pPr>
              <a:buNone/>
            </a:pPr>
            <a:r>
              <a:rPr lang="en-PK" sz="2000" dirty="0">
                <a:latin typeface="Google Sans Text"/>
              </a:rPr>
              <a:t>B. Transforming Growth Factor-beta (TGF-$\beta$)</a:t>
            </a:r>
          </a:p>
          <a:p>
            <a:pPr>
              <a:buNone/>
            </a:pPr>
            <a:r>
              <a:rPr lang="en-PK" sz="2000" dirty="0">
                <a:latin typeface="Google Sans Text"/>
              </a:rPr>
              <a:t>C. Tumor Necrosis Factor-alpha (TNF-$\alpha$)</a:t>
            </a:r>
          </a:p>
          <a:p>
            <a:pPr>
              <a:buNone/>
            </a:pPr>
            <a:r>
              <a:rPr lang="en-PK" sz="2000" dirty="0">
                <a:latin typeface="Google Sans Text"/>
              </a:rPr>
              <a:t>D. Insulin-like Growth Factor (IGF)</a:t>
            </a:r>
          </a:p>
          <a:p>
            <a:pPr>
              <a:buNone/>
            </a:pPr>
            <a:r>
              <a:rPr lang="en-PK" sz="2000" dirty="0">
                <a:latin typeface="Google Sans Text"/>
              </a:rPr>
              <a:t>E. Interferon-gamma</a:t>
            </a:r>
          </a:p>
          <a:p>
            <a:pPr>
              <a:buNone/>
            </a:pPr>
            <a:r>
              <a:rPr lang="en-PK" sz="2000" b="1" dirty="0">
                <a:solidFill>
                  <a:srgbClr val="FF0000"/>
                </a:solidFill>
                <a:latin typeface="Google Sans Text"/>
              </a:rPr>
              <a:t>Correct Answer:</a:t>
            </a:r>
            <a:r>
              <a:rPr lang="en-PK" sz="2000" dirty="0">
                <a:solidFill>
                  <a:srgbClr val="FF0000"/>
                </a:solidFill>
                <a:latin typeface="Google Sans Text"/>
              </a:rPr>
              <a:t> B. Transforming Growth Factor-beta (TGF-$\beta$)</a:t>
            </a:r>
          </a:p>
        </p:txBody>
      </p:sp>
    </p:spTree>
    <p:extLst>
      <p:ext uri="{BB962C8B-B14F-4D97-AF65-F5344CB8AC3E}">
        <p14:creationId xmlns:p14="http://schemas.microsoft.com/office/powerpoint/2010/main" val="182278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D9948D-E907-5201-D637-6784F6637817}"/>
              </a:ext>
            </a:extLst>
          </p:cNvPr>
          <p:cNvSpPr txBox="1"/>
          <p:nvPr/>
        </p:nvSpPr>
        <p:spPr>
          <a:xfrm>
            <a:off x="2181922" y="1028344"/>
            <a:ext cx="7895063" cy="4401205"/>
          </a:xfrm>
          <a:prstGeom prst="rect">
            <a:avLst/>
          </a:prstGeom>
          <a:noFill/>
        </p:spPr>
        <p:txBody>
          <a:bodyPr wrap="square">
            <a:spAutoFit/>
          </a:bodyPr>
          <a:lstStyle/>
          <a:p>
            <a:pPr>
              <a:buNone/>
            </a:pPr>
            <a:r>
              <a:rPr lang="en-PK" sz="2000" dirty="0"/>
              <a:t>A patient has a large ulcer on the buccal mucosa that is healing by secondary intention. Over the course of three weeks, the size of the ulcer is visibly decreasing not just by the formation of new tissue, but because the edges of the wound are being "pulled" toward the center. The surgeon explains that this process of "wound contraction" is mediated by a specialized cell type that contains contractile proteins similar to those found in smooth muscle cells. Which cell is primarily responsible for the phenomenon of wound contraction during secondary intention healing? </a:t>
            </a:r>
          </a:p>
          <a:p>
            <a:pPr>
              <a:buNone/>
            </a:pPr>
            <a:r>
              <a:rPr lang="en-PK" sz="2000" dirty="0"/>
              <a:t> A. Melanocytes </a:t>
            </a:r>
          </a:p>
          <a:p>
            <a:pPr>
              <a:buNone/>
            </a:pPr>
            <a:r>
              <a:rPr lang="en-PK" sz="2000" dirty="0"/>
              <a:t>B. Myofibroblasts </a:t>
            </a:r>
          </a:p>
          <a:p>
            <a:pPr>
              <a:buNone/>
            </a:pPr>
            <a:r>
              <a:rPr lang="en-PK" sz="2000" dirty="0"/>
              <a:t>C. Histiocytes </a:t>
            </a:r>
          </a:p>
          <a:p>
            <a:pPr>
              <a:buNone/>
            </a:pPr>
            <a:r>
              <a:rPr lang="en-PK" sz="2000" dirty="0"/>
              <a:t>D. Chondrocytes </a:t>
            </a:r>
          </a:p>
          <a:p>
            <a:pPr>
              <a:buNone/>
            </a:pPr>
            <a:r>
              <a:rPr lang="en-PK" sz="2000" dirty="0"/>
              <a:t>E. Endothelial cells</a:t>
            </a:r>
          </a:p>
          <a:p>
            <a:pPr>
              <a:buNone/>
            </a:pPr>
            <a:r>
              <a:rPr lang="en-PK" sz="2000" dirty="0"/>
              <a:t> </a:t>
            </a:r>
            <a:r>
              <a:rPr lang="en-PK" sz="2000" b="1" dirty="0">
                <a:solidFill>
                  <a:srgbClr val="FF0000"/>
                </a:solidFill>
              </a:rPr>
              <a:t>Correct Answer:</a:t>
            </a:r>
            <a:r>
              <a:rPr lang="en-PK" sz="2000" dirty="0">
                <a:solidFill>
                  <a:srgbClr val="FF0000"/>
                </a:solidFill>
              </a:rPr>
              <a:t> B. Myofibroblasts</a:t>
            </a:r>
          </a:p>
        </p:txBody>
      </p:sp>
    </p:spTree>
    <p:extLst>
      <p:ext uri="{BB962C8B-B14F-4D97-AF65-F5344CB8AC3E}">
        <p14:creationId xmlns:p14="http://schemas.microsoft.com/office/powerpoint/2010/main" val="44188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A8CE6F-EB22-1BE7-E63F-5109895D41A9}"/>
              </a:ext>
            </a:extLst>
          </p:cNvPr>
          <p:cNvSpPr txBox="1"/>
          <p:nvPr/>
        </p:nvSpPr>
        <p:spPr>
          <a:xfrm>
            <a:off x="1925444" y="474345"/>
            <a:ext cx="8240751" cy="4985980"/>
          </a:xfrm>
          <a:prstGeom prst="rect">
            <a:avLst/>
          </a:prstGeom>
          <a:noFill/>
        </p:spPr>
        <p:txBody>
          <a:bodyPr wrap="square">
            <a:spAutoFit/>
          </a:bodyPr>
          <a:lstStyle/>
          <a:p>
            <a:pPr>
              <a:buNone/>
            </a:pPr>
            <a:r>
              <a:rPr lang="en-PK" sz="2000" dirty="0"/>
              <a:t>A patient suffers a deep laceration that involves the buccinator muscle during a facial injury. The surgeon explains that while skin and mucosa have high regenerative capacities, skeletal muscle healing is more complex. If the basement membrane of the muscle fibers is intact, some regeneration can occur via satellite cells. However, if the injury is extensive, the defect is typically repaired by the formation of a fibrous scar rather than functional muscle fibers, which may lead to some loss of muscle contractility.What is the primary mechanism of repair in skeletal muscle when the injury is extensive and the muscle architecture is destroyed?</a:t>
            </a:r>
          </a:p>
          <a:p>
            <a:pPr>
              <a:buNone/>
            </a:pPr>
            <a:endParaRPr lang="en-PK" sz="2000" dirty="0"/>
          </a:p>
          <a:p>
            <a:pPr>
              <a:buNone/>
            </a:pPr>
            <a:r>
              <a:rPr lang="en-PK" sz="2000" dirty="0"/>
              <a:t> A. Complete regeneration of new myocytes </a:t>
            </a:r>
          </a:p>
          <a:p>
            <a:pPr>
              <a:buNone/>
            </a:pPr>
            <a:r>
              <a:rPr lang="en-PK" sz="2000" dirty="0"/>
              <a:t>B. Fibrosis and scar formation </a:t>
            </a:r>
          </a:p>
          <a:p>
            <a:pPr>
              <a:buNone/>
            </a:pPr>
            <a:r>
              <a:rPr lang="en-PK" sz="2000" dirty="0"/>
              <a:t>C. Hyperplasia of existing muscle fibers</a:t>
            </a:r>
          </a:p>
          <a:p>
            <a:pPr>
              <a:buNone/>
            </a:pPr>
            <a:r>
              <a:rPr lang="en-PK" sz="2000" dirty="0"/>
              <a:t> D. Osseous metaplasia </a:t>
            </a:r>
          </a:p>
          <a:p>
            <a:pPr>
              <a:buNone/>
            </a:pPr>
            <a:r>
              <a:rPr lang="en-PK" sz="2000" dirty="0"/>
              <a:t>E. Compensatory hypertrophy only </a:t>
            </a:r>
          </a:p>
          <a:p>
            <a:pPr>
              <a:buNone/>
            </a:pPr>
            <a:r>
              <a:rPr lang="en-PK" sz="2000" b="1" dirty="0">
                <a:solidFill>
                  <a:srgbClr val="FF0000"/>
                </a:solidFill>
              </a:rPr>
              <a:t>Correct Answer:</a:t>
            </a:r>
            <a:r>
              <a:rPr lang="en-PK" sz="2000" dirty="0">
                <a:solidFill>
                  <a:srgbClr val="FF0000"/>
                </a:solidFill>
              </a:rPr>
              <a:t> B. Fibrosis and scar formation</a:t>
            </a:r>
          </a:p>
        </p:txBody>
      </p:sp>
    </p:spTree>
    <p:extLst>
      <p:ext uri="{BB962C8B-B14F-4D97-AF65-F5344CB8AC3E}">
        <p14:creationId xmlns:p14="http://schemas.microsoft.com/office/powerpoint/2010/main" val="193731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A30D7A-6EA5-796D-9CA6-B9D680C1221D}"/>
              </a:ext>
            </a:extLst>
          </p:cNvPr>
          <p:cNvSpPr txBox="1"/>
          <p:nvPr/>
        </p:nvSpPr>
        <p:spPr>
          <a:xfrm>
            <a:off x="2181922" y="564677"/>
            <a:ext cx="7828156" cy="4985980"/>
          </a:xfrm>
          <a:prstGeom prst="rect">
            <a:avLst/>
          </a:prstGeom>
          <a:noFill/>
        </p:spPr>
        <p:txBody>
          <a:bodyPr wrap="square">
            <a:spAutoFit/>
          </a:bodyPr>
          <a:lstStyle/>
          <a:p>
            <a:pPr>
              <a:buNone/>
            </a:pPr>
            <a:r>
              <a:rPr lang="en-PK" sz="2000" dirty="0"/>
              <a:t>A patient returns for a 6-month follow-up after a major maxillofacial surgery. The surgical scar, which was once red, raised, and firm, has now become pale, flat, and softer. The surgeon explains that the wound has entered the "Remodeling Phase," which can last for up to a year or more. During this phase, the total amount of collagen in the wound does not significantly increase; instead, it is reorganized and cross-linked to increase the tensile strength of the scar. What is the maximum tensile strength a skin scar can typically achieve compared to original, uninjured skin?</a:t>
            </a:r>
          </a:p>
          <a:p>
            <a:pPr>
              <a:buNone/>
            </a:pPr>
            <a:endParaRPr lang="en-PK" sz="2000" dirty="0"/>
          </a:p>
          <a:p>
            <a:pPr>
              <a:buNone/>
            </a:pPr>
            <a:r>
              <a:rPr lang="en-PK" sz="2000" dirty="0"/>
              <a:t>  A. 100% </a:t>
            </a:r>
          </a:p>
          <a:p>
            <a:pPr>
              <a:buNone/>
            </a:pPr>
            <a:r>
              <a:rPr lang="en-PK" sz="2000" dirty="0"/>
              <a:t>B. 50% </a:t>
            </a:r>
          </a:p>
          <a:p>
            <a:pPr>
              <a:buNone/>
            </a:pPr>
            <a:r>
              <a:rPr lang="en-PK" sz="2000" dirty="0"/>
              <a:t>C. 80% </a:t>
            </a:r>
          </a:p>
          <a:p>
            <a:pPr>
              <a:buNone/>
            </a:pPr>
            <a:r>
              <a:rPr lang="en-PK" sz="2000" dirty="0"/>
              <a:t>D. 20% </a:t>
            </a:r>
          </a:p>
          <a:p>
            <a:pPr>
              <a:buNone/>
            </a:pPr>
            <a:r>
              <a:rPr lang="en-PK" sz="2000" dirty="0"/>
              <a:t>E. 10% </a:t>
            </a:r>
          </a:p>
          <a:p>
            <a:pPr>
              <a:buNone/>
            </a:pPr>
            <a:r>
              <a:rPr lang="en-PK" sz="2000" b="1" dirty="0">
                <a:solidFill>
                  <a:srgbClr val="FF0000"/>
                </a:solidFill>
              </a:rPr>
              <a:t>Correct Answer:</a:t>
            </a:r>
            <a:r>
              <a:rPr lang="en-PK" sz="2000" dirty="0">
                <a:solidFill>
                  <a:srgbClr val="FF0000"/>
                </a:solidFill>
              </a:rPr>
              <a:t> C. 80%</a:t>
            </a:r>
          </a:p>
        </p:txBody>
      </p:sp>
    </p:spTree>
    <p:extLst>
      <p:ext uri="{BB962C8B-B14F-4D97-AF65-F5344CB8AC3E}">
        <p14:creationId xmlns:p14="http://schemas.microsoft.com/office/powerpoint/2010/main" val="149109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BBB441-6E98-FCD2-7CA4-7BCE50A15CFF}"/>
              </a:ext>
            </a:extLst>
          </p:cNvPr>
          <p:cNvSpPr txBox="1"/>
          <p:nvPr/>
        </p:nvSpPr>
        <p:spPr>
          <a:xfrm>
            <a:off x="2103863" y="751345"/>
            <a:ext cx="7839308" cy="4708981"/>
          </a:xfrm>
          <a:prstGeom prst="rect">
            <a:avLst/>
          </a:prstGeom>
          <a:noFill/>
        </p:spPr>
        <p:txBody>
          <a:bodyPr wrap="square">
            <a:spAutoFit/>
          </a:bodyPr>
          <a:lstStyle/>
          <a:p>
            <a:pPr>
              <a:buNone/>
            </a:pPr>
            <a:r>
              <a:rPr lang="en-PK" sz="2000" dirty="0"/>
              <a:t>A diabetic patient presents with a dry socket (alveolar osteitis) three days after a dental extraction. The patient is in severe pain, and the socket is filled with foul-smelling debris instead of a healthy blood clot. The surgeon notes that local factors such as poor blood supply, the presence of necrotic tissue, and a high bacterial load have halted the normal healing process. He emphasizes that "debridement" and "irrigation" are necessary to shift the wound back from a chronic inflammatory state to a healing state. Which of the following is considered the most common local cause for the delay of soft tissue healing in the oral cavity? </a:t>
            </a:r>
            <a:endParaRPr lang="en-PK" sz="2000" b="1" dirty="0"/>
          </a:p>
          <a:p>
            <a:pPr marL="342900" indent="-342900">
              <a:buAutoNum type="alphaUcPeriod"/>
            </a:pPr>
            <a:r>
              <a:rPr lang="en-PK" sz="2000" dirty="0"/>
              <a:t>Vitamin C deficiency </a:t>
            </a:r>
          </a:p>
          <a:p>
            <a:pPr marL="342900" indent="-342900">
              <a:buAutoNum type="alphaUcPeriod"/>
            </a:pPr>
            <a:r>
              <a:rPr lang="en-PK" sz="2000" dirty="0"/>
              <a:t> Systemic corticosteroids </a:t>
            </a:r>
          </a:p>
          <a:p>
            <a:pPr marL="342900" indent="-342900">
              <a:buAutoNum type="alphaUcPeriod"/>
            </a:pPr>
            <a:r>
              <a:rPr lang="en-PK" sz="2000" dirty="0"/>
              <a:t> Infection and poor oral hygiene </a:t>
            </a:r>
          </a:p>
          <a:p>
            <a:pPr marL="342900" indent="-342900">
              <a:buAutoNum type="alphaUcPeriod"/>
            </a:pPr>
            <a:r>
              <a:rPr lang="en-PK" sz="2000" dirty="0"/>
              <a:t>D. Advanced age </a:t>
            </a:r>
          </a:p>
          <a:p>
            <a:pPr marL="342900" indent="-342900">
              <a:buAutoNum type="alphaUcPeriod"/>
            </a:pPr>
            <a:r>
              <a:rPr lang="en-PK" sz="2000" dirty="0"/>
              <a:t>E. Anemia </a:t>
            </a:r>
          </a:p>
          <a:p>
            <a:r>
              <a:rPr lang="en-PK" sz="2000" b="1" dirty="0">
                <a:solidFill>
                  <a:srgbClr val="FF0000"/>
                </a:solidFill>
              </a:rPr>
              <a:t>Correct Answer:</a:t>
            </a:r>
            <a:r>
              <a:rPr lang="en-PK" sz="2000" dirty="0">
                <a:solidFill>
                  <a:srgbClr val="FF0000"/>
                </a:solidFill>
              </a:rPr>
              <a:t> C. Infection and poor oral hygiene</a:t>
            </a:r>
          </a:p>
        </p:txBody>
      </p:sp>
    </p:spTree>
    <p:extLst>
      <p:ext uri="{BB962C8B-B14F-4D97-AF65-F5344CB8AC3E}">
        <p14:creationId xmlns:p14="http://schemas.microsoft.com/office/powerpoint/2010/main" val="348908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9DDF75-54D7-4BCC-3B20-ABFEB16D5506}"/>
              </a:ext>
            </a:extLst>
          </p:cNvPr>
          <p:cNvSpPr txBox="1"/>
          <p:nvPr/>
        </p:nvSpPr>
        <p:spPr>
          <a:xfrm>
            <a:off x="2148468" y="889844"/>
            <a:ext cx="7794703" cy="4985980"/>
          </a:xfrm>
          <a:prstGeom prst="rect">
            <a:avLst/>
          </a:prstGeom>
          <a:noFill/>
        </p:spPr>
        <p:txBody>
          <a:bodyPr wrap="square">
            <a:spAutoFit/>
          </a:bodyPr>
          <a:lstStyle/>
          <a:p>
            <a:pPr>
              <a:buNone/>
            </a:pPr>
            <a:r>
              <a:rPr lang="en-PK" sz="2000" dirty="0"/>
              <a:t>An elderly patient with a very poor diet (consisting mostly of tea and toast) presents with bleeding gums, loose teeth, and "corkscrew" hairs on the legs. The patient also complains that a small cut on the hand has failed to heal for over a month. The dentist suspects a specific vitamin deficiency that is essential for the hydroxylation of proline and lysine residues during collagen synthesis. Without this vitamin, collagen fibers are weak and unstable, leading to wound dehiscence and capillary fragility. Which vitamin is a mandatory co-factor for the enzymes involved in collagen synthesis and cross-linking? </a:t>
            </a:r>
          </a:p>
          <a:p>
            <a:pPr>
              <a:buNone/>
            </a:pPr>
            <a:endParaRPr lang="en-PK" sz="2000" b="1" dirty="0"/>
          </a:p>
          <a:p>
            <a:pPr>
              <a:buNone/>
            </a:pPr>
            <a:r>
              <a:rPr lang="en-PK" sz="2000" dirty="0"/>
              <a:t> A. Vitamin A</a:t>
            </a:r>
          </a:p>
          <a:p>
            <a:pPr>
              <a:buNone/>
            </a:pPr>
            <a:r>
              <a:rPr lang="en-PK" sz="2000" dirty="0"/>
              <a:t> B. Vitamin D</a:t>
            </a:r>
          </a:p>
          <a:p>
            <a:pPr>
              <a:buNone/>
            </a:pPr>
            <a:r>
              <a:rPr lang="en-PK" sz="2000" dirty="0"/>
              <a:t> C. Vitamin C (Ascorbic acid) </a:t>
            </a:r>
          </a:p>
          <a:p>
            <a:pPr>
              <a:buNone/>
            </a:pPr>
            <a:r>
              <a:rPr lang="en-PK" sz="2000" dirty="0"/>
              <a:t>D. Vitamin B</a:t>
            </a:r>
          </a:p>
          <a:p>
            <a:pPr>
              <a:buNone/>
            </a:pPr>
            <a:r>
              <a:rPr lang="en-PK" sz="2000" dirty="0"/>
              <a:t>E. Vitamin K</a:t>
            </a:r>
          </a:p>
          <a:p>
            <a:pPr>
              <a:buNone/>
            </a:pPr>
            <a:r>
              <a:rPr lang="en-PK" sz="2000" b="1" dirty="0">
                <a:solidFill>
                  <a:srgbClr val="FF0000"/>
                </a:solidFill>
              </a:rPr>
              <a:t>Correct Answer:</a:t>
            </a:r>
            <a:r>
              <a:rPr lang="en-PK" sz="2000" dirty="0">
                <a:solidFill>
                  <a:srgbClr val="FF0000"/>
                </a:solidFill>
              </a:rPr>
              <a:t> C. Vitamin C (Ascorbic acid)</a:t>
            </a:r>
          </a:p>
        </p:txBody>
      </p:sp>
    </p:spTree>
    <p:extLst>
      <p:ext uri="{BB962C8B-B14F-4D97-AF65-F5344CB8AC3E}">
        <p14:creationId xmlns:p14="http://schemas.microsoft.com/office/powerpoint/2010/main" val="297103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55A6-822A-BA84-E73B-BD551B11F185}"/>
              </a:ext>
            </a:extLst>
          </p:cNvPr>
          <p:cNvSpPr>
            <a:spLocks noGrp="1"/>
          </p:cNvSpPr>
          <p:nvPr>
            <p:ph type="title"/>
          </p:nvPr>
        </p:nvSpPr>
        <p:spPr/>
        <p:txBody>
          <a:bodyPr>
            <a:normAutofit/>
          </a:bodyPr>
          <a:lstStyle/>
          <a:p>
            <a:r>
              <a:rPr lang="en-US" sz="3600" b="1" dirty="0">
                <a:solidFill>
                  <a:srgbClr val="FF0000"/>
                </a:solidFill>
                <a:latin typeface="Arial" panose="020B0604020202020204" pitchFamily="34" charset="0"/>
                <a:ea typeface="Book Antiqua"/>
                <a:cs typeface="Arial" panose="020B0604020202020204" pitchFamily="34" charset="0"/>
                <a:sym typeface="Book Antiqua"/>
              </a:rPr>
              <a:t> Marks Distribution </a:t>
            </a:r>
            <a:br>
              <a:rPr lang="en-US" sz="3600" b="1" dirty="0">
                <a:solidFill>
                  <a:srgbClr val="FF0000"/>
                </a:solidFill>
                <a:latin typeface="Arial" panose="020B0604020202020204" pitchFamily="34" charset="0"/>
                <a:ea typeface="Book Antiqua"/>
                <a:cs typeface="Arial" panose="020B0604020202020204" pitchFamily="34" charset="0"/>
                <a:sym typeface="Book Antiqua"/>
              </a:rPr>
            </a:br>
            <a:r>
              <a:rPr lang="en-US" sz="3600" b="1" dirty="0">
                <a:solidFill>
                  <a:srgbClr val="FF0000"/>
                </a:solidFill>
                <a:latin typeface="Arial" panose="020B0604020202020204" pitchFamily="34" charset="0"/>
                <a:ea typeface="Book Antiqua"/>
                <a:cs typeface="Arial" panose="020B0604020202020204" pitchFamily="34" charset="0"/>
                <a:sym typeface="Book Antiqua"/>
              </a:rPr>
              <a:t> 3</a:t>
            </a:r>
            <a:r>
              <a:rPr lang="en-US" sz="3600" b="1" baseline="31999" dirty="0">
                <a:solidFill>
                  <a:srgbClr val="FF0000"/>
                </a:solidFill>
                <a:latin typeface="Arial" panose="020B0604020202020204" pitchFamily="34" charset="0"/>
                <a:ea typeface="Book Antiqua"/>
                <a:cs typeface="Arial" panose="020B0604020202020204" pitchFamily="34" charset="0"/>
                <a:sym typeface="Book Antiqua"/>
              </a:rPr>
              <a:t>rd</a:t>
            </a:r>
            <a:r>
              <a:rPr lang="en-US" sz="3600" b="1" dirty="0">
                <a:solidFill>
                  <a:srgbClr val="FF0000"/>
                </a:solidFill>
                <a:latin typeface="Arial" panose="020B0604020202020204" pitchFamily="34" charset="0"/>
                <a:ea typeface="Book Antiqua"/>
                <a:cs typeface="Arial" panose="020B0604020202020204" pitchFamily="34" charset="0"/>
                <a:sym typeface="Book Antiqua"/>
              </a:rPr>
              <a:t> Professional BDS  (General Surgery) </a:t>
            </a:r>
            <a:endParaRPr lang="en-PK" sz="3600" dirty="0">
              <a:solidFill>
                <a:srgbClr val="FF0000"/>
              </a:solidFill>
            </a:endParaRPr>
          </a:p>
        </p:txBody>
      </p:sp>
      <p:sp>
        <p:nvSpPr>
          <p:cNvPr id="3" name="Text Placeholder 2">
            <a:extLst>
              <a:ext uri="{FF2B5EF4-FFF2-40B4-BE49-F238E27FC236}">
                <a16:creationId xmlns:a16="http://schemas.microsoft.com/office/drawing/2014/main" id="{FBCA5F8D-759B-49B6-3CC2-47DDABC3AB7A}"/>
              </a:ext>
            </a:extLst>
          </p:cNvPr>
          <p:cNvSpPr>
            <a:spLocks noGrp="1"/>
          </p:cNvSpPr>
          <p:nvPr>
            <p:ph type="body" idx="1"/>
          </p:nvPr>
        </p:nvSpPr>
        <p:spPr/>
        <p:txBody>
          <a:bodyPr>
            <a:normAutofit/>
          </a:bodyPr>
          <a:lstStyle/>
          <a:p>
            <a:r>
              <a:rPr lang="en-PK" sz="3600" b="1" dirty="0">
                <a:latin typeface="Georgia" panose="02040502050405020303" pitchFamily="18" charset="0"/>
              </a:rPr>
              <a:t>Prof. Zahid Mahmood </a:t>
            </a:r>
          </a:p>
        </p:txBody>
      </p:sp>
    </p:spTree>
    <p:extLst>
      <p:ext uri="{BB962C8B-B14F-4D97-AF65-F5344CB8AC3E}">
        <p14:creationId xmlns:p14="http://schemas.microsoft.com/office/powerpoint/2010/main" val="285322207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34"/>
          <p:cNvSpPr>
            <a:spLocks noGrp="1"/>
          </p:cNvSpPr>
          <p:nvPr>
            <p:ph type="title"/>
          </p:nvPr>
        </p:nvSpPr>
        <p:spPr>
          <a:xfrm>
            <a:off x="2152650" y="365127"/>
            <a:ext cx="7886700" cy="920749"/>
          </a:xfrm>
          <a:prstGeom prst="rect">
            <a:avLst/>
          </a:prstGeom>
        </p:spPr>
        <p:txBody>
          <a:bodyPr>
            <a:noAutofit/>
          </a:bodyPr>
          <a:lstStyle/>
          <a:p>
            <a:pPr marR="298955" defTabSz="298955">
              <a:lnSpc>
                <a:spcPct val="115000"/>
              </a:lnSpc>
              <a:spcBef>
                <a:spcPts val="633"/>
              </a:spcBef>
              <a:defRPr sz="1800"/>
            </a:pPr>
            <a:r>
              <a:rPr lang="en-US" sz="2531" b="1" dirty="0">
                <a:solidFill>
                  <a:srgbClr val="C82506"/>
                </a:solidFill>
                <a:latin typeface="Arial" panose="020B0604020202020204" pitchFamily="34" charset="0"/>
                <a:ea typeface="Book Antiqua"/>
                <a:cs typeface="Arial" panose="020B0604020202020204" pitchFamily="34" charset="0"/>
                <a:sym typeface="Book Antiqua"/>
              </a:rPr>
              <a:t>  </a:t>
            </a:r>
            <a:r>
              <a:rPr sz="2531" b="1" dirty="0">
                <a:solidFill>
                  <a:srgbClr val="C82506"/>
                </a:solidFill>
                <a:latin typeface="Arial" panose="020B0604020202020204" pitchFamily="34" charset="0"/>
                <a:ea typeface="Book Antiqua"/>
                <a:cs typeface="Arial" panose="020B0604020202020204" pitchFamily="34" charset="0"/>
                <a:sym typeface="Book Antiqua"/>
              </a:rPr>
              <a:t>Marks Distribution </a:t>
            </a:r>
            <a:br>
              <a:rPr lang="en-US" sz="2531" b="1" dirty="0">
                <a:solidFill>
                  <a:srgbClr val="C82506"/>
                </a:solidFill>
                <a:latin typeface="Arial" panose="020B0604020202020204" pitchFamily="34" charset="0"/>
                <a:ea typeface="Book Antiqua"/>
                <a:cs typeface="Arial" panose="020B0604020202020204" pitchFamily="34" charset="0"/>
                <a:sym typeface="Book Antiqua"/>
              </a:rPr>
            </a:br>
            <a:r>
              <a:rPr sz="2531" b="1" dirty="0">
                <a:solidFill>
                  <a:srgbClr val="C82506"/>
                </a:solidFill>
                <a:latin typeface="Arial" panose="020B0604020202020204" pitchFamily="34" charset="0"/>
                <a:ea typeface="Book Antiqua"/>
                <a:cs typeface="Arial" panose="020B0604020202020204" pitchFamily="34" charset="0"/>
                <a:sym typeface="Book Antiqua"/>
              </a:rPr>
              <a:t> 3</a:t>
            </a:r>
            <a:r>
              <a:rPr sz="2531" b="1" baseline="31999" dirty="0">
                <a:solidFill>
                  <a:srgbClr val="C82506"/>
                </a:solidFill>
                <a:latin typeface="Arial" panose="020B0604020202020204" pitchFamily="34" charset="0"/>
                <a:ea typeface="Book Antiqua"/>
                <a:cs typeface="Arial" panose="020B0604020202020204" pitchFamily="34" charset="0"/>
                <a:sym typeface="Book Antiqua"/>
              </a:rPr>
              <a:t>rd</a:t>
            </a:r>
            <a:r>
              <a:rPr sz="2531" b="1" dirty="0">
                <a:solidFill>
                  <a:srgbClr val="C82506"/>
                </a:solidFill>
                <a:latin typeface="Arial" panose="020B0604020202020204" pitchFamily="34" charset="0"/>
                <a:ea typeface="Book Antiqua"/>
                <a:cs typeface="Arial" panose="020B0604020202020204" pitchFamily="34" charset="0"/>
                <a:sym typeface="Book Antiqua"/>
              </a:rPr>
              <a:t> Professional BDS</a:t>
            </a:r>
            <a:r>
              <a:rPr lang="en-US" sz="2531" b="1" dirty="0">
                <a:solidFill>
                  <a:srgbClr val="C82506"/>
                </a:solidFill>
                <a:latin typeface="Arial" panose="020B0604020202020204" pitchFamily="34" charset="0"/>
                <a:ea typeface="Book Antiqua"/>
                <a:cs typeface="Arial" panose="020B0604020202020204" pitchFamily="34" charset="0"/>
                <a:sym typeface="Book Antiqua"/>
              </a:rPr>
              <a:t>  (</a:t>
            </a:r>
            <a:r>
              <a:rPr sz="2531" b="1" dirty="0">
                <a:solidFill>
                  <a:srgbClr val="C82506"/>
                </a:solidFill>
                <a:latin typeface="Arial" panose="020B0604020202020204" pitchFamily="34" charset="0"/>
                <a:ea typeface="Book Antiqua"/>
                <a:cs typeface="Arial" panose="020B0604020202020204" pitchFamily="34" charset="0"/>
                <a:sym typeface="Book Antiqua"/>
              </a:rPr>
              <a:t>General Surgery</a:t>
            </a:r>
            <a:r>
              <a:rPr lang="en-US" sz="2531" b="1" dirty="0">
                <a:solidFill>
                  <a:srgbClr val="C82506"/>
                </a:solidFill>
                <a:latin typeface="Arial" panose="020B0604020202020204" pitchFamily="34" charset="0"/>
                <a:ea typeface="Book Antiqua"/>
                <a:cs typeface="Arial" panose="020B0604020202020204" pitchFamily="34" charset="0"/>
                <a:sym typeface="Book Antiqua"/>
              </a:rPr>
              <a:t>)</a:t>
            </a:r>
            <a:r>
              <a:rPr sz="2531" b="1" dirty="0">
                <a:solidFill>
                  <a:srgbClr val="C82506"/>
                </a:solidFill>
                <a:latin typeface="Arial" panose="020B0604020202020204" pitchFamily="34" charset="0"/>
                <a:ea typeface="Book Antiqua"/>
                <a:cs typeface="Arial" panose="020B0604020202020204" pitchFamily="34" charset="0"/>
                <a:sym typeface="Book Antiqua"/>
              </a:rPr>
              <a:t>  </a:t>
            </a:r>
          </a:p>
        </p:txBody>
      </p:sp>
      <p:sp>
        <p:nvSpPr>
          <p:cNvPr id="35" name="Shape 35"/>
          <p:cNvSpPr>
            <a:spLocks noGrp="1"/>
          </p:cNvSpPr>
          <p:nvPr>
            <p:ph sz="half" idx="1"/>
          </p:nvPr>
        </p:nvSpPr>
        <p:spPr>
          <a:xfrm>
            <a:off x="1658568" y="1825625"/>
            <a:ext cx="4380282" cy="4351338"/>
          </a:xfrm>
          <a:prstGeom prst="rect">
            <a:avLst/>
          </a:prstGeom>
        </p:spPr>
        <p:txBody>
          <a:bodyPr/>
          <a:lstStyle/>
          <a:p>
            <a:pPr marL="0" marR="321457" indent="0" defTabSz="321457">
              <a:lnSpc>
                <a:spcPct val="115000"/>
              </a:lnSpc>
              <a:spcBef>
                <a:spcPts val="703"/>
              </a:spcBef>
              <a:buNone/>
              <a:defRPr sz="1800"/>
            </a:pPr>
            <a:r>
              <a:rPr sz="1758" dirty="0">
                <a:latin typeface="Book Antiqua"/>
                <a:ea typeface="Book Antiqua"/>
                <a:cs typeface="Book Antiqua"/>
                <a:sym typeface="Book Antiqua"/>
              </a:rPr>
              <a:t>   </a:t>
            </a:r>
            <a:r>
              <a:rPr sz="2531" b="1" dirty="0">
                <a:solidFill>
                  <a:srgbClr val="C82506"/>
                </a:solidFill>
                <a:latin typeface="Book Antiqua"/>
                <a:ea typeface="Book Antiqua"/>
                <a:cs typeface="Book Antiqua"/>
                <a:sym typeface="Book Antiqua"/>
              </a:rPr>
              <a:t>Theory:</a:t>
            </a:r>
            <a:r>
              <a:rPr sz="2531" dirty="0">
                <a:solidFill>
                  <a:srgbClr val="C82506"/>
                </a:solidFill>
                <a:latin typeface="Book Antiqua"/>
                <a:ea typeface="Book Antiqua"/>
                <a:cs typeface="Book Antiqua"/>
                <a:sym typeface="Book Antiqua"/>
              </a:rPr>
              <a:t>  100</a:t>
            </a:r>
            <a:endParaRPr lang="en-US" sz="2531" dirty="0">
              <a:solidFill>
                <a:srgbClr val="C82506"/>
              </a:solidFill>
              <a:latin typeface="Book Antiqua"/>
              <a:ea typeface="Book Antiqua"/>
              <a:cs typeface="Book Antiqua"/>
              <a:sym typeface="Book Antiqua"/>
            </a:endParaRPr>
          </a:p>
          <a:p>
            <a:pPr marL="0" marR="321457" indent="0" defTabSz="321457">
              <a:lnSpc>
                <a:spcPct val="115000"/>
              </a:lnSpc>
              <a:spcBef>
                <a:spcPts val="703"/>
              </a:spcBef>
              <a:buNone/>
              <a:defRPr sz="1800"/>
            </a:pPr>
            <a:endParaRPr lang="en-PK" sz="2531" dirty="0">
              <a:solidFill>
                <a:srgbClr val="C82506"/>
              </a:solidFill>
              <a:latin typeface="Book Antiqua"/>
              <a:ea typeface="Book Antiqua"/>
              <a:cs typeface="Book Antiqua"/>
              <a:sym typeface="Book Antiqua"/>
            </a:endParaRPr>
          </a:p>
          <a:p>
            <a:pPr marL="0" marR="321457" indent="0" defTabSz="321457">
              <a:lnSpc>
                <a:spcPct val="115000"/>
              </a:lnSpc>
              <a:spcBef>
                <a:spcPts val="703"/>
              </a:spcBef>
              <a:buNone/>
              <a:defRPr sz="1800"/>
            </a:pPr>
            <a:endParaRPr sz="2320" dirty="0">
              <a:solidFill>
                <a:srgbClr val="C82506"/>
              </a:solidFill>
              <a:latin typeface="Book Antiqua"/>
              <a:ea typeface="Book Antiqua"/>
              <a:cs typeface="Book Antiqua"/>
              <a:sym typeface="Book Antiqua"/>
            </a:endParaRPr>
          </a:p>
          <a:p>
            <a:pPr marL="0" marR="321457" indent="0" defTabSz="321457">
              <a:lnSpc>
                <a:spcPct val="115000"/>
              </a:lnSpc>
              <a:spcBef>
                <a:spcPts val="703"/>
              </a:spcBef>
              <a:buNone/>
              <a:defRPr sz="1800"/>
            </a:pPr>
            <a:r>
              <a:rPr sz="2320" dirty="0">
                <a:latin typeface="Book Antiqua"/>
                <a:ea typeface="Book Antiqua"/>
                <a:cs typeface="Book Antiqua"/>
                <a:sym typeface="Book Antiqua"/>
              </a:rPr>
              <a:t>    </a:t>
            </a:r>
            <a:r>
              <a:rPr sz="2320" dirty="0">
                <a:solidFill>
                  <a:srgbClr val="FF0000"/>
                </a:solidFill>
                <a:latin typeface="Book Antiqua"/>
                <a:ea typeface="Book Antiqua"/>
                <a:cs typeface="Book Antiqua"/>
                <a:sym typeface="Book Antiqua"/>
              </a:rPr>
              <a:t>SEQ:     </a:t>
            </a:r>
            <a:r>
              <a:rPr sz="2320" dirty="0">
                <a:latin typeface="Book Antiqua"/>
                <a:ea typeface="Book Antiqua"/>
                <a:cs typeface="Book Antiqua"/>
                <a:sym typeface="Book Antiqua"/>
              </a:rPr>
              <a:t>15 x3 =45</a:t>
            </a:r>
          </a:p>
          <a:p>
            <a:pPr marL="0" marR="321457" indent="0" defTabSz="321457">
              <a:lnSpc>
                <a:spcPct val="115000"/>
              </a:lnSpc>
              <a:spcBef>
                <a:spcPts val="703"/>
              </a:spcBef>
              <a:buNone/>
              <a:defRPr sz="1800"/>
            </a:pPr>
            <a:r>
              <a:rPr sz="2320" dirty="0">
                <a:solidFill>
                  <a:srgbClr val="FF0000"/>
                </a:solidFill>
                <a:latin typeface="Book Antiqua"/>
                <a:ea typeface="Book Antiqua"/>
                <a:cs typeface="Book Antiqua"/>
                <a:sym typeface="Book Antiqua"/>
              </a:rPr>
              <a:t>    MCQ:    </a:t>
            </a:r>
            <a:r>
              <a:rPr sz="2320" dirty="0">
                <a:latin typeface="Book Antiqua"/>
                <a:ea typeface="Book Antiqua"/>
                <a:cs typeface="Book Antiqua"/>
                <a:sym typeface="Book Antiqua"/>
              </a:rPr>
              <a:t>45 x 1= 45</a:t>
            </a:r>
          </a:p>
          <a:p>
            <a:pPr marL="0" marR="321457" indent="0" defTabSz="321457">
              <a:lnSpc>
                <a:spcPct val="115000"/>
              </a:lnSpc>
              <a:spcBef>
                <a:spcPts val="703"/>
              </a:spcBef>
              <a:buNone/>
              <a:defRPr sz="1800"/>
            </a:pPr>
            <a:r>
              <a:rPr sz="2320" dirty="0">
                <a:latin typeface="Book Antiqua"/>
                <a:ea typeface="Book Antiqua"/>
                <a:cs typeface="Book Antiqua"/>
                <a:sym typeface="Book Antiqua"/>
              </a:rPr>
              <a:t>   </a:t>
            </a:r>
            <a:r>
              <a:rPr sz="2320" dirty="0">
                <a:solidFill>
                  <a:srgbClr val="FF0000"/>
                </a:solidFill>
                <a:latin typeface="Book Antiqua"/>
                <a:ea typeface="Book Antiqua"/>
                <a:cs typeface="Book Antiqua"/>
                <a:sym typeface="Book Antiqua"/>
              </a:rPr>
              <a:t>Internal Assessment </a:t>
            </a:r>
            <a:r>
              <a:rPr sz="2320" dirty="0">
                <a:latin typeface="Book Antiqua"/>
                <a:ea typeface="Book Antiqua"/>
                <a:cs typeface="Book Antiqua"/>
                <a:sym typeface="Book Antiqua"/>
              </a:rPr>
              <a:t>= 10</a:t>
            </a:r>
          </a:p>
        </p:txBody>
      </p:sp>
      <p:pic>
        <p:nvPicPr>
          <p:cNvPr id="4" name="Content Placeholder 3">
            <a:extLst>
              <a:ext uri="{FF2B5EF4-FFF2-40B4-BE49-F238E27FC236}">
                <a16:creationId xmlns:a16="http://schemas.microsoft.com/office/drawing/2014/main" id="{0C0C02D7-FC53-E941-634C-D9D08551393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52928" y="2002139"/>
            <a:ext cx="4930708" cy="3300157"/>
          </a:xfrm>
        </p:spPr>
      </p:pic>
      <p:sp>
        <p:nvSpPr>
          <p:cNvPr id="36" name="Shape 36"/>
          <p:cNvSpPr>
            <a:spLocks noGrp="1"/>
          </p:cNvSpPr>
          <p:nvPr>
            <p:ph type="sldNum" sz="quarter" idx="12"/>
          </p:nvPr>
        </p:nvSpPr>
        <p:spPr>
          <a:xfrm>
            <a:off x="11272047" y="6441514"/>
            <a:ext cx="81753" cy="194797"/>
          </a:xfrm>
          <a:prstGeom prst="rect">
            <a:avLst/>
          </a:prstGeom>
          <a:ln w="12700">
            <a:miter lim="400000"/>
          </a:ln>
          <a:extLst>
            <a:ext uri="{C572A759-6A51-4108-AA02-DFA0A04FC94B}">
              <ma14:wrappingTextBoxFlag xmlns="" xmlns:ma14="http://schemas.microsoft.com/office/mac/drawingml/2011/main" val="1"/>
            </a:ext>
          </a:extLst>
        </p:spPr>
        <p:txBody>
          <a:bodyPr vert="horz" wrap="none" lIns="0" tIns="0" rIns="0" bIns="0" rtlCol="0" anchor="ctr">
            <a:spAutoFit/>
          </a:bodyPr>
          <a:lstStyle>
            <a:lvl1pPr>
              <a:defRPr sz="1266"/>
            </a:lvl1pPr>
          </a:lstStyle>
          <a:p>
            <a:pPr lvl="0"/>
            <a:fld id="{86CB4B4D-7CA3-9044-876B-883B54F8677D}" type="slidenum">
              <a:rPr/>
              <a:t>30</a:t>
            </a:fld>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246834C-7A21-AA4F-B297-9EBBEF756F01}"/>
              </a:ext>
            </a:extLst>
          </p:cNvPr>
          <p:cNvGraphicFramePr/>
          <p:nvPr/>
        </p:nvGraphicFramePr>
        <p:xfrm>
          <a:off x="3048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2A07EF22-6BD2-E50B-7F6D-93F477AA88B0}"/>
              </a:ext>
            </a:extLst>
          </p:cNvPr>
          <p:cNvGraphicFramePr>
            <a:graphicFrameLocks/>
          </p:cNvGraphicFramePr>
          <p:nvPr/>
        </p:nvGraphicFramePr>
        <p:xfrm>
          <a:off x="1288473" y="724545"/>
          <a:ext cx="9310254" cy="553771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56D8405-22C8-6EA0-C5F5-84EE12814643}"/>
              </a:ext>
            </a:extLst>
          </p:cNvPr>
          <p:cNvSpPr txBox="1"/>
          <p:nvPr/>
        </p:nvSpPr>
        <p:spPr>
          <a:xfrm>
            <a:off x="12567311" y="3947338"/>
            <a:ext cx="184731" cy="287130"/>
          </a:xfrm>
          <a:prstGeom prst="rect">
            <a:avLst/>
          </a:prstGeom>
          <a:noFill/>
        </p:spPr>
        <p:txBody>
          <a:bodyPr wrap="none" rtlCol="0">
            <a:spAutoFit/>
          </a:bodyPr>
          <a:lstStyle/>
          <a:p>
            <a:endParaRPr lang="en-PK" sz="1266" dirty="0"/>
          </a:p>
        </p:txBody>
      </p:sp>
    </p:spTree>
    <p:extLst>
      <p:ext uri="{BB962C8B-B14F-4D97-AF65-F5344CB8AC3E}">
        <p14:creationId xmlns:p14="http://schemas.microsoft.com/office/powerpoint/2010/main" val="3921132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hape 38"/>
          <p:cNvSpPr>
            <a:spLocks noGrp="1"/>
          </p:cNvSpPr>
          <p:nvPr>
            <p:ph type="title"/>
          </p:nvPr>
        </p:nvSpPr>
        <p:spPr>
          <a:xfrm>
            <a:off x="1598414" y="241102"/>
            <a:ext cx="7804548" cy="985068"/>
          </a:xfrm>
          <a:prstGeom prst="rect">
            <a:avLst/>
          </a:prstGeom>
          <a:solidFill>
            <a:schemeClr val="bg1"/>
          </a:solidFill>
        </p:spPr>
        <p:txBody>
          <a:bodyPr/>
          <a:lstStyle/>
          <a:p>
            <a:pPr marR="321457" defTabSz="321457">
              <a:lnSpc>
                <a:spcPct val="115000"/>
              </a:lnSpc>
              <a:spcBef>
                <a:spcPts val="703"/>
              </a:spcBef>
              <a:defRPr sz="1800"/>
            </a:pPr>
            <a:r>
              <a:rPr sz="2250" b="1" dirty="0">
                <a:solidFill>
                  <a:srgbClr val="C82506"/>
                </a:solidFill>
                <a:latin typeface="Book Antiqua"/>
                <a:ea typeface="Book Antiqua"/>
                <a:cs typeface="Book Antiqua"/>
                <a:sym typeface="Book Antiqua"/>
              </a:rPr>
              <a:t>Curriculum for 3</a:t>
            </a:r>
            <a:r>
              <a:rPr sz="2250" b="1" baseline="31999" dirty="0">
                <a:solidFill>
                  <a:srgbClr val="C82506"/>
                </a:solidFill>
                <a:latin typeface="Book Antiqua"/>
                <a:ea typeface="Book Antiqua"/>
                <a:cs typeface="Book Antiqua"/>
                <a:sym typeface="Book Antiqua"/>
              </a:rPr>
              <a:t>rd</a:t>
            </a:r>
            <a:r>
              <a:rPr sz="2250" b="1" dirty="0">
                <a:solidFill>
                  <a:srgbClr val="C82506"/>
                </a:solidFill>
                <a:latin typeface="Book Antiqua"/>
                <a:ea typeface="Book Antiqua"/>
                <a:cs typeface="Book Antiqua"/>
                <a:sym typeface="Book Antiqua"/>
              </a:rPr>
              <a:t> professional BDS </a:t>
            </a:r>
          </a:p>
        </p:txBody>
      </p:sp>
      <p:sp>
        <p:nvSpPr>
          <p:cNvPr id="39" name="Shape 39"/>
          <p:cNvSpPr>
            <a:spLocks noGrp="1"/>
          </p:cNvSpPr>
          <p:nvPr>
            <p:ph type="body" idx="1"/>
          </p:nvPr>
        </p:nvSpPr>
        <p:spPr>
          <a:xfrm>
            <a:off x="2556867" y="2051277"/>
            <a:ext cx="7804548" cy="4454094"/>
          </a:xfrm>
          <a:prstGeom prst="rect">
            <a:avLst/>
          </a:prstGeom>
          <a:solidFill>
            <a:schemeClr val="bg1"/>
          </a:solidFill>
        </p:spPr>
        <p:txBody>
          <a:bodyPr/>
          <a:lstStyle/>
          <a:p>
            <a:pPr marL="321457" marR="321457" indent="-160729" defTabSz="321457">
              <a:lnSpc>
                <a:spcPct val="115000"/>
              </a:lnSpc>
              <a:spcBef>
                <a:spcPts val="703"/>
              </a:spcBef>
              <a:defRPr sz="1800"/>
            </a:pPr>
            <a:r>
              <a:rPr sz="1758" b="1" dirty="0">
                <a:latin typeface="Book Antiqua"/>
                <a:ea typeface="Book Antiqua"/>
                <a:cs typeface="Book Antiqua"/>
                <a:sym typeface="Book Antiqua"/>
              </a:rPr>
              <a:t>1) </a:t>
            </a:r>
            <a:r>
              <a:rPr sz="1758" b="1" dirty="0">
                <a:solidFill>
                  <a:srgbClr val="C82506"/>
                </a:solidFill>
                <a:latin typeface="Book Antiqua"/>
                <a:ea typeface="Book Antiqua"/>
                <a:cs typeface="Book Antiqua"/>
                <a:sym typeface="Book Antiqua"/>
              </a:rPr>
              <a:t>SURGICAL PRNICIPLES </a:t>
            </a:r>
            <a:r>
              <a:rPr sz="1758" b="1" dirty="0">
                <a:latin typeface="Book Antiqua"/>
                <a:ea typeface="Book Antiqua"/>
                <a:cs typeface="Book Antiqua"/>
                <a:sym typeface="Book Antiqua"/>
              </a:rPr>
              <a:t>  </a:t>
            </a:r>
            <a:r>
              <a:rPr sz="1758" dirty="0">
                <a:latin typeface="Book Antiqua"/>
                <a:ea typeface="Book Antiqua"/>
                <a:cs typeface="Book Antiqua"/>
                <a:sym typeface="Book Antiqua"/>
              </a:rPr>
              <a:t> (MCQ= 5       SEQs= Nil)   Marks=</a:t>
            </a:r>
            <a:r>
              <a:rPr sz="1758" b="1" dirty="0">
                <a:latin typeface="Book Antiqua"/>
                <a:ea typeface="Book Antiqua"/>
                <a:cs typeface="Book Antiqua"/>
                <a:sym typeface="Book Antiqua"/>
              </a:rPr>
              <a:t>5</a:t>
            </a:r>
            <a:endParaRPr sz="1758" dirty="0">
              <a:latin typeface="Book Antiqua"/>
              <a:ea typeface="Book Antiqua"/>
              <a:cs typeface="Book Antiqua"/>
              <a:sym typeface="Book Antiqua"/>
            </a:endParaRP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2) </a:t>
            </a:r>
            <a:r>
              <a:rPr sz="1758" b="1" dirty="0">
                <a:solidFill>
                  <a:srgbClr val="C82506"/>
                </a:solidFill>
                <a:latin typeface="Book Antiqua"/>
                <a:ea typeface="Book Antiqua"/>
                <a:cs typeface="Book Antiqua"/>
                <a:sym typeface="Book Antiqua"/>
              </a:rPr>
              <a:t>HEALING and REPAIR of WOUNDS</a:t>
            </a:r>
            <a:r>
              <a:rPr sz="1758" dirty="0">
                <a:latin typeface="Book Antiqua"/>
                <a:ea typeface="Book Antiqua"/>
                <a:cs typeface="Book Antiqua"/>
                <a:sym typeface="Book Antiqua"/>
              </a:rPr>
              <a:t> (MCQ= 1 SEQs= Nil) Marks=</a:t>
            </a:r>
            <a:r>
              <a:rPr sz="1758" b="1" dirty="0">
                <a:latin typeface="Book Antiqua"/>
                <a:ea typeface="Book Antiqua"/>
                <a:cs typeface="Book Antiqua"/>
                <a:sym typeface="Book Antiqua"/>
              </a:rPr>
              <a:t>1</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3) </a:t>
            </a:r>
            <a:r>
              <a:rPr sz="1758" b="1" dirty="0">
                <a:solidFill>
                  <a:srgbClr val="C82506"/>
                </a:solidFill>
                <a:latin typeface="Book Antiqua"/>
                <a:ea typeface="Book Antiqua"/>
                <a:cs typeface="Book Antiqua"/>
                <a:sym typeface="Book Antiqua"/>
              </a:rPr>
              <a:t>SURGICAL INFECTIONS</a:t>
            </a:r>
            <a:r>
              <a:rPr sz="1758" dirty="0">
                <a:solidFill>
                  <a:srgbClr val="C82506"/>
                </a:solidFill>
                <a:latin typeface="Book Antiqua"/>
                <a:ea typeface="Book Antiqua"/>
                <a:cs typeface="Book Antiqua"/>
                <a:sym typeface="Book Antiqua"/>
              </a:rPr>
              <a:t> </a:t>
            </a:r>
            <a:r>
              <a:rPr sz="1758" dirty="0">
                <a:latin typeface="Book Antiqua"/>
                <a:ea typeface="Book Antiqua"/>
                <a:cs typeface="Book Antiqua"/>
                <a:sym typeface="Book Antiqua"/>
              </a:rPr>
              <a:t>(</a:t>
            </a:r>
            <a:r>
              <a:rPr sz="1758" u="sng" dirty="0">
                <a:latin typeface="Book Antiqua"/>
                <a:ea typeface="Book Antiqua"/>
                <a:cs typeface="Book Antiqua"/>
                <a:sym typeface="Book Antiqua"/>
              </a:rPr>
              <a:t>MCQ= 3     SEQs= 6) Marks=</a:t>
            </a:r>
            <a:r>
              <a:rPr sz="1758" b="1" u="sng" dirty="0">
                <a:latin typeface="Book Antiqua"/>
                <a:ea typeface="Book Antiqua"/>
                <a:cs typeface="Book Antiqua"/>
                <a:sym typeface="Book Antiqua"/>
              </a:rPr>
              <a:t>21</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4) </a:t>
            </a:r>
            <a:r>
              <a:rPr sz="1758" b="1" dirty="0">
                <a:solidFill>
                  <a:srgbClr val="C82506"/>
                </a:solidFill>
                <a:latin typeface="Book Antiqua"/>
                <a:ea typeface="Book Antiqua"/>
                <a:cs typeface="Book Antiqua"/>
                <a:sym typeface="Book Antiqua"/>
              </a:rPr>
              <a:t>Trauma Care</a:t>
            </a:r>
            <a:r>
              <a:rPr sz="1758" dirty="0">
                <a:solidFill>
                  <a:srgbClr val="C82506"/>
                </a:solidFill>
                <a:latin typeface="Book Antiqua"/>
                <a:ea typeface="Book Antiqua"/>
                <a:cs typeface="Book Antiqua"/>
                <a:sym typeface="Book Antiqua"/>
              </a:rPr>
              <a:t> </a:t>
            </a:r>
            <a:r>
              <a:rPr sz="1758" dirty="0">
                <a:latin typeface="Book Antiqua"/>
                <a:ea typeface="Book Antiqua"/>
                <a:cs typeface="Book Antiqua"/>
                <a:sym typeface="Book Antiqua"/>
              </a:rPr>
              <a:t>(MCQ= 8   SEQs= 1)   Marks</a:t>
            </a:r>
            <a:r>
              <a:rPr sz="1758" b="1" dirty="0">
                <a:latin typeface="Book Antiqua"/>
                <a:ea typeface="Book Antiqua"/>
                <a:cs typeface="Book Antiqua"/>
                <a:sym typeface="Book Antiqua"/>
              </a:rPr>
              <a:t>= 11</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5) </a:t>
            </a:r>
            <a:r>
              <a:rPr sz="1758" b="1" dirty="0">
                <a:solidFill>
                  <a:srgbClr val="C82506"/>
                </a:solidFill>
                <a:latin typeface="Book Antiqua"/>
                <a:ea typeface="Book Antiqua"/>
                <a:cs typeface="Book Antiqua"/>
                <a:sym typeface="Book Antiqua"/>
              </a:rPr>
              <a:t>HEMORRHAGE, SHOCK, BURN</a:t>
            </a:r>
            <a:r>
              <a:rPr sz="1758" dirty="0">
                <a:solidFill>
                  <a:srgbClr val="C82506"/>
                </a:solidFill>
                <a:latin typeface="Book Antiqua"/>
                <a:ea typeface="Book Antiqua"/>
                <a:cs typeface="Book Antiqua"/>
                <a:sym typeface="Book Antiqua"/>
              </a:rPr>
              <a:t> </a:t>
            </a:r>
            <a:r>
              <a:rPr sz="1758" dirty="0">
                <a:latin typeface="Book Antiqua"/>
                <a:ea typeface="Book Antiqua"/>
                <a:cs typeface="Book Antiqua"/>
                <a:sym typeface="Book Antiqua"/>
              </a:rPr>
              <a:t>(MCQ=1   SEQs=Nil) Marks=</a:t>
            </a:r>
            <a:r>
              <a:rPr sz="1758" b="1" dirty="0">
                <a:latin typeface="Book Antiqua"/>
                <a:ea typeface="Book Antiqua"/>
                <a:cs typeface="Book Antiqua"/>
                <a:sym typeface="Book Antiqua"/>
              </a:rPr>
              <a:t>1</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6) </a:t>
            </a:r>
            <a:r>
              <a:rPr sz="1758" b="1" dirty="0">
                <a:solidFill>
                  <a:srgbClr val="C82506"/>
                </a:solidFill>
                <a:latin typeface="Book Antiqua"/>
                <a:ea typeface="Book Antiqua"/>
                <a:cs typeface="Book Antiqua"/>
                <a:sym typeface="Book Antiqua"/>
              </a:rPr>
              <a:t>ORAL &amp; Maxillofacial Pathology</a:t>
            </a:r>
            <a:r>
              <a:rPr sz="1758" dirty="0">
                <a:solidFill>
                  <a:srgbClr val="C82506"/>
                </a:solidFill>
                <a:latin typeface="Book Antiqua"/>
                <a:ea typeface="Book Antiqua"/>
                <a:cs typeface="Book Antiqua"/>
                <a:sym typeface="Book Antiqua"/>
              </a:rPr>
              <a:t> </a:t>
            </a:r>
            <a:r>
              <a:rPr sz="1758" u="sng" dirty="0">
                <a:latin typeface="Book Antiqua"/>
                <a:ea typeface="Book Antiqua"/>
                <a:cs typeface="Book Antiqua"/>
                <a:sym typeface="Book Antiqua"/>
              </a:rPr>
              <a:t>(MCQ=12 SEQs=4)   Marks= </a:t>
            </a:r>
            <a:r>
              <a:rPr sz="1758" b="1" u="sng" dirty="0">
                <a:latin typeface="Book Antiqua"/>
                <a:ea typeface="Book Antiqua"/>
                <a:cs typeface="Book Antiqua"/>
                <a:sym typeface="Book Antiqua"/>
              </a:rPr>
              <a:t>24</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7) </a:t>
            </a:r>
            <a:r>
              <a:rPr sz="1758" b="1" dirty="0">
                <a:solidFill>
                  <a:srgbClr val="C82506"/>
                </a:solidFill>
                <a:latin typeface="Book Antiqua"/>
                <a:ea typeface="Book Antiqua"/>
                <a:cs typeface="Book Antiqua"/>
                <a:sym typeface="Book Antiqua"/>
              </a:rPr>
              <a:t>NECK PATHOLOGY</a:t>
            </a:r>
            <a:r>
              <a:rPr sz="1758" dirty="0">
                <a:latin typeface="Book Antiqua"/>
                <a:ea typeface="Book Antiqua"/>
                <a:cs typeface="Book Antiqua"/>
                <a:sym typeface="Book Antiqua"/>
              </a:rPr>
              <a:t> </a:t>
            </a:r>
            <a:r>
              <a:rPr sz="1758" u="sng" dirty="0">
                <a:latin typeface="Book Antiqua"/>
                <a:ea typeface="Book Antiqua"/>
                <a:cs typeface="Book Antiqua"/>
                <a:sym typeface="Book Antiqua"/>
              </a:rPr>
              <a:t>(MCQ=13 SEQ= 4   ) Marks</a:t>
            </a:r>
            <a:r>
              <a:rPr sz="1758" b="1" u="sng" dirty="0">
                <a:latin typeface="Book Antiqua"/>
                <a:ea typeface="Book Antiqua"/>
                <a:cs typeface="Book Antiqua"/>
                <a:sym typeface="Book Antiqua"/>
              </a:rPr>
              <a:t>= 25</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8) </a:t>
            </a:r>
            <a:r>
              <a:rPr sz="1758" b="1" dirty="0">
                <a:solidFill>
                  <a:srgbClr val="C82506"/>
                </a:solidFill>
                <a:latin typeface="Book Antiqua"/>
                <a:ea typeface="Book Antiqua"/>
                <a:cs typeface="Book Antiqua"/>
                <a:sym typeface="Book Antiqua"/>
              </a:rPr>
              <a:t>DEVELOPMENTAL   PATHOLOGY </a:t>
            </a:r>
            <a:r>
              <a:rPr sz="1758" b="1" dirty="0">
                <a:latin typeface="Book Antiqua"/>
                <a:ea typeface="Book Antiqua"/>
                <a:cs typeface="Book Antiqua"/>
                <a:sym typeface="Book Antiqua"/>
              </a:rPr>
              <a:t> </a:t>
            </a:r>
            <a:r>
              <a:rPr sz="1758" dirty="0">
                <a:latin typeface="Book Antiqua"/>
                <a:ea typeface="Book Antiqua"/>
                <a:cs typeface="Book Antiqua"/>
                <a:sym typeface="Book Antiqua"/>
              </a:rPr>
              <a:t> (MCQ=2   SEQ= Nil) Marks</a:t>
            </a:r>
            <a:r>
              <a:rPr sz="1758" b="1" dirty="0">
                <a:latin typeface="Book Antiqua"/>
                <a:ea typeface="Book Antiqua"/>
                <a:cs typeface="Book Antiqua"/>
                <a:sym typeface="Book Antiqua"/>
              </a:rPr>
              <a:t>= 2</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A107316-F2DB-54A3-460F-BEEE9242D33A}"/>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724918" y="636240"/>
            <a:ext cx="8742164" cy="5585520"/>
          </a:xfrm>
        </p:spPr>
      </p:pic>
    </p:spTree>
    <p:extLst>
      <p:ext uri="{BB962C8B-B14F-4D97-AF65-F5344CB8AC3E}">
        <p14:creationId xmlns:p14="http://schemas.microsoft.com/office/powerpoint/2010/main" val="497977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5559C-8BC7-2246-BA8E-7DC19BB9DD20}"/>
              </a:ext>
            </a:extLst>
          </p:cNvPr>
          <p:cNvSpPr>
            <a:spLocks noGrp="1"/>
          </p:cNvSpPr>
          <p:nvPr>
            <p:ph type="title"/>
          </p:nvPr>
        </p:nvSpPr>
        <p:spPr/>
        <p:txBody>
          <a:bodyPr/>
          <a:lstStyle/>
          <a:p>
            <a:r>
              <a:rPr lang="en-GB" sz="3375" b="1" dirty="0">
                <a:solidFill>
                  <a:srgbClr val="FF0000"/>
                </a:solidFill>
                <a:latin typeface="Book Antiqua"/>
                <a:ea typeface="Book Antiqua"/>
                <a:cs typeface="Book Antiqua"/>
                <a:sym typeface="Book Antiqua"/>
              </a:rPr>
              <a:t>Practical</a:t>
            </a:r>
            <a:r>
              <a:rPr lang="en-GB" sz="3375" dirty="0">
                <a:solidFill>
                  <a:srgbClr val="FF0000"/>
                </a:solidFill>
                <a:latin typeface="Book Antiqua"/>
                <a:ea typeface="Book Antiqua"/>
                <a:cs typeface="Book Antiqua"/>
                <a:sym typeface="Book Antiqua"/>
              </a:rPr>
              <a:t>:          100</a:t>
            </a:r>
            <a:br>
              <a:rPr lang="en-GB" sz="3375" dirty="0">
                <a:solidFill>
                  <a:srgbClr val="FF0000"/>
                </a:solidFill>
                <a:latin typeface="Book Antiqua"/>
                <a:ea typeface="Book Antiqua"/>
                <a:cs typeface="Book Antiqua"/>
                <a:sym typeface="Book Antiqua"/>
              </a:rPr>
            </a:br>
            <a:endParaRPr lang="en-PK"/>
          </a:p>
        </p:txBody>
      </p:sp>
      <p:sp>
        <p:nvSpPr>
          <p:cNvPr id="41" name="Shape 41"/>
          <p:cNvSpPr>
            <a:spLocks noGrp="1"/>
          </p:cNvSpPr>
          <p:nvPr>
            <p:ph idx="1"/>
          </p:nvPr>
        </p:nvSpPr>
        <p:spPr>
          <a:prstGeom prst="rect">
            <a:avLst/>
          </a:prstGeom>
          <a:solidFill>
            <a:schemeClr val="bg1"/>
          </a:solidFill>
        </p:spPr>
        <p:txBody>
          <a:bodyPr/>
          <a:lstStyle/>
          <a:p>
            <a:pPr marL="0" marR="321457" indent="0" defTabSz="321457">
              <a:lnSpc>
                <a:spcPct val="115000"/>
              </a:lnSpc>
              <a:spcBef>
                <a:spcPts val="703"/>
              </a:spcBef>
              <a:buNone/>
              <a:defRPr sz="1800"/>
            </a:pPr>
            <a:r>
              <a:rPr sz="2250" i="1" dirty="0">
                <a:solidFill>
                  <a:srgbClr val="FF0000"/>
                </a:solidFill>
                <a:latin typeface="Book Antiqua Bold"/>
                <a:ea typeface="Book Antiqua Bold"/>
                <a:cs typeface="Book Antiqua Bold"/>
                <a:sym typeface="Book Antiqua Bold"/>
              </a:rPr>
              <a:t>Short cases 4</a:t>
            </a:r>
            <a:r>
              <a:rPr sz="2250" dirty="0">
                <a:latin typeface="Book Antiqua"/>
                <a:ea typeface="Book Antiqua"/>
                <a:cs typeface="Book Antiqua"/>
                <a:sym typeface="Book Antiqua"/>
              </a:rPr>
              <a:t> = 15x4=60   </a:t>
            </a:r>
          </a:p>
          <a:p>
            <a:pPr marL="0" marR="321457" indent="0" defTabSz="321457">
              <a:lnSpc>
                <a:spcPct val="115000"/>
              </a:lnSpc>
              <a:spcBef>
                <a:spcPts val="703"/>
              </a:spcBef>
              <a:buNone/>
              <a:defRPr sz="1800"/>
            </a:pPr>
            <a:r>
              <a:rPr sz="2250" dirty="0">
                <a:latin typeface="Book Antiqua"/>
                <a:ea typeface="Book Antiqua"/>
                <a:cs typeface="Book Antiqua"/>
                <a:sym typeface="Book Antiqua"/>
              </a:rPr>
              <a:t>     Internal Examiner= 30 marks</a:t>
            </a:r>
          </a:p>
          <a:p>
            <a:pPr marL="0" marR="321457" indent="0" defTabSz="321457">
              <a:lnSpc>
                <a:spcPct val="115000"/>
              </a:lnSpc>
              <a:spcBef>
                <a:spcPts val="703"/>
              </a:spcBef>
              <a:buNone/>
              <a:defRPr sz="1800"/>
            </a:pPr>
            <a:r>
              <a:rPr sz="2250" dirty="0">
                <a:latin typeface="Book Antiqua"/>
                <a:ea typeface="Book Antiqua"/>
                <a:cs typeface="Book Antiqua"/>
                <a:sym typeface="Book Antiqua"/>
              </a:rPr>
              <a:t>     External Examiner=30 marks</a:t>
            </a:r>
          </a:p>
          <a:p>
            <a:pPr marL="0" marR="321457" indent="0" defTabSz="321457">
              <a:lnSpc>
                <a:spcPct val="115000"/>
              </a:lnSpc>
              <a:spcBef>
                <a:spcPts val="703"/>
              </a:spcBef>
              <a:buNone/>
              <a:defRPr sz="1800"/>
            </a:pPr>
            <a:r>
              <a:rPr sz="2250" dirty="0">
                <a:latin typeface="Book Antiqua"/>
                <a:ea typeface="Book Antiqua"/>
                <a:cs typeface="Book Antiqua"/>
                <a:sym typeface="Book Antiqua"/>
              </a:rPr>
              <a:t>     </a:t>
            </a:r>
            <a:r>
              <a:rPr sz="2250" dirty="0">
                <a:solidFill>
                  <a:srgbClr val="FF0000"/>
                </a:solidFill>
                <a:latin typeface="Book Antiqua"/>
                <a:ea typeface="Book Antiqua"/>
                <a:cs typeface="Book Antiqua"/>
                <a:sym typeface="Book Antiqua"/>
              </a:rPr>
              <a:t>OSPE</a:t>
            </a:r>
            <a:r>
              <a:rPr sz="2250" dirty="0">
                <a:latin typeface="Book Antiqua"/>
                <a:ea typeface="Book Antiqua"/>
                <a:cs typeface="Book Antiqua"/>
                <a:sym typeface="Book Antiqua"/>
              </a:rPr>
              <a:t>= ( 1 interactive + 9 static stations)=10x3=30marks</a:t>
            </a:r>
          </a:p>
          <a:p>
            <a:pPr marL="0" marR="321457" indent="0" defTabSz="321457">
              <a:lnSpc>
                <a:spcPct val="115000"/>
              </a:lnSpc>
              <a:spcBef>
                <a:spcPts val="703"/>
              </a:spcBef>
              <a:buNone/>
              <a:defRPr sz="1800"/>
            </a:pPr>
            <a:r>
              <a:rPr sz="2250" dirty="0">
                <a:latin typeface="Book Antiqua"/>
                <a:ea typeface="Book Antiqua"/>
                <a:cs typeface="Book Antiqua"/>
                <a:sym typeface="Book Antiqua"/>
              </a:rPr>
              <a:t>     </a:t>
            </a:r>
            <a:r>
              <a:rPr sz="2250" dirty="0">
                <a:solidFill>
                  <a:srgbClr val="FF0000"/>
                </a:solidFill>
                <a:latin typeface="Book Antiqua"/>
                <a:ea typeface="Book Antiqua"/>
                <a:cs typeface="Book Antiqua"/>
                <a:sym typeface="Book Antiqua"/>
              </a:rPr>
              <a:t>internal assessment</a:t>
            </a:r>
            <a:r>
              <a:rPr sz="2250" dirty="0">
                <a:latin typeface="Book Antiqua"/>
                <a:ea typeface="Book Antiqua"/>
                <a:cs typeface="Book Antiqua"/>
                <a:sym typeface="Book Antiqua"/>
              </a:rPr>
              <a:t>= 10 marks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43"/>
          <p:cNvSpPr>
            <a:spLocks noGrp="1"/>
          </p:cNvSpPr>
          <p:nvPr>
            <p:ph type="title"/>
          </p:nvPr>
        </p:nvSpPr>
        <p:spPr>
          <a:xfrm>
            <a:off x="2193727" y="312539"/>
            <a:ext cx="7804547" cy="709527"/>
          </a:xfrm>
          <a:prstGeom prst="rect">
            <a:avLst/>
          </a:prstGeom>
        </p:spPr>
        <p:txBody>
          <a:bodyPr/>
          <a:lstStyle>
            <a:lvl1pPr>
              <a:defRPr sz="5500" b="1">
                <a:solidFill>
                  <a:srgbClr val="FF2600"/>
                </a:solidFill>
                <a:latin typeface="Helvetica"/>
                <a:ea typeface="Helvetica"/>
                <a:cs typeface="Helvetica"/>
                <a:sym typeface="Helvetica"/>
              </a:defRPr>
            </a:lvl1pPr>
          </a:lstStyle>
          <a:p>
            <a:pPr lvl="0">
              <a:defRPr sz="1800" b="0">
                <a:solidFill>
                  <a:srgbClr val="000000"/>
                </a:solidFill>
              </a:defRPr>
            </a:pPr>
            <a:r>
              <a:rPr sz="3867" dirty="0"/>
              <a:t>Short cases</a:t>
            </a:r>
          </a:p>
        </p:txBody>
      </p:sp>
      <p:sp>
        <p:nvSpPr>
          <p:cNvPr id="44" name="Shape 44"/>
          <p:cNvSpPr>
            <a:spLocks noGrp="1"/>
          </p:cNvSpPr>
          <p:nvPr>
            <p:ph type="body" idx="1"/>
          </p:nvPr>
        </p:nvSpPr>
        <p:spPr>
          <a:xfrm>
            <a:off x="1970484" y="1522721"/>
            <a:ext cx="5683746" cy="4750920"/>
          </a:xfrm>
          <a:prstGeom prst="rect">
            <a:avLst/>
          </a:prstGeom>
        </p:spPr>
        <p:txBody>
          <a:bodyPr>
            <a:normAutofit/>
          </a:bodyPr>
          <a:lstStyle/>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Wounds</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Examination of swelling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Ulcer ,cyst ,fistula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Goiter , neck swelling ,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Salivary gland ,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Oral cavity lesions ,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Lipoma, Neurofibroma , sebaceous cyst,     Gangrene ,burns ,faciomaxillary trauma )</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a:spLocks noGrp="1"/>
          </p:cNvSpPr>
          <p:nvPr>
            <p:ph type="title"/>
          </p:nvPr>
        </p:nvSpPr>
        <p:spPr>
          <a:prstGeom prst="rect">
            <a:avLst/>
          </a:prstGeom>
        </p:spPr>
        <p:txBody>
          <a:bodyPr/>
          <a:lstStyle/>
          <a:p>
            <a:pPr defTabSz="321457">
              <a:lnSpc>
                <a:spcPct val="115000"/>
              </a:lnSpc>
              <a:spcBef>
                <a:spcPts val="703"/>
              </a:spcBef>
              <a:defRPr sz="1800"/>
            </a:pPr>
            <a:r>
              <a:rPr sz="2250" b="1" dirty="0">
                <a:latin typeface="Book Antiqua"/>
                <a:ea typeface="Book Antiqua"/>
                <a:cs typeface="Book Antiqua"/>
                <a:sym typeface="Book Antiqua"/>
              </a:rPr>
              <a:t>OSPE for 3</a:t>
            </a:r>
            <a:r>
              <a:rPr sz="2250" b="1" baseline="31999" dirty="0">
                <a:latin typeface="Book Antiqua"/>
                <a:ea typeface="Book Antiqua"/>
                <a:cs typeface="Book Antiqua"/>
                <a:sym typeface="Book Antiqua"/>
              </a:rPr>
              <a:t>rd</a:t>
            </a:r>
            <a:r>
              <a:rPr sz="2250" b="1" dirty="0">
                <a:latin typeface="Book Antiqua"/>
                <a:ea typeface="Book Antiqua"/>
                <a:cs typeface="Book Antiqua"/>
                <a:sym typeface="Book Antiqua"/>
              </a:rPr>
              <a:t> Year BDS </a:t>
            </a:r>
          </a:p>
        </p:txBody>
      </p:sp>
      <p:sp>
        <p:nvSpPr>
          <p:cNvPr id="47" name="Shape 47"/>
          <p:cNvSpPr>
            <a:spLocks noGrp="1"/>
          </p:cNvSpPr>
          <p:nvPr>
            <p:ph type="body" idx="1"/>
          </p:nvPr>
        </p:nvSpPr>
        <p:spPr>
          <a:xfrm>
            <a:off x="2109787" y="1130268"/>
            <a:ext cx="7638455" cy="4670457"/>
          </a:xfrm>
          <a:prstGeom prst="rect">
            <a:avLst/>
          </a:prstGeom>
        </p:spPr>
        <p:txBody>
          <a:bodyPr/>
          <a:lstStyle/>
          <a:p>
            <a:pPr algn="l" defTabSz="321457">
              <a:lnSpc>
                <a:spcPct val="115000"/>
              </a:lnSpc>
              <a:spcBef>
                <a:spcPts val="703"/>
              </a:spcBef>
              <a:defRPr sz="1800"/>
            </a:pPr>
            <a:r>
              <a:rPr sz="773" dirty="0">
                <a:solidFill>
                  <a:srgbClr val="FF0000"/>
                </a:solidFill>
                <a:latin typeface="Book Antiqua"/>
                <a:ea typeface="Book Antiqua"/>
                <a:cs typeface="Book Antiqua"/>
                <a:sym typeface="Book Antiqua"/>
              </a:rPr>
              <a:t> </a:t>
            </a:r>
            <a:r>
              <a:rPr sz="2109" b="1" dirty="0">
                <a:solidFill>
                  <a:srgbClr val="FF0000"/>
                </a:solidFill>
                <a:latin typeface="Book Antiqua"/>
                <a:ea typeface="Book Antiqua"/>
                <a:cs typeface="Book Antiqua"/>
                <a:sym typeface="Book Antiqua"/>
              </a:rPr>
              <a:t>Interactive                                       (1)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(Counseling)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Tracheostomy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Thyroidectomy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Salivary gland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Neck dissections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Amputation </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body" idx="1"/>
          </p:nvPr>
        </p:nvSpPr>
        <p:spPr>
          <a:xfrm>
            <a:off x="1899047" y="992137"/>
            <a:ext cx="7804547" cy="5864643"/>
          </a:xfrm>
          <a:prstGeom prst="rect">
            <a:avLst/>
          </a:prstGeom>
        </p:spPr>
        <p:txBody>
          <a:bodyPr/>
          <a:lstStyle/>
          <a:p>
            <a:pPr defTabSz="154299">
              <a:lnSpc>
                <a:spcPct val="115000"/>
              </a:lnSpc>
              <a:spcBef>
                <a:spcPts val="281"/>
              </a:spcBef>
              <a:defRPr sz="1800"/>
            </a:pPr>
            <a:r>
              <a:rPr sz="2126" b="1" dirty="0">
                <a:latin typeface="Book Antiqua"/>
                <a:ea typeface="Book Antiqua"/>
                <a:cs typeface="Book Antiqua"/>
                <a:sym typeface="Book Antiqua"/>
              </a:rPr>
              <a:t>Static stations </a:t>
            </a:r>
            <a:endParaRPr sz="2126" dirty="0">
              <a:latin typeface="Book Antiqua"/>
              <a:ea typeface="Book Antiqua"/>
              <a:cs typeface="Book Antiqua"/>
              <a:sym typeface="Book Antiqua"/>
            </a:endParaRPr>
          </a:p>
          <a:p>
            <a:pPr defTabSz="154299">
              <a:lnSpc>
                <a:spcPct val="115000"/>
              </a:lnSpc>
              <a:spcBef>
                <a:spcPts val="281"/>
              </a:spcBef>
              <a:defRPr sz="1800"/>
            </a:pPr>
            <a:r>
              <a:rPr sz="2126" dirty="0">
                <a:latin typeface="Book Antiqua"/>
                <a:ea typeface="Book Antiqua"/>
                <a:cs typeface="Book Antiqua"/>
                <a:sym typeface="Book Antiqua"/>
              </a:rPr>
              <a:t>Trauma, Emergency, Facial, Head, Chest, Abdomen 	  (2)</a:t>
            </a:r>
          </a:p>
          <a:p>
            <a:pPr defTabSz="154299">
              <a:lnSpc>
                <a:spcPct val="115000"/>
              </a:lnSpc>
              <a:spcBef>
                <a:spcPts val="281"/>
              </a:spcBef>
              <a:defRPr sz="1800"/>
            </a:pPr>
            <a:r>
              <a:rPr sz="2126" dirty="0">
                <a:latin typeface="Book Antiqua"/>
                <a:ea typeface="Book Antiqua"/>
                <a:cs typeface="Book Antiqua"/>
                <a:sym typeface="Book Antiqua"/>
              </a:rPr>
              <a:t>Pre-op Assessment                                                                    (1)</a:t>
            </a:r>
          </a:p>
          <a:p>
            <a:pPr defTabSz="154299">
              <a:lnSpc>
                <a:spcPct val="115000"/>
              </a:lnSpc>
              <a:spcBef>
                <a:spcPts val="281"/>
              </a:spcBef>
              <a:defRPr sz="1800"/>
            </a:pPr>
            <a:r>
              <a:rPr sz="2126" dirty="0">
                <a:latin typeface="Book Antiqua"/>
                <a:ea typeface="Book Antiqua"/>
                <a:cs typeface="Book Antiqua"/>
                <a:sym typeface="Book Antiqua"/>
              </a:rPr>
              <a:t>Diabetic patient </a:t>
            </a:r>
          </a:p>
          <a:p>
            <a:pPr defTabSz="154299">
              <a:lnSpc>
                <a:spcPct val="115000"/>
              </a:lnSpc>
              <a:spcBef>
                <a:spcPts val="281"/>
              </a:spcBef>
              <a:defRPr sz="1800"/>
            </a:pPr>
            <a:r>
              <a:rPr sz="2126" dirty="0">
                <a:latin typeface="Book Antiqua"/>
                <a:ea typeface="Book Antiqua"/>
                <a:cs typeface="Book Antiqua"/>
                <a:sym typeface="Book Antiqua"/>
              </a:rPr>
              <a:t>Cardiac patient </a:t>
            </a:r>
          </a:p>
          <a:p>
            <a:pPr defTabSz="154299">
              <a:lnSpc>
                <a:spcPct val="115000"/>
              </a:lnSpc>
              <a:spcBef>
                <a:spcPts val="281"/>
              </a:spcBef>
              <a:defRPr sz="1800"/>
            </a:pPr>
            <a:r>
              <a:rPr sz="2126" dirty="0">
                <a:latin typeface="Book Antiqua"/>
                <a:ea typeface="Book Antiqua"/>
                <a:cs typeface="Book Antiqua"/>
                <a:sym typeface="Book Antiqua"/>
              </a:rPr>
              <a:t>Steroid therapy </a:t>
            </a:r>
          </a:p>
          <a:p>
            <a:pPr defTabSz="154299">
              <a:lnSpc>
                <a:spcPct val="115000"/>
              </a:lnSpc>
              <a:spcBef>
                <a:spcPts val="281"/>
              </a:spcBef>
              <a:defRPr sz="1800"/>
            </a:pPr>
            <a:r>
              <a:rPr sz="2126" dirty="0">
                <a:latin typeface="Book Antiqua"/>
                <a:ea typeface="Book Antiqua"/>
                <a:cs typeface="Book Antiqua"/>
                <a:sym typeface="Book Antiqua"/>
              </a:rPr>
              <a:t>Hypertension</a:t>
            </a:r>
          </a:p>
          <a:p>
            <a:pPr defTabSz="154299">
              <a:lnSpc>
                <a:spcPct val="115000"/>
              </a:lnSpc>
              <a:spcBef>
                <a:spcPts val="281"/>
              </a:spcBef>
              <a:defRPr sz="1800"/>
            </a:pPr>
            <a:r>
              <a:rPr sz="2126" dirty="0">
                <a:latin typeface="Book Antiqua"/>
                <a:ea typeface="Book Antiqua"/>
                <a:cs typeface="Book Antiqua"/>
                <a:sym typeface="Book Antiqua"/>
              </a:rPr>
              <a:t>Chest diseases </a:t>
            </a:r>
          </a:p>
          <a:p>
            <a:pPr defTabSz="154299">
              <a:lnSpc>
                <a:spcPct val="115000"/>
              </a:lnSpc>
              <a:spcBef>
                <a:spcPts val="281"/>
              </a:spcBef>
              <a:defRPr sz="1800"/>
            </a:pPr>
            <a:r>
              <a:rPr sz="2126" dirty="0">
                <a:latin typeface="Book Antiqua"/>
                <a:ea typeface="Book Antiqua"/>
                <a:cs typeface="Book Antiqua"/>
                <a:sym typeface="Book Antiqua"/>
              </a:rPr>
              <a:t>Thyrotoxicosis      						</a:t>
            </a:r>
          </a:p>
          <a:p>
            <a:pPr defTabSz="154299">
              <a:lnSpc>
                <a:spcPct val="115000"/>
              </a:lnSpc>
              <a:spcBef>
                <a:spcPts val="281"/>
              </a:spcBef>
              <a:defRPr sz="1800"/>
            </a:pPr>
            <a:r>
              <a:rPr sz="2126" dirty="0">
                <a:latin typeface="Book Antiqua"/>
                <a:ea typeface="Book Antiqua"/>
                <a:cs typeface="Book Antiqua"/>
                <a:sym typeface="Book Antiqua"/>
              </a:rPr>
              <a:t>Post-op complications and care                                           (1)</a:t>
            </a:r>
          </a:p>
          <a:p>
            <a:pPr defTabSz="154299">
              <a:lnSpc>
                <a:spcPct val="115000"/>
              </a:lnSpc>
              <a:spcBef>
                <a:spcPts val="281"/>
              </a:spcBef>
              <a:defRPr sz="1800"/>
            </a:pPr>
            <a:r>
              <a:rPr sz="2126" dirty="0">
                <a:latin typeface="Book Antiqua"/>
                <a:ea typeface="Book Antiqua"/>
                <a:cs typeface="Book Antiqua"/>
                <a:sym typeface="Book Antiqua"/>
              </a:rPr>
              <a:t>Wound infection </a:t>
            </a:r>
          </a:p>
          <a:p>
            <a:pPr defTabSz="154299">
              <a:lnSpc>
                <a:spcPct val="115000"/>
              </a:lnSpc>
              <a:spcBef>
                <a:spcPts val="281"/>
              </a:spcBef>
              <a:defRPr sz="1800"/>
            </a:pPr>
            <a:r>
              <a:rPr sz="2126" dirty="0">
                <a:latin typeface="Book Antiqua"/>
                <a:ea typeface="Book Antiqua"/>
                <a:cs typeface="Book Antiqua"/>
                <a:sym typeface="Book Antiqua"/>
              </a:rPr>
              <a:t>Fluid and electrolytes </a:t>
            </a:r>
          </a:p>
          <a:p>
            <a:pPr defTabSz="154299">
              <a:lnSpc>
                <a:spcPct val="115000"/>
              </a:lnSpc>
              <a:spcBef>
                <a:spcPts val="281"/>
              </a:spcBef>
              <a:defRPr sz="1800"/>
            </a:pPr>
            <a:r>
              <a:rPr sz="2126" dirty="0">
                <a:latin typeface="Book Antiqua"/>
                <a:ea typeface="Book Antiqua"/>
                <a:cs typeface="Book Antiqua"/>
                <a:sym typeface="Book Antiqua"/>
              </a:rPr>
              <a:t>Nasogastric tube, Feeding tube, Endotracheal, tracheostomy 							</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p:cNvSpPr>
          <p:nvPr>
            <p:ph type="body" idx="1"/>
          </p:nvPr>
        </p:nvSpPr>
        <p:spPr>
          <a:xfrm>
            <a:off x="2193727" y="607219"/>
            <a:ext cx="7804547" cy="5643563"/>
          </a:xfrm>
          <a:prstGeom prst="rect">
            <a:avLst/>
          </a:prstGeom>
        </p:spPr>
        <p:txBody>
          <a:bodyPr/>
          <a:lstStyle/>
          <a:p>
            <a:pPr algn="l" defTabSz="321457">
              <a:lnSpc>
                <a:spcPct val="115000"/>
              </a:lnSpc>
              <a:spcBef>
                <a:spcPts val="703"/>
              </a:spcBef>
              <a:defRPr sz="1800"/>
            </a:pPr>
            <a:r>
              <a:rPr sz="1969" dirty="0">
                <a:latin typeface="Book Antiqua"/>
                <a:ea typeface="Book Antiqua"/>
                <a:cs typeface="Book Antiqua"/>
                <a:sym typeface="Book Antiqua"/>
              </a:rPr>
              <a:t>Pain management </a:t>
            </a:r>
          </a:p>
          <a:p>
            <a:pPr algn="l" defTabSz="321457">
              <a:lnSpc>
                <a:spcPct val="115000"/>
              </a:lnSpc>
              <a:spcBef>
                <a:spcPts val="703"/>
              </a:spcBef>
              <a:defRPr sz="1800"/>
            </a:pPr>
            <a:r>
              <a:rPr sz="1969" dirty="0">
                <a:latin typeface="Book Antiqua"/>
                <a:ea typeface="Book Antiqua"/>
                <a:cs typeface="Book Antiqua"/>
                <a:sym typeface="Book Antiqua"/>
              </a:rPr>
              <a:t>Chest care </a:t>
            </a:r>
          </a:p>
          <a:p>
            <a:pPr algn="l" defTabSz="321457">
              <a:lnSpc>
                <a:spcPct val="115000"/>
              </a:lnSpc>
              <a:spcBef>
                <a:spcPts val="703"/>
              </a:spcBef>
              <a:defRPr sz="1800"/>
            </a:pPr>
            <a:r>
              <a:rPr sz="1969" dirty="0">
                <a:latin typeface="Book Antiqua"/>
                <a:ea typeface="Book Antiqua"/>
                <a:cs typeface="Book Antiqua"/>
                <a:sym typeface="Book Antiqua"/>
              </a:rPr>
              <a:t>DVT 						</a:t>
            </a:r>
          </a:p>
          <a:p>
            <a:pPr algn="l" defTabSz="321457">
              <a:lnSpc>
                <a:spcPct val="115000"/>
              </a:lnSpc>
              <a:spcBef>
                <a:spcPts val="703"/>
              </a:spcBef>
              <a:defRPr sz="1800"/>
            </a:pPr>
            <a:r>
              <a:rPr sz="1969" dirty="0">
                <a:latin typeface="Book Antiqua"/>
                <a:ea typeface="Book Antiqua"/>
                <a:cs typeface="Book Antiqua"/>
                <a:sym typeface="Book Antiqua"/>
              </a:rPr>
              <a:t>Instrument, Tubing </a:t>
            </a:r>
          </a:p>
          <a:p>
            <a:pPr algn="l" defTabSz="321457">
              <a:lnSpc>
                <a:spcPct val="115000"/>
              </a:lnSpc>
              <a:spcBef>
                <a:spcPts val="703"/>
              </a:spcBef>
              <a:defRPr sz="1800"/>
            </a:pPr>
            <a:r>
              <a:rPr sz="1969" dirty="0">
                <a:latin typeface="Book Antiqua"/>
                <a:ea typeface="Book Antiqua"/>
                <a:cs typeface="Book Antiqua"/>
                <a:sym typeface="Book Antiqua"/>
              </a:rPr>
              <a:t>Nasogastric tube, Feeding tube, Endotracheal, tracheostomy 	</a:t>
            </a:r>
            <a:r>
              <a:rPr lang="en-US" sz="1969" dirty="0">
                <a:latin typeface="Book Antiqua"/>
                <a:ea typeface="Book Antiqua"/>
                <a:cs typeface="Book Antiqua"/>
                <a:sym typeface="Book Antiqua"/>
              </a:rPr>
              <a:t> </a:t>
            </a:r>
            <a:r>
              <a:rPr sz="1969" dirty="0">
                <a:latin typeface="Book Antiqua"/>
                <a:ea typeface="Book Antiqua"/>
                <a:cs typeface="Book Antiqua"/>
                <a:sym typeface="Book Antiqua"/>
              </a:rPr>
              <a:t>(2)	</a:t>
            </a:r>
            <a:endParaRPr lang="en-US" sz="1969" dirty="0">
              <a:latin typeface="Book Antiqua"/>
              <a:ea typeface="Book Antiqua"/>
              <a:cs typeface="Book Antiqua"/>
              <a:sym typeface="Book Antiqua"/>
            </a:endParaRPr>
          </a:p>
          <a:p>
            <a:pPr algn="l" defTabSz="321457">
              <a:lnSpc>
                <a:spcPct val="115000"/>
              </a:lnSpc>
              <a:spcBef>
                <a:spcPts val="703"/>
              </a:spcBef>
              <a:defRPr sz="1800"/>
            </a:pPr>
            <a:r>
              <a:rPr sz="1969" dirty="0">
                <a:latin typeface="Book Antiqua"/>
                <a:ea typeface="Book Antiqua"/>
                <a:cs typeface="Book Antiqua"/>
                <a:sym typeface="Book Antiqua"/>
              </a:rPr>
              <a:t>X-rays    cervical spine, chest, OPG  			(2)</a:t>
            </a:r>
          </a:p>
          <a:p>
            <a:pPr algn="l" defTabSz="321457">
              <a:lnSpc>
                <a:spcPct val="115000"/>
              </a:lnSpc>
              <a:spcBef>
                <a:spcPts val="703"/>
              </a:spcBef>
              <a:defRPr sz="1800"/>
            </a:pPr>
            <a:r>
              <a:rPr sz="1969" dirty="0">
                <a:latin typeface="Book Antiqua"/>
                <a:ea typeface="Book Antiqua"/>
                <a:cs typeface="Book Antiqua"/>
                <a:sym typeface="Book Antiqua"/>
              </a:rPr>
              <a:t>Drains, sutures, catheter  </a:t>
            </a:r>
          </a:p>
          <a:p>
            <a:pPr algn="l" defTabSz="321457">
              <a:lnSpc>
                <a:spcPct val="115000"/>
              </a:lnSpc>
              <a:spcBef>
                <a:spcPts val="703"/>
              </a:spcBef>
              <a:defRPr sz="1800"/>
            </a:pPr>
            <a:r>
              <a:rPr sz="1969" dirty="0">
                <a:latin typeface="Book Antiqua"/>
                <a:ea typeface="Book Antiqua"/>
                <a:cs typeface="Book Antiqua"/>
                <a:sym typeface="Book Antiqua"/>
              </a:rPr>
              <a:t>Nelton drain, suction drain, corrugated, chest drain,</a:t>
            </a:r>
          </a:p>
          <a:p>
            <a:pPr algn="l" defTabSz="321457">
              <a:lnSpc>
                <a:spcPct val="115000"/>
              </a:lnSpc>
              <a:spcBef>
                <a:spcPts val="703"/>
              </a:spcBef>
              <a:defRPr sz="1800"/>
            </a:pPr>
            <a:r>
              <a:rPr sz="1969" dirty="0">
                <a:latin typeface="Book Antiqua"/>
                <a:ea typeface="Book Antiqua"/>
                <a:cs typeface="Book Antiqua"/>
                <a:sym typeface="Book Antiqua"/>
              </a:rPr>
              <a:t>Silk, proline, vicryl, catgut </a:t>
            </a:r>
          </a:p>
          <a:p>
            <a:pPr algn="l" defTabSz="321457">
              <a:lnSpc>
                <a:spcPct val="115000"/>
              </a:lnSpc>
              <a:spcBef>
                <a:spcPts val="703"/>
              </a:spcBef>
              <a:defRPr sz="1800"/>
            </a:pPr>
            <a:r>
              <a:rPr sz="1969" dirty="0">
                <a:latin typeface="Book Antiqua"/>
                <a:ea typeface="Book Antiqua"/>
                <a:cs typeface="Book Antiqua"/>
                <a:sym typeface="Book Antiqua"/>
              </a:rPr>
              <a:t>Folly’s catheter, central venous line Cather     	  (1)</a:t>
            </a:r>
            <a:endParaRPr sz="1617" dirty="0">
              <a:latin typeface="Book Antiqua"/>
              <a:ea typeface="Book Antiqua"/>
              <a:cs typeface="Book Antiqua"/>
              <a:sym typeface="Book Antiqua"/>
            </a:endParaRP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8509-FAC3-A86F-2BFF-8C715A76B282}"/>
              </a:ext>
            </a:extLst>
          </p:cNvPr>
          <p:cNvSpPr>
            <a:spLocks noGrp="1"/>
          </p:cNvSpPr>
          <p:nvPr>
            <p:ph type="title"/>
          </p:nvPr>
        </p:nvSpPr>
        <p:spPr/>
        <p:txBody>
          <a:bodyPr>
            <a:normAutofit/>
          </a:bodyPr>
          <a:lstStyle/>
          <a:p>
            <a:r>
              <a:rPr lang="en-PK" sz="3600" b="1" dirty="0">
                <a:latin typeface="Arial" panose="020B0604020202020204" pitchFamily="34" charset="0"/>
                <a:cs typeface="Arial" panose="020B0604020202020204" pitchFamily="34" charset="0"/>
              </a:rPr>
              <a:t>Classification of </a:t>
            </a:r>
            <a:r>
              <a:rPr lang="en-GB" sz="3600" b="1" dirty="0">
                <a:latin typeface="Arial" panose="020B0604020202020204" pitchFamily="34" charset="0"/>
                <a:cs typeface="Arial" panose="020B0604020202020204" pitchFamily="34" charset="0"/>
              </a:rPr>
              <a:t>Wound C</a:t>
            </a:r>
            <a:r>
              <a:rPr lang="en-PK" sz="3600" b="1" dirty="0">
                <a:latin typeface="Arial" panose="020B0604020202020204" pitchFamily="34" charset="0"/>
                <a:cs typeface="Arial" panose="020B0604020202020204" pitchFamily="34" charset="0"/>
              </a:rPr>
              <a:t>losure and Healing</a:t>
            </a:r>
            <a:endParaRPr lang="en-GB" sz="3600" dirty="0"/>
          </a:p>
        </p:txBody>
      </p:sp>
      <p:sp>
        <p:nvSpPr>
          <p:cNvPr id="3" name="Content Placeholder 2">
            <a:extLst>
              <a:ext uri="{FF2B5EF4-FFF2-40B4-BE49-F238E27FC236}">
                <a16:creationId xmlns:a16="http://schemas.microsoft.com/office/drawing/2014/main" id="{5B95AB0D-C154-DEE9-8D4D-0E59F7F8C651}"/>
              </a:ext>
            </a:extLst>
          </p:cNvPr>
          <p:cNvSpPr>
            <a:spLocks noGrp="1"/>
          </p:cNvSpPr>
          <p:nvPr>
            <p:ph idx="1"/>
          </p:nvPr>
        </p:nvSpPr>
        <p:spPr>
          <a:xfrm>
            <a:off x="838200" y="1444752"/>
            <a:ext cx="10515600" cy="5048123"/>
          </a:xfrm>
        </p:spPr>
        <p:txBody>
          <a:bodyPr>
            <a:normAutofit/>
          </a:bodyPr>
          <a:lstStyle/>
          <a:p>
            <a:r>
              <a:rPr lang="en-GB" sz="3200" dirty="0">
                <a:latin typeface="Arial" panose="020B0604020202020204" pitchFamily="34" charset="0"/>
                <a:cs typeface="Arial" panose="020B0604020202020204" pitchFamily="34" charset="0"/>
              </a:rPr>
              <a:t>Primary Intention</a:t>
            </a:r>
          </a:p>
          <a:p>
            <a:r>
              <a:rPr lang="en-GB" sz="3200" dirty="0">
                <a:latin typeface="Arial" panose="020B0604020202020204" pitchFamily="34" charset="0"/>
                <a:cs typeface="Arial" panose="020B0604020202020204" pitchFamily="34" charset="0"/>
              </a:rPr>
              <a:t>Wound edges apposed</a:t>
            </a:r>
          </a:p>
          <a:p>
            <a:r>
              <a:rPr lang="en-GB" sz="3200" dirty="0">
                <a:latin typeface="Arial" panose="020B0604020202020204" pitchFamily="34" charset="0"/>
                <a:cs typeface="Arial" panose="020B0604020202020204" pitchFamily="34" charset="0"/>
              </a:rPr>
              <a:t> Normal healing </a:t>
            </a:r>
          </a:p>
          <a:p>
            <a:r>
              <a:rPr lang="en-GB" sz="3200" dirty="0">
                <a:latin typeface="Arial" panose="020B0604020202020204" pitchFamily="34" charset="0"/>
                <a:cs typeface="Arial" panose="020B0604020202020204" pitchFamily="34" charset="0"/>
              </a:rPr>
              <a:t>Minimal Scar </a:t>
            </a:r>
          </a:p>
        </p:txBody>
      </p:sp>
      <p:pic>
        <p:nvPicPr>
          <p:cNvPr id="5" name="Picture 4">
            <a:extLst>
              <a:ext uri="{FF2B5EF4-FFF2-40B4-BE49-F238E27FC236}">
                <a16:creationId xmlns:a16="http://schemas.microsoft.com/office/drawing/2014/main" id="{6171FC39-C1FC-A20D-68FD-4BB65B2636BF}"/>
              </a:ext>
            </a:extLst>
          </p:cNvPr>
          <p:cNvPicPr>
            <a:picLocks noChangeAspect="1"/>
          </p:cNvPicPr>
          <p:nvPr/>
        </p:nvPicPr>
        <p:blipFill>
          <a:blip r:embed="rId4"/>
          <a:stretch>
            <a:fillRect/>
          </a:stretch>
        </p:blipFill>
        <p:spPr>
          <a:xfrm>
            <a:off x="7918704" y="1381347"/>
            <a:ext cx="4069333" cy="2447681"/>
          </a:xfrm>
          <a:prstGeom prst="rect">
            <a:avLst/>
          </a:prstGeom>
        </p:spPr>
      </p:pic>
      <p:pic>
        <p:nvPicPr>
          <p:cNvPr id="8" name="primary closure .mp4">
            <a:hlinkClick r:id="" action="ppaction://media"/>
            <a:extLst>
              <a:ext uri="{FF2B5EF4-FFF2-40B4-BE49-F238E27FC236}">
                <a16:creationId xmlns:a16="http://schemas.microsoft.com/office/drawing/2014/main" id="{1B0CC1E7-854E-45A7-0643-9588ADC6A48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13888" y="3677666"/>
            <a:ext cx="5004816" cy="2815209"/>
          </a:xfrm>
          <a:prstGeom prst="rect">
            <a:avLst/>
          </a:prstGeom>
        </p:spPr>
      </p:pic>
    </p:spTree>
    <p:extLst>
      <p:ext uri="{BB962C8B-B14F-4D97-AF65-F5344CB8AC3E}">
        <p14:creationId xmlns:p14="http://schemas.microsoft.com/office/powerpoint/2010/main" val="147431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2020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8"/>
                </p:tgtEl>
              </p:cMediaNode>
            </p:video>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8"/>
                                        </p:tgtEl>
                                      </p:cBhvr>
                                    </p:cmd>
                                  </p:childTnLst>
                                </p:cTn>
                              </p:par>
                            </p:childTnLst>
                          </p:cTn>
                        </p:par>
                      </p:childTnLst>
                    </p:cTn>
                  </p:par>
                </p:childTnLst>
              </p:cTn>
              <p:nextCondLst>
                <p:cond evt="onClick" delay="0">
                  <p:tgtEl>
                    <p:spTgt spid="8"/>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AF32C-50C0-61C6-63C5-BDED927EFECD}"/>
              </a:ext>
            </a:extLst>
          </p:cNvPr>
          <p:cNvSpPr>
            <a:spLocks noGrp="1"/>
          </p:cNvSpPr>
          <p:nvPr>
            <p:ph type="title"/>
          </p:nvPr>
        </p:nvSpPr>
        <p:spPr/>
        <p:txBody>
          <a:bodyPr/>
          <a:lstStyle/>
          <a:p>
            <a:r>
              <a:rPr lang="en-GB" b="1" dirty="0">
                <a:latin typeface="Arial" panose="020B0604020202020204" pitchFamily="34" charset="0"/>
                <a:cs typeface="Arial" panose="020B0604020202020204" pitchFamily="34" charset="0"/>
              </a:rPr>
              <a:t>Secondary intention </a:t>
            </a:r>
          </a:p>
        </p:txBody>
      </p:sp>
      <p:sp>
        <p:nvSpPr>
          <p:cNvPr id="3" name="Content Placeholder 2">
            <a:extLst>
              <a:ext uri="{FF2B5EF4-FFF2-40B4-BE49-F238E27FC236}">
                <a16:creationId xmlns:a16="http://schemas.microsoft.com/office/drawing/2014/main" id="{EDC0D5D7-2F2E-8A59-1C50-D6709C816AEA}"/>
              </a:ext>
            </a:extLst>
          </p:cNvPr>
          <p:cNvSpPr>
            <a:spLocks noGrp="1"/>
          </p:cNvSpPr>
          <p:nvPr>
            <p:ph idx="1"/>
          </p:nvPr>
        </p:nvSpPr>
        <p:spPr>
          <a:xfrm>
            <a:off x="838200" y="1322614"/>
            <a:ext cx="10515600" cy="5170259"/>
          </a:xfrm>
        </p:spPr>
        <p:txBody>
          <a:bodyPr>
            <a:normAutofit/>
          </a:bodyPr>
          <a:lstStyle/>
          <a:p>
            <a:r>
              <a:rPr lang="en-GB" sz="3600" dirty="0"/>
              <a:t>Wound left open </a:t>
            </a:r>
          </a:p>
          <a:p>
            <a:r>
              <a:rPr lang="en-GB" sz="3600" dirty="0"/>
              <a:t>Heals by granulation, contraction, epithelization</a:t>
            </a:r>
          </a:p>
          <a:p>
            <a:r>
              <a:rPr lang="en-GB" sz="3600" dirty="0"/>
              <a:t>Increased inflammation  and proliferation</a:t>
            </a:r>
          </a:p>
          <a:p>
            <a:r>
              <a:rPr lang="en-GB" sz="3600" dirty="0"/>
              <a:t>Poor scar </a:t>
            </a:r>
          </a:p>
          <a:p>
            <a:pPr marL="0" indent="0">
              <a:buNone/>
            </a:pPr>
            <a:endParaRPr lang="en-GB" sz="3600" dirty="0"/>
          </a:p>
        </p:txBody>
      </p:sp>
      <p:pic>
        <p:nvPicPr>
          <p:cNvPr id="5" name="Picture 4">
            <a:extLst>
              <a:ext uri="{FF2B5EF4-FFF2-40B4-BE49-F238E27FC236}">
                <a16:creationId xmlns:a16="http://schemas.microsoft.com/office/drawing/2014/main" id="{1742237E-8F30-DBF2-7F35-2B7C06CCB485}"/>
              </a:ext>
            </a:extLst>
          </p:cNvPr>
          <p:cNvPicPr>
            <a:picLocks noChangeAspect="1"/>
          </p:cNvPicPr>
          <p:nvPr/>
        </p:nvPicPr>
        <p:blipFill>
          <a:blip r:embed="rId2"/>
          <a:stretch>
            <a:fillRect/>
          </a:stretch>
        </p:blipFill>
        <p:spPr>
          <a:xfrm>
            <a:off x="5322569" y="3428999"/>
            <a:ext cx="5601996" cy="3063875"/>
          </a:xfrm>
          <a:prstGeom prst="rect">
            <a:avLst/>
          </a:prstGeom>
          <a:ln>
            <a:solidFill>
              <a:schemeClr val="tx1"/>
            </a:solidFill>
          </a:ln>
        </p:spPr>
      </p:pic>
    </p:spTree>
    <p:extLst>
      <p:ext uri="{BB962C8B-B14F-4D97-AF65-F5344CB8AC3E}">
        <p14:creationId xmlns:p14="http://schemas.microsoft.com/office/powerpoint/2010/main" val="286700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65BFB-31F0-F169-A757-A932E9EE050F}"/>
              </a:ext>
            </a:extLst>
          </p:cNvPr>
          <p:cNvSpPr>
            <a:spLocks noGrp="1"/>
          </p:cNvSpPr>
          <p:nvPr>
            <p:ph type="title"/>
          </p:nvPr>
        </p:nvSpPr>
        <p:spPr>
          <a:xfrm>
            <a:off x="838200" y="365125"/>
            <a:ext cx="10515600" cy="663575"/>
          </a:xfrm>
        </p:spPr>
        <p:txBody>
          <a:bodyPr>
            <a:normAutofit/>
          </a:bodyPr>
          <a:lstStyle/>
          <a:p>
            <a:r>
              <a:rPr lang="en-GB" sz="3600" b="1" dirty="0">
                <a:latin typeface="Arial" panose="020B0604020202020204" pitchFamily="34" charset="0"/>
                <a:cs typeface="Arial" panose="020B0604020202020204" pitchFamily="34" charset="0"/>
              </a:rPr>
              <a:t>Tertiary intention( Delayed Primary Intention)  </a:t>
            </a:r>
          </a:p>
        </p:txBody>
      </p:sp>
      <p:sp>
        <p:nvSpPr>
          <p:cNvPr id="3" name="Content Placeholder 2">
            <a:extLst>
              <a:ext uri="{FF2B5EF4-FFF2-40B4-BE49-F238E27FC236}">
                <a16:creationId xmlns:a16="http://schemas.microsoft.com/office/drawing/2014/main" id="{9D6F9D99-C5B5-D34C-5E20-591FBF7E698E}"/>
              </a:ext>
            </a:extLst>
          </p:cNvPr>
          <p:cNvSpPr>
            <a:spLocks noGrp="1"/>
          </p:cNvSpPr>
          <p:nvPr>
            <p:ph idx="1"/>
          </p:nvPr>
        </p:nvSpPr>
        <p:spPr>
          <a:xfrm>
            <a:off x="838200" y="1191986"/>
            <a:ext cx="10515600" cy="5445089"/>
          </a:xfrm>
        </p:spPr>
        <p:txBody>
          <a:bodyPr>
            <a:normAutofit/>
          </a:bodyPr>
          <a:lstStyle/>
          <a:p>
            <a:r>
              <a:rPr lang="en-GB" sz="3600" dirty="0"/>
              <a:t>The wound was initially left open</a:t>
            </a:r>
          </a:p>
          <a:p>
            <a:r>
              <a:rPr lang="en-GB" sz="3600" dirty="0"/>
              <a:t>Edges later opposed when healing conditions favourable  </a:t>
            </a:r>
          </a:p>
        </p:txBody>
      </p:sp>
      <p:pic>
        <p:nvPicPr>
          <p:cNvPr id="5" name="Picture 4">
            <a:extLst>
              <a:ext uri="{FF2B5EF4-FFF2-40B4-BE49-F238E27FC236}">
                <a16:creationId xmlns:a16="http://schemas.microsoft.com/office/drawing/2014/main" id="{4C822EDB-475A-CDA3-0412-DD8D805E812F}"/>
              </a:ext>
            </a:extLst>
          </p:cNvPr>
          <p:cNvPicPr>
            <a:picLocks noChangeAspect="1"/>
          </p:cNvPicPr>
          <p:nvPr/>
        </p:nvPicPr>
        <p:blipFill>
          <a:blip r:embed="rId2"/>
          <a:stretch>
            <a:fillRect/>
          </a:stretch>
        </p:blipFill>
        <p:spPr>
          <a:xfrm>
            <a:off x="3188716" y="3038348"/>
            <a:ext cx="7772400" cy="3598727"/>
          </a:xfrm>
          <a:prstGeom prst="rect">
            <a:avLst/>
          </a:prstGeom>
          <a:ln>
            <a:solidFill>
              <a:schemeClr val="accent1"/>
            </a:solidFill>
          </a:ln>
        </p:spPr>
      </p:pic>
    </p:spTree>
    <p:extLst>
      <p:ext uri="{BB962C8B-B14F-4D97-AF65-F5344CB8AC3E}">
        <p14:creationId xmlns:p14="http://schemas.microsoft.com/office/powerpoint/2010/main" val="128492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EF2DE-9D8D-8BCA-EF89-B04E6018F60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12C74F1-3B38-71C6-8FF4-6383F216FE12}"/>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381239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55A6-822A-BA84-E73B-BD551B11F185}"/>
              </a:ext>
            </a:extLst>
          </p:cNvPr>
          <p:cNvSpPr>
            <a:spLocks noGrp="1"/>
          </p:cNvSpPr>
          <p:nvPr>
            <p:ph type="title"/>
          </p:nvPr>
        </p:nvSpPr>
        <p:spPr/>
        <p:txBody>
          <a:bodyPr>
            <a:normAutofit/>
          </a:bodyPr>
          <a:lstStyle/>
          <a:p>
            <a:r>
              <a:rPr lang="en-US" sz="3600" b="1" dirty="0">
                <a:solidFill>
                  <a:srgbClr val="FF0000"/>
                </a:solidFill>
                <a:latin typeface="Arial" panose="020B0604020202020204" pitchFamily="34" charset="0"/>
                <a:ea typeface="Book Antiqua"/>
                <a:cs typeface="Arial" panose="020B0604020202020204" pitchFamily="34" charset="0"/>
                <a:sym typeface="Book Antiqua"/>
              </a:rPr>
              <a:t> Marks Distribution </a:t>
            </a:r>
            <a:br>
              <a:rPr lang="en-US" sz="3600" b="1" dirty="0">
                <a:solidFill>
                  <a:srgbClr val="FF0000"/>
                </a:solidFill>
                <a:latin typeface="Arial" panose="020B0604020202020204" pitchFamily="34" charset="0"/>
                <a:ea typeface="Book Antiqua"/>
                <a:cs typeface="Arial" panose="020B0604020202020204" pitchFamily="34" charset="0"/>
                <a:sym typeface="Book Antiqua"/>
              </a:rPr>
            </a:br>
            <a:r>
              <a:rPr lang="en-US" sz="3600" b="1" dirty="0">
                <a:solidFill>
                  <a:srgbClr val="FF0000"/>
                </a:solidFill>
                <a:latin typeface="Arial" panose="020B0604020202020204" pitchFamily="34" charset="0"/>
                <a:ea typeface="Book Antiqua"/>
                <a:cs typeface="Arial" panose="020B0604020202020204" pitchFamily="34" charset="0"/>
                <a:sym typeface="Book Antiqua"/>
              </a:rPr>
              <a:t> 3</a:t>
            </a:r>
            <a:r>
              <a:rPr lang="en-US" sz="3600" b="1" baseline="31999" dirty="0">
                <a:solidFill>
                  <a:srgbClr val="FF0000"/>
                </a:solidFill>
                <a:latin typeface="Arial" panose="020B0604020202020204" pitchFamily="34" charset="0"/>
                <a:ea typeface="Book Antiqua"/>
                <a:cs typeface="Arial" panose="020B0604020202020204" pitchFamily="34" charset="0"/>
                <a:sym typeface="Book Antiqua"/>
              </a:rPr>
              <a:t>rd</a:t>
            </a:r>
            <a:r>
              <a:rPr lang="en-US" sz="3600" b="1" dirty="0">
                <a:solidFill>
                  <a:srgbClr val="FF0000"/>
                </a:solidFill>
                <a:latin typeface="Arial" panose="020B0604020202020204" pitchFamily="34" charset="0"/>
                <a:ea typeface="Book Antiqua"/>
                <a:cs typeface="Arial" panose="020B0604020202020204" pitchFamily="34" charset="0"/>
                <a:sym typeface="Book Antiqua"/>
              </a:rPr>
              <a:t> Professional BDS  (General Surgery) </a:t>
            </a:r>
            <a:endParaRPr lang="en-PK" sz="3600" dirty="0">
              <a:solidFill>
                <a:srgbClr val="FF0000"/>
              </a:solidFill>
            </a:endParaRPr>
          </a:p>
        </p:txBody>
      </p:sp>
      <p:sp>
        <p:nvSpPr>
          <p:cNvPr id="3" name="Text Placeholder 2">
            <a:extLst>
              <a:ext uri="{FF2B5EF4-FFF2-40B4-BE49-F238E27FC236}">
                <a16:creationId xmlns:a16="http://schemas.microsoft.com/office/drawing/2014/main" id="{FBCA5F8D-759B-49B6-3CC2-47DDABC3AB7A}"/>
              </a:ext>
            </a:extLst>
          </p:cNvPr>
          <p:cNvSpPr>
            <a:spLocks noGrp="1"/>
          </p:cNvSpPr>
          <p:nvPr>
            <p:ph type="body" idx="1"/>
          </p:nvPr>
        </p:nvSpPr>
        <p:spPr/>
        <p:txBody>
          <a:bodyPr>
            <a:normAutofit/>
          </a:bodyPr>
          <a:lstStyle/>
          <a:p>
            <a:r>
              <a:rPr lang="en-PK" sz="3600" b="1" dirty="0">
                <a:latin typeface="Georgia" panose="02040502050405020303" pitchFamily="18" charset="0"/>
              </a:rPr>
              <a:t>Prof. Zahid Mahmood </a:t>
            </a:r>
          </a:p>
        </p:txBody>
      </p:sp>
    </p:spTree>
    <p:extLst>
      <p:ext uri="{BB962C8B-B14F-4D97-AF65-F5344CB8AC3E}">
        <p14:creationId xmlns:p14="http://schemas.microsoft.com/office/powerpoint/2010/main" val="2847204585"/>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34"/>
          <p:cNvSpPr>
            <a:spLocks noGrp="1"/>
          </p:cNvSpPr>
          <p:nvPr>
            <p:ph type="title"/>
          </p:nvPr>
        </p:nvSpPr>
        <p:spPr>
          <a:xfrm>
            <a:off x="2152650" y="365127"/>
            <a:ext cx="7886700" cy="920749"/>
          </a:xfrm>
          <a:prstGeom prst="rect">
            <a:avLst/>
          </a:prstGeom>
        </p:spPr>
        <p:txBody>
          <a:bodyPr>
            <a:noAutofit/>
          </a:bodyPr>
          <a:lstStyle/>
          <a:p>
            <a:pPr marR="298955" defTabSz="298955">
              <a:lnSpc>
                <a:spcPct val="115000"/>
              </a:lnSpc>
              <a:spcBef>
                <a:spcPts val="633"/>
              </a:spcBef>
              <a:defRPr sz="1800"/>
            </a:pPr>
            <a:r>
              <a:rPr lang="en-US" sz="2531" b="1" dirty="0">
                <a:solidFill>
                  <a:srgbClr val="C82506"/>
                </a:solidFill>
                <a:latin typeface="Arial" panose="020B0604020202020204" pitchFamily="34" charset="0"/>
                <a:ea typeface="Book Antiqua"/>
                <a:cs typeface="Arial" panose="020B0604020202020204" pitchFamily="34" charset="0"/>
                <a:sym typeface="Book Antiqua"/>
              </a:rPr>
              <a:t>  </a:t>
            </a:r>
            <a:r>
              <a:rPr sz="2531" b="1" dirty="0">
                <a:solidFill>
                  <a:srgbClr val="C82506"/>
                </a:solidFill>
                <a:latin typeface="Arial" panose="020B0604020202020204" pitchFamily="34" charset="0"/>
                <a:ea typeface="Book Antiqua"/>
                <a:cs typeface="Arial" panose="020B0604020202020204" pitchFamily="34" charset="0"/>
                <a:sym typeface="Book Antiqua"/>
              </a:rPr>
              <a:t>Marks Distribution </a:t>
            </a:r>
            <a:br>
              <a:rPr lang="en-US" sz="2531" b="1" dirty="0">
                <a:solidFill>
                  <a:srgbClr val="C82506"/>
                </a:solidFill>
                <a:latin typeface="Arial" panose="020B0604020202020204" pitchFamily="34" charset="0"/>
                <a:ea typeface="Book Antiqua"/>
                <a:cs typeface="Arial" panose="020B0604020202020204" pitchFamily="34" charset="0"/>
                <a:sym typeface="Book Antiqua"/>
              </a:rPr>
            </a:br>
            <a:r>
              <a:rPr sz="2531" b="1" dirty="0">
                <a:solidFill>
                  <a:srgbClr val="C82506"/>
                </a:solidFill>
                <a:latin typeface="Arial" panose="020B0604020202020204" pitchFamily="34" charset="0"/>
                <a:ea typeface="Book Antiqua"/>
                <a:cs typeface="Arial" panose="020B0604020202020204" pitchFamily="34" charset="0"/>
                <a:sym typeface="Book Antiqua"/>
              </a:rPr>
              <a:t> 3</a:t>
            </a:r>
            <a:r>
              <a:rPr sz="2531" b="1" baseline="31999" dirty="0">
                <a:solidFill>
                  <a:srgbClr val="C82506"/>
                </a:solidFill>
                <a:latin typeface="Arial" panose="020B0604020202020204" pitchFamily="34" charset="0"/>
                <a:ea typeface="Book Antiqua"/>
                <a:cs typeface="Arial" panose="020B0604020202020204" pitchFamily="34" charset="0"/>
                <a:sym typeface="Book Antiqua"/>
              </a:rPr>
              <a:t>rd</a:t>
            </a:r>
            <a:r>
              <a:rPr sz="2531" b="1" dirty="0">
                <a:solidFill>
                  <a:srgbClr val="C82506"/>
                </a:solidFill>
                <a:latin typeface="Arial" panose="020B0604020202020204" pitchFamily="34" charset="0"/>
                <a:ea typeface="Book Antiqua"/>
                <a:cs typeface="Arial" panose="020B0604020202020204" pitchFamily="34" charset="0"/>
                <a:sym typeface="Book Antiqua"/>
              </a:rPr>
              <a:t> Professional BDS</a:t>
            </a:r>
            <a:r>
              <a:rPr lang="en-US" sz="2531" b="1" dirty="0">
                <a:solidFill>
                  <a:srgbClr val="C82506"/>
                </a:solidFill>
                <a:latin typeface="Arial" panose="020B0604020202020204" pitchFamily="34" charset="0"/>
                <a:ea typeface="Book Antiqua"/>
                <a:cs typeface="Arial" panose="020B0604020202020204" pitchFamily="34" charset="0"/>
                <a:sym typeface="Book Antiqua"/>
              </a:rPr>
              <a:t>  (</a:t>
            </a:r>
            <a:r>
              <a:rPr sz="2531" b="1" dirty="0">
                <a:solidFill>
                  <a:srgbClr val="C82506"/>
                </a:solidFill>
                <a:latin typeface="Arial" panose="020B0604020202020204" pitchFamily="34" charset="0"/>
                <a:ea typeface="Book Antiqua"/>
                <a:cs typeface="Arial" panose="020B0604020202020204" pitchFamily="34" charset="0"/>
                <a:sym typeface="Book Antiqua"/>
              </a:rPr>
              <a:t>General Surgery</a:t>
            </a:r>
            <a:r>
              <a:rPr lang="en-US" sz="2531" b="1" dirty="0">
                <a:solidFill>
                  <a:srgbClr val="C82506"/>
                </a:solidFill>
                <a:latin typeface="Arial" panose="020B0604020202020204" pitchFamily="34" charset="0"/>
                <a:ea typeface="Book Antiqua"/>
                <a:cs typeface="Arial" panose="020B0604020202020204" pitchFamily="34" charset="0"/>
                <a:sym typeface="Book Antiqua"/>
              </a:rPr>
              <a:t>)</a:t>
            </a:r>
            <a:r>
              <a:rPr sz="2531" b="1" dirty="0">
                <a:solidFill>
                  <a:srgbClr val="C82506"/>
                </a:solidFill>
                <a:latin typeface="Arial" panose="020B0604020202020204" pitchFamily="34" charset="0"/>
                <a:ea typeface="Book Antiqua"/>
                <a:cs typeface="Arial" panose="020B0604020202020204" pitchFamily="34" charset="0"/>
                <a:sym typeface="Book Antiqua"/>
              </a:rPr>
              <a:t>  </a:t>
            </a:r>
          </a:p>
        </p:txBody>
      </p:sp>
      <p:sp>
        <p:nvSpPr>
          <p:cNvPr id="35" name="Shape 35"/>
          <p:cNvSpPr>
            <a:spLocks noGrp="1"/>
          </p:cNvSpPr>
          <p:nvPr>
            <p:ph sz="half" idx="1"/>
          </p:nvPr>
        </p:nvSpPr>
        <p:spPr>
          <a:xfrm>
            <a:off x="1658568" y="1825625"/>
            <a:ext cx="4380282" cy="4351338"/>
          </a:xfrm>
          <a:prstGeom prst="rect">
            <a:avLst/>
          </a:prstGeom>
        </p:spPr>
        <p:txBody>
          <a:bodyPr/>
          <a:lstStyle/>
          <a:p>
            <a:pPr marL="0" marR="321457" indent="0" defTabSz="321457">
              <a:lnSpc>
                <a:spcPct val="115000"/>
              </a:lnSpc>
              <a:spcBef>
                <a:spcPts val="703"/>
              </a:spcBef>
              <a:buNone/>
              <a:defRPr sz="1800"/>
            </a:pPr>
            <a:r>
              <a:rPr sz="1758" dirty="0">
                <a:latin typeface="Book Antiqua"/>
                <a:ea typeface="Book Antiqua"/>
                <a:cs typeface="Book Antiqua"/>
                <a:sym typeface="Book Antiqua"/>
              </a:rPr>
              <a:t>   </a:t>
            </a:r>
            <a:r>
              <a:rPr sz="2531" b="1" dirty="0">
                <a:solidFill>
                  <a:srgbClr val="C82506"/>
                </a:solidFill>
                <a:latin typeface="Book Antiqua"/>
                <a:ea typeface="Book Antiqua"/>
                <a:cs typeface="Book Antiqua"/>
                <a:sym typeface="Book Antiqua"/>
              </a:rPr>
              <a:t>Theory:</a:t>
            </a:r>
            <a:r>
              <a:rPr sz="2531" dirty="0">
                <a:solidFill>
                  <a:srgbClr val="C82506"/>
                </a:solidFill>
                <a:latin typeface="Book Antiqua"/>
                <a:ea typeface="Book Antiqua"/>
                <a:cs typeface="Book Antiqua"/>
                <a:sym typeface="Book Antiqua"/>
              </a:rPr>
              <a:t>  100</a:t>
            </a:r>
            <a:endParaRPr lang="en-US" sz="2531" dirty="0">
              <a:solidFill>
                <a:srgbClr val="C82506"/>
              </a:solidFill>
              <a:latin typeface="Book Antiqua"/>
              <a:ea typeface="Book Antiqua"/>
              <a:cs typeface="Book Antiqua"/>
              <a:sym typeface="Book Antiqua"/>
            </a:endParaRPr>
          </a:p>
          <a:p>
            <a:pPr marL="0" marR="321457" indent="0" defTabSz="321457">
              <a:lnSpc>
                <a:spcPct val="115000"/>
              </a:lnSpc>
              <a:spcBef>
                <a:spcPts val="703"/>
              </a:spcBef>
              <a:buNone/>
              <a:defRPr sz="1800"/>
            </a:pPr>
            <a:endParaRPr lang="en-PK" sz="2531" dirty="0">
              <a:solidFill>
                <a:srgbClr val="C82506"/>
              </a:solidFill>
              <a:latin typeface="Book Antiqua"/>
              <a:ea typeface="Book Antiqua"/>
              <a:cs typeface="Book Antiqua"/>
              <a:sym typeface="Book Antiqua"/>
            </a:endParaRPr>
          </a:p>
          <a:p>
            <a:pPr marL="0" marR="321457" indent="0" defTabSz="321457">
              <a:lnSpc>
                <a:spcPct val="115000"/>
              </a:lnSpc>
              <a:spcBef>
                <a:spcPts val="703"/>
              </a:spcBef>
              <a:buNone/>
              <a:defRPr sz="1800"/>
            </a:pPr>
            <a:endParaRPr sz="2320" dirty="0">
              <a:solidFill>
                <a:srgbClr val="C82506"/>
              </a:solidFill>
              <a:latin typeface="Book Antiqua"/>
              <a:ea typeface="Book Antiqua"/>
              <a:cs typeface="Book Antiqua"/>
              <a:sym typeface="Book Antiqua"/>
            </a:endParaRPr>
          </a:p>
          <a:p>
            <a:pPr marL="0" marR="321457" indent="0" defTabSz="321457">
              <a:lnSpc>
                <a:spcPct val="115000"/>
              </a:lnSpc>
              <a:spcBef>
                <a:spcPts val="703"/>
              </a:spcBef>
              <a:buNone/>
              <a:defRPr sz="1800"/>
            </a:pPr>
            <a:r>
              <a:rPr sz="2320" dirty="0">
                <a:latin typeface="Book Antiqua"/>
                <a:ea typeface="Book Antiqua"/>
                <a:cs typeface="Book Antiqua"/>
                <a:sym typeface="Book Antiqua"/>
              </a:rPr>
              <a:t>    </a:t>
            </a:r>
            <a:r>
              <a:rPr sz="2320" dirty="0">
                <a:solidFill>
                  <a:srgbClr val="FF0000"/>
                </a:solidFill>
                <a:latin typeface="Book Antiqua"/>
                <a:ea typeface="Book Antiqua"/>
                <a:cs typeface="Book Antiqua"/>
                <a:sym typeface="Book Antiqua"/>
              </a:rPr>
              <a:t>SEQ:     </a:t>
            </a:r>
            <a:r>
              <a:rPr sz="2320" dirty="0">
                <a:latin typeface="Book Antiqua"/>
                <a:ea typeface="Book Antiqua"/>
                <a:cs typeface="Book Antiqua"/>
                <a:sym typeface="Book Antiqua"/>
              </a:rPr>
              <a:t>15 x3 =45</a:t>
            </a:r>
          </a:p>
          <a:p>
            <a:pPr marL="0" marR="321457" indent="0" defTabSz="321457">
              <a:lnSpc>
                <a:spcPct val="115000"/>
              </a:lnSpc>
              <a:spcBef>
                <a:spcPts val="703"/>
              </a:spcBef>
              <a:buNone/>
              <a:defRPr sz="1800"/>
            </a:pPr>
            <a:r>
              <a:rPr sz="2320" dirty="0">
                <a:solidFill>
                  <a:srgbClr val="FF0000"/>
                </a:solidFill>
                <a:latin typeface="Book Antiqua"/>
                <a:ea typeface="Book Antiqua"/>
                <a:cs typeface="Book Antiqua"/>
                <a:sym typeface="Book Antiqua"/>
              </a:rPr>
              <a:t>    MCQ:    </a:t>
            </a:r>
            <a:r>
              <a:rPr sz="2320" dirty="0">
                <a:latin typeface="Book Antiqua"/>
                <a:ea typeface="Book Antiqua"/>
                <a:cs typeface="Book Antiqua"/>
                <a:sym typeface="Book Antiqua"/>
              </a:rPr>
              <a:t>45 x 1= 45</a:t>
            </a:r>
          </a:p>
          <a:p>
            <a:pPr marL="0" marR="321457" indent="0" defTabSz="321457">
              <a:lnSpc>
                <a:spcPct val="115000"/>
              </a:lnSpc>
              <a:spcBef>
                <a:spcPts val="703"/>
              </a:spcBef>
              <a:buNone/>
              <a:defRPr sz="1800"/>
            </a:pPr>
            <a:r>
              <a:rPr sz="2320" dirty="0">
                <a:latin typeface="Book Antiqua"/>
                <a:ea typeface="Book Antiqua"/>
                <a:cs typeface="Book Antiqua"/>
                <a:sym typeface="Book Antiqua"/>
              </a:rPr>
              <a:t>   </a:t>
            </a:r>
            <a:r>
              <a:rPr sz="2320" dirty="0">
                <a:solidFill>
                  <a:srgbClr val="FF0000"/>
                </a:solidFill>
                <a:latin typeface="Book Antiqua"/>
                <a:ea typeface="Book Antiqua"/>
                <a:cs typeface="Book Antiqua"/>
                <a:sym typeface="Book Antiqua"/>
              </a:rPr>
              <a:t>Internal Assessment </a:t>
            </a:r>
            <a:r>
              <a:rPr sz="2320" dirty="0">
                <a:latin typeface="Book Antiqua"/>
                <a:ea typeface="Book Antiqua"/>
                <a:cs typeface="Book Antiqua"/>
                <a:sym typeface="Book Antiqua"/>
              </a:rPr>
              <a:t>= 10</a:t>
            </a:r>
          </a:p>
        </p:txBody>
      </p:sp>
      <p:pic>
        <p:nvPicPr>
          <p:cNvPr id="4" name="Content Placeholder 3">
            <a:extLst>
              <a:ext uri="{FF2B5EF4-FFF2-40B4-BE49-F238E27FC236}">
                <a16:creationId xmlns:a16="http://schemas.microsoft.com/office/drawing/2014/main" id="{0C0C02D7-FC53-E941-634C-D9D08551393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52928" y="2002139"/>
            <a:ext cx="4930708" cy="3300157"/>
          </a:xfrm>
        </p:spPr>
      </p:pic>
      <p:sp>
        <p:nvSpPr>
          <p:cNvPr id="36" name="Shape 36"/>
          <p:cNvSpPr>
            <a:spLocks noGrp="1"/>
          </p:cNvSpPr>
          <p:nvPr>
            <p:ph type="sldNum" sz="quarter" idx="12"/>
          </p:nvPr>
        </p:nvSpPr>
        <p:spPr>
          <a:xfrm>
            <a:off x="11272047" y="6441514"/>
            <a:ext cx="81753" cy="194797"/>
          </a:xfrm>
          <a:prstGeom prst="rect">
            <a:avLst/>
          </a:prstGeom>
          <a:ln w="12700">
            <a:miter lim="400000"/>
          </a:ln>
          <a:extLst>
            <a:ext uri="{C572A759-6A51-4108-AA02-DFA0A04FC94B}">
              <ma14:wrappingTextBoxFlag xmlns="" xmlns:ma14="http://schemas.microsoft.com/office/mac/drawingml/2011/main" val="1"/>
            </a:ext>
          </a:extLst>
        </p:spPr>
        <p:txBody>
          <a:bodyPr vert="horz" wrap="none" lIns="0" tIns="0" rIns="0" bIns="0" rtlCol="0" anchor="ctr">
            <a:spAutoFit/>
          </a:bodyPr>
          <a:lstStyle>
            <a:lvl1pPr>
              <a:defRPr sz="1266"/>
            </a:lvl1pPr>
          </a:lstStyle>
          <a:p>
            <a:pPr lvl="0"/>
            <a:fld id="{86CB4B4D-7CA3-9044-876B-883B54F8677D}" type="slidenum">
              <a:rPr/>
              <a:t>44</a:t>
            </a:fld>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246834C-7A21-AA4F-B297-9EBBEF756F01}"/>
              </a:ext>
            </a:extLst>
          </p:cNvPr>
          <p:cNvGraphicFramePr/>
          <p:nvPr/>
        </p:nvGraphicFramePr>
        <p:xfrm>
          <a:off x="3048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2A07EF22-6BD2-E50B-7F6D-93F477AA88B0}"/>
              </a:ext>
            </a:extLst>
          </p:cNvPr>
          <p:cNvGraphicFramePr>
            <a:graphicFrameLocks/>
          </p:cNvGraphicFramePr>
          <p:nvPr/>
        </p:nvGraphicFramePr>
        <p:xfrm>
          <a:off x="1288473" y="724545"/>
          <a:ext cx="9310254" cy="553771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56D8405-22C8-6EA0-C5F5-84EE12814643}"/>
              </a:ext>
            </a:extLst>
          </p:cNvPr>
          <p:cNvSpPr txBox="1"/>
          <p:nvPr/>
        </p:nvSpPr>
        <p:spPr>
          <a:xfrm>
            <a:off x="12567311" y="3947338"/>
            <a:ext cx="184731" cy="287130"/>
          </a:xfrm>
          <a:prstGeom prst="rect">
            <a:avLst/>
          </a:prstGeom>
          <a:noFill/>
        </p:spPr>
        <p:txBody>
          <a:bodyPr wrap="none" rtlCol="0">
            <a:spAutoFit/>
          </a:bodyPr>
          <a:lstStyle/>
          <a:p>
            <a:endParaRPr lang="en-PK" sz="1266" dirty="0"/>
          </a:p>
        </p:txBody>
      </p:sp>
    </p:spTree>
    <p:extLst>
      <p:ext uri="{BB962C8B-B14F-4D97-AF65-F5344CB8AC3E}">
        <p14:creationId xmlns:p14="http://schemas.microsoft.com/office/powerpoint/2010/main" val="2684149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hape 38"/>
          <p:cNvSpPr>
            <a:spLocks noGrp="1"/>
          </p:cNvSpPr>
          <p:nvPr>
            <p:ph type="title"/>
          </p:nvPr>
        </p:nvSpPr>
        <p:spPr>
          <a:xfrm>
            <a:off x="1598414" y="241102"/>
            <a:ext cx="7804548" cy="985068"/>
          </a:xfrm>
          <a:prstGeom prst="rect">
            <a:avLst/>
          </a:prstGeom>
          <a:solidFill>
            <a:schemeClr val="bg1"/>
          </a:solidFill>
        </p:spPr>
        <p:txBody>
          <a:bodyPr/>
          <a:lstStyle/>
          <a:p>
            <a:pPr marR="321457" defTabSz="321457">
              <a:lnSpc>
                <a:spcPct val="115000"/>
              </a:lnSpc>
              <a:spcBef>
                <a:spcPts val="703"/>
              </a:spcBef>
              <a:defRPr sz="1800"/>
            </a:pPr>
            <a:r>
              <a:rPr sz="2250" b="1" dirty="0">
                <a:solidFill>
                  <a:srgbClr val="C82506"/>
                </a:solidFill>
                <a:latin typeface="Book Antiqua"/>
                <a:ea typeface="Book Antiqua"/>
                <a:cs typeface="Book Antiqua"/>
                <a:sym typeface="Book Antiqua"/>
              </a:rPr>
              <a:t>Curriculum for 3</a:t>
            </a:r>
            <a:r>
              <a:rPr sz="2250" b="1" baseline="31999" dirty="0">
                <a:solidFill>
                  <a:srgbClr val="C82506"/>
                </a:solidFill>
                <a:latin typeface="Book Antiqua"/>
                <a:ea typeface="Book Antiqua"/>
                <a:cs typeface="Book Antiqua"/>
                <a:sym typeface="Book Antiqua"/>
              </a:rPr>
              <a:t>rd</a:t>
            </a:r>
            <a:r>
              <a:rPr sz="2250" b="1" dirty="0">
                <a:solidFill>
                  <a:srgbClr val="C82506"/>
                </a:solidFill>
                <a:latin typeface="Book Antiqua"/>
                <a:ea typeface="Book Antiqua"/>
                <a:cs typeface="Book Antiqua"/>
                <a:sym typeface="Book Antiqua"/>
              </a:rPr>
              <a:t> professional BDS </a:t>
            </a:r>
          </a:p>
        </p:txBody>
      </p:sp>
      <p:sp>
        <p:nvSpPr>
          <p:cNvPr id="39" name="Shape 39"/>
          <p:cNvSpPr>
            <a:spLocks noGrp="1"/>
          </p:cNvSpPr>
          <p:nvPr>
            <p:ph type="body" idx="1"/>
          </p:nvPr>
        </p:nvSpPr>
        <p:spPr>
          <a:xfrm>
            <a:off x="2556867" y="2051277"/>
            <a:ext cx="7804548" cy="4454094"/>
          </a:xfrm>
          <a:prstGeom prst="rect">
            <a:avLst/>
          </a:prstGeom>
          <a:solidFill>
            <a:schemeClr val="bg1"/>
          </a:solidFill>
        </p:spPr>
        <p:txBody>
          <a:bodyPr/>
          <a:lstStyle/>
          <a:p>
            <a:pPr marL="321457" marR="321457" indent="-160729" defTabSz="321457">
              <a:lnSpc>
                <a:spcPct val="115000"/>
              </a:lnSpc>
              <a:spcBef>
                <a:spcPts val="703"/>
              </a:spcBef>
              <a:defRPr sz="1800"/>
            </a:pPr>
            <a:r>
              <a:rPr sz="1758" b="1" dirty="0">
                <a:latin typeface="Book Antiqua"/>
                <a:ea typeface="Book Antiqua"/>
                <a:cs typeface="Book Antiqua"/>
                <a:sym typeface="Book Antiqua"/>
              </a:rPr>
              <a:t>1) </a:t>
            </a:r>
            <a:r>
              <a:rPr sz="1758" b="1" dirty="0">
                <a:solidFill>
                  <a:srgbClr val="C82506"/>
                </a:solidFill>
                <a:latin typeface="Book Antiqua"/>
                <a:ea typeface="Book Antiqua"/>
                <a:cs typeface="Book Antiqua"/>
                <a:sym typeface="Book Antiqua"/>
              </a:rPr>
              <a:t>SURGICAL PRNICIPLES </a:t>
            </a:r>
            <a:r>
              <a:rPr sz="1758" b="1" dirty="0">
                <a:latin typeface="Book Antiqua"/>
                <a:ea typeface="Book Antiqua"/>
                <a:cs typeface="Book Antiqua"/>
                <a:sym typeface="Book Antiqua"/>
              </a:rPr>
              <a:t>  </a:t>
            </a:r>
            <a:r>
              <a:rPr sz="1758" dirty="0">
                <a:latin typeface="Book Antiqua"/>
                <a:ea typeface="Book Antiqua"/>
                <a:cs typeface="Book Antiqua"/>
                <a:sym typeface="Book Antiqua"/>
              </a:rPr>
              <a:t> (MCQ= 5       SEQs= Nil)   Marks=</a:t>
            </a:r>
            <a:r>
              <a:rPr sz="1758" b="1" dirty="0">
                <a:latin typeface="Book Antiqua"/>
                <a:ea typeface="Book Antiqua"/>
                <a:cs typeface="Book Antiqua"/>
                <a:sym typeface="Book Antiqua"/>
              </a:rPr>
              <a:t>5</a:t>
            </a:r>
            <a:endParaRPr sz="1758" dirty="0">
              <a:latin typeface="Book Antiqua"/>
              <a:ea typeface="Book Antiqua"/>
              <a:cs typeface="Book Antiqua"/>
              <a:sym typeface="Book Antiqua"/>
            </a:endParaRP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2) </a:t>
            </a:r>
            <a:r>
              <a:rPr sz="1758" b="1" dirty="0">
                <a:solidFill>
                  <a:srgbClr val="C82506"/>
                </a:solidFill>
                <a:latin typeface="Book Antiqua"/>
                <a:ea typeface="Book Antiqua"/>
                <a:cs typeface="Book Antiqua"/>
                <a:sym typeface="Book Antiqua"/>
              </a:rPr>
              <a:t>HEALING and REPAIR of WOUNDS</a:t>
            </a:r>
            <a:r>
              <a:rPr sz="1758" dirty="0">
                <a:latin typeface="Book Antiqua"/>
                <a:ea typeface="Book Antiqua"/>
                <a:cs typeface="Book Antiqua"/>
                <a:sym typeface="Book Antiqua"/>
              </a:rPr>
              <a:t> (MCQ= 1 SEQs= Nil) Marks=</a:t>
            </a:r>
            <a:r>
              <a:rPr sz="1758" b="1" dirty="0">
                <a:latin typeface="Book Antiqua"/>
                <a:ea typeface="Book Antiqua"/>
                <a:cs typeface="Book Antiqua"/>
                <a:sym typeface="Book Antiqua"/>
              </a:rPr>
              <a:t>1</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3) </a:t>
            </a:r>
            <a:r>
              <a:rPr sz="1758" b="1" dirty="0">
                <a:solidFill>
                  <a:srgbClr val="C82506"/>
                </a:solidFill>
                <a:latin typeface="Book Antiqua"/>
                <a:ea typeface="Book Antiqua"/>
                <a:cs typeface="Book Antiqua"/>
                <a:sym typeface="Book Antiqua"/>
              </a:rPr>
              <a:t>SURGICAL INFECTIONS</a:t>
            </a:r>
            <a:r>
              <a:rPr sz="1758" dirty="0">
                <a:solidFill>
                  <a:srgbClr val="C82506"/>
                </a:solidFill>
                <a:latin typeface="Book Antiqua"/>
                <a:ea typeface="Book Antiqua"/>
                <a:cs typeface="Book Antiqua"/>
                <a:sym typeface="Book Antiqua"/>
              </a:rPr>
              <a:t> </a:t>
            </a:r>
            <a:r>
              <a:rPr sz="1758" dirty="0">
                <a:latin typeface="Book Antiqua"/>
                <a:ea typeface="Book Antiqua"/>
                <a:cs typeface="Book Antiqua"/>
                <a:sym typeface="Book Antiqua"/>
              </a:rPr>
              <a:t>(</a:t>
            </a:r>
            <a:r>
              <a:rPr sz="1758" u="sng" dirty="0">
                <a:latin typeface="Book Antiqua"/>
                <a:ea typeface="Book Antiqua"/>
                <a:cs typeface="Book Antiqua"/>
                <a:sym typeface="Book Antiqua"/>
              </a:rPr>
              <a:t>MCQ= 3     SEQs= 6) Marks=</a:t>
            </a:r>
            <a:r>
              <a:rPr sz="1758" b="1" u="sng" dirty="0">
                <a:latin typeface="Book Antiqua"/>
                <a:ea typeface="Book Antiqua"/>
                <a:cs typeface="Book Antiqua"/>
                <a:sym typeface="Book Antiqua"/>
              </a:rPr>
              <a:t>21</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4) </a:t>
            </a:r>
            <a:r>
              <a:rPr sz="1758" b="1" dirty="0">
                <a:solidFill>
                  <a:srgbClr val="C82506"/>
                </a:solidFill>
                <a:latin typeface="Book Antiqua"/>
                <a:ea typeface="Book Antiqua"/>
                <a:cs typeface="Book Antiqua"/>
                <a:sym typeface="Book Antiqua"/>
              </a:rPr>
              <a:t>Trauma Care</a:t>
            </a:r>
            <a:r>
              <a:rPr sz="1758" dirty="0">
                <a:solidFill>
                  <a:srgbClr val="C82506"/>
                </a:solidFill>
                <a:latin typeface="Book Antiqua"/>
                <a:ea typeface="Book Antiqua"/>
                <a:cs typeface="Book Antiqua"/>
                <a:sym typeface="Book Antiqua"/>
              </a:rPr>
              <a:t> </a:t>
            </a:r>
            <a:r>
              <a:rPr sz="1758" dirty="0">
                <a:latin typeface="Book Antiqua"/>
                <a:ea typeface="Book Antiqua"/>
                <a:cs typeface="Book Antiqua"/>
                <a:sym typeface="Book Antiqua"/>
              </a:rPr>
              <a:t>(MCQ= 8   SEQs= 1)   Marks</a:t>
            </a:r>
            <a:r>
              <a:rPr sz="1758" b="1" dirty="0">
                <a:latin typeface="Book Antiqua"/>
                <a:ea typeface="Book Antiqua"/>
                <a:cs typeface="Book Antiqua"/>
                <a:sym typeface="Book Antiqua"/>
              </a:rPr>
              <a:t>= 11</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5) </a:t>
            </a:r>
            <a:r>
              <a:rPr sz="1758" b="1" dirty="0">
                <a:solidFill>
                  <a:srgbClr val="C82506"/>
                </a:solidFill>
                <a:latin typeface="Book Antiqua"/>
                <a:ea typeface="Book Antiqua"/>
                <a:cs typeface="Book Antiqua"/>
                <a:sym typeface="Book Antiqua"/>
              </a:rPr>
              <a:t>HEMORRHAGE, SHOCK, BURN</a:t>
            </a:r>
            <a:r>
              <a:rPr sz="1758" dirty="0">
                <a:solidFill>
                  <a:srgbClr val="C82506"/>
                </a:solidFill>
                <a:latin typeface="Book Antiqua"/>
                <a:ea typeface="Book Antiqua"/>
                <a:cs typeface="Book Antiqua"/>
                <a:sym typeface="Book Antiqua"/>
              </a:rPr>
              <a:t> </a:t>
            </a:r>
            <a:r>
              <a:rPr sz="1758" dirty="0">
                <a:latin typeface="Book Antiqua"/>
                <a:ea typeface="Book Antiqua"/>
                <a:cs typeface="Book Antiqua"/>
                <a:sym typeface="Book Antiqua"/>
              </a:rPr>
              <a:t>(MCQ=1   SEQs=Nil) Marks=</a:t>
            </a:r>
            <a:r>
              <a:rPr sz="1758" b="1" dirty="0">
                <a:latin typeface="Book Antiqua"/>
                <a:ea typeface="Book Antiqua"/>
                <a:cs typeface="Book Antiqua"/>
                <a:sym typeface="Book Antiqua"/>
              </a:rPr>
              <a:t>1</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6) </a:t>
            </a:r>
            <a:r>
              <a:rPr sz="1758" b="1" dirty="0">
                <a:solidFill>
                  <a:srgbClr val="C82506"/>
                </a:solidFill>
                <a:latin typeface="Book Antiqua"/>
                <a:ea typeface="Book Antiqua"/>
                <a:cs typeface="Book Antiqua"/>
                <a:sym typeface="Book Antiqua"/>
              </a:rPr>
              <a:t>ORAL &amp; Maxillofacial Pathology</a:t>
            </a:r>
            <a:r>
              <a:rPr sz="1758" dirty="0">
                <a:solidFill>
                  <a:srgbClr val="C82506"/>
                </a:solidFill>
                <a:latin typeface="Book Antiqua"/>
                <a:ea typeface="Book Antiqua"/>
                <a:cs typeface="Book Antiqua"/>
                <a:sym typeface="Book Antiqua"/>
              </a:rPr>
              <a:t> </a:t>
            </a:r>
            <a:r>
              <a:rPr sz="1758" u="sng" dirty="0">
                <a:latin typeface="Book Antiqua"/>
                <a:ea typeface="Book Antiqua"/>
                <a:cs typeface="Book Antiqua"/>
                <a:sym typeface="Book Antiqua"/>
              </a:rPr>
              <a:t>(MCQ=12 SEQs=4)   Marks= </a:t>
            </a:r>
            <a:r>
              <a:rPr sz="1758" b="1" u="sng" dirty="0">
                <a:latin typeface="Book Antiqua"/>
                <a:ea typeface="Book Antiqua"/>
                <a:cs typeface="Book Antiqua"/>
                <a:sym typeface="Book Antiqua"/>
              </a:rPr>
              <a:t>24</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7) </a:t>
            </a:r>
            <a:r>
              <a:rPr sz="1758" b="1" dirty="0">
                <a:solidFill>
                  <a:srgbClr val="C82506"/>
                </a:solidFill>
                <a:latin typeface="Book Antiqua"/>
                <a:ea typeface="Book Antiqua"/>
                <a:cs typeface="Book Antiqua"/>
                <a:sym typeface="Book Antiqua"/>
              </a:rPr>
              <a:t>NECK PATHOLOGY</a:t>
            </a:r>
            <a:r>
              <a:rPr sz="1758" dirty="0">
                <a:latin typeface="Book Antiqua"/>
                <a:ea typeface="Book Antiqua"/>
                <a:cs typeface="Book Antiqua"/>
                <a:sym typeface="Book Antiqua"/>
              </a:rPr>
              <a:t> </a:t>
            </a:r>
            <a:r>
              <a:rPr sz="1758" u="sng" dirty="0">
                <a:latin typeface="Book Antiqua"/>
                <a:ea typeface="Book Antiqua"/>
                <a:cs typeface="Book Antiqua"/>
                <a:sym typeface="Book Antiqua"/>
              </a:rPr>
              <a:t>(MCQ=13 SEQ= 4   ) Marks</a:t>
            </a:r>
            <a:r>
              <a:rPr sz="1758" b="1" u="sng" dirty="0">
                <a:latin typeface="Book Antiqua"/>
                <a:ea typeface="Book Antiqua"/>
                <a:cs typeface="Book Antiqua"/>
                <a:sym typeface="Book Antiqua"/>
              </a:rPr>
              <a:t>= 25</a:t>
            </a:r>
          </a:p>
          <a:p>
            <a:pPr marL="321457" marR="321457" indent="-160729" defTabSz="321457">
              <a:lnSpc>
                <a:spcPct val="115000"/>
              </a:lnSpc>
              <a:spcBef>
                <a:spcPts val="703"/>
              </a:spcBef>
              <a:defRPr sz="1800"/>
            </a:pPr>
            <a:r>
              <a:rPr sz="1758" b="1" dirty="0">
                <a:latin typeface="Book Antiqua"/>
                <a:ea typeface="Book Antiqua"/>
                <a:cs typeface="Book Antiqua"/>
                <a:sym typeface="Book Antiqua"/>
              </a:rPr>
              <a:t>8) </a:t>
            </a:r>
            <a:r>
              <a:rPr sz="1758" b="1" dirty="0">
                <a:solidFill>
                  <a:srgbClr val="C82506"/>
                </a:solidFill>
                <a:latin typeface="Book Antiqua"/>
                <a:ea typeface="Book Antiqua"/>
                <a:cs typeface="Book Antiqua"/>
                <a:sym typeface="Book Antiqua"/>
              </a:rPr>
              <a:t>DEVELOPMENTAL   PATHOLOGY </a:t>
            </a:r>
            <a:r>
              <a:rPr sz="1758" b="1" dirty="0">
                <a:latin typeface="Book Antiqua"/>
                <a:ea typeface="Book Antiqua"/>
                <a:cs typeface="Book Antiqua"/>
                <a:sym typeface="Book Antiqua"/>
              </a:rPr>
              <a:t> </a:t>
            </a:r>
            <a:r>
              <a:rPr sz="1758" dirty="0">
                <a:latin typeface="Book Antiqua"/>
                <a:ea typeface="Book Antiqua"/>
                <a:cs typeface="Book Antiqua"/>
                <a:sym typeface="Book Antiqua"/>
              </a:rPr>
              <a:t> (MCQ=2   SEQ= Nil) Marks</a:t>
            </a:r>
            <a:r>
              <a:rPr sz="1758" b="1" dirty="0">
                <a:latin typeface="Book Antiqua"/>
                <a:ea typeface="Book Antiqua"/>
                <a:cs typeface="Book Antiqua"/>
                <a:sym typeface="Book Antiqua"/>
              </a:rPr>
              <a:t>= 2</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A107316-F2DB-54A3-460F-BEEE9242D33A}"/>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724918" y="636240"/>
            <a:ext cx="8742164" cy="5585520"/>
          </a:xfrm>
        </p:spPr>
      </p:pic>
    </p:spTree>
    <p:extLst>
      <p:ext uri="{BB962C8B-B14F-4D97-AF65-F5344CB8AC3E}">
        <p14:creationId xmlns:p14="http://schemas.microsoft.com/office/powerpoint/2010/main" val="19630512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5559C-8BC7-2246-BA8E-7DC19BB9DD20}"/>
              </a:ext>
            </a:extLst>
          </p:cNvPr>
          <p:cNvSpPr>
            <a:spLocks noGrp="1"/>
          </p:cNvSpPr>
          <p:nvPr>
            <p:ph type="title"/>
          </p:nvPr>
        </p:nvSpPr>
        <p:spPr/>
        <p:txBody>
          <a:bodyPr/>
          <a:lstStyle/>
          <a:p>
            <a:r>
              <a:rPr lang="en-GB" sz="3375" b="1" dirty="0">
                <a:solidFill>
                  <a:srgbClr val="FF0000"/>
                </a:solidFill>
                <a:latin typeface="Book Antiqua"/>
                <a:ea typeface="Book Antiqua"/>
                <a:cs typeface="Book Antiqua"/>
                <a:sym typeface="Book Antiqua"/>
              </a:rPr>
              <a:t>Practical</a:t>
            </a:r>
            <a:r>
              <a:rPr lang="en-GB" sz="3375" dirty="0">
                <a:solidFill>
                  <a:srgbClr val="FF0000"/>
                </a:solidFill>
                <a:latin typeface="Book Antiqua"/>
                <a:ea typeface="Book Antiqua"/>
                <a:cs typeface="Book Antiqua"/>
                <a:sym typeface="Book Antiqua"/>
              </a:rPr>
              <a:t>:          100</a:t>
            </a:r>
            <a:br>
              <a:rPr lang="en-GB" sz="3375" dirty="0">
                <a:solidFill>
                  <a:srgbClr val="FF0000"/>
                </a:solidFill>
                <a:latin typeface="Book Antiqua"/>
                <a:ea typeface="Book Antiqua"/>
                <a:cs typeface="Book Antiqua"/>
                <a:sym typeface="Book Antiqua"/>
              </a:rPr>
            </a:br>
            <a:endParaRPr lang="en-PK"/>
          </a:p>
        </p:txBody>
      </p:sp>
      <p:sp>
        <p:nvSpPr>
          <p:cNvPr id="41" name="Shape 41"/>
          <p:cNvSpPr>
            <a:spLocks noGrp="1"/>
          </p:cNvSpPr>
          <p:nvPr>
            <p:ph idx="1"/>
          </p:nvPr>
        </p:nvSpPr>
        <p:spPr>
          <a:prstGeom prst="rect">
            <a:avLst/>
          </a:prstGeom>
          <a:solidFill>
            <a:schemeClr val="bg1"/>
          </a:solidFill>
        </p:spPr>
        <p:txBody>
          <a:bodyPr/>
          <a:lstStyle/>
          <a:p>
            <a:pPr marL="0" marR="321457" indent="0" defTabSz="321457">
              <a:lnSpc>
                <a:spcPct val="115000"/>
              </a:lnSpc>
              <a:spcBef>
                <a:spcPts val="703"/>
              </a:spcBef>
              <a:buNone/>
              <a:defRPr sz="1800"/>
            </a:pPr>
            <a:r>
              <a:rPr sz="2250" i="1" dirty="0">
                <a:solidFill>
                  <a:srgbClr val="FF0000"/>
                </a:solidFill>
                <a:latin typeface="Book Antiqua Bold"/>
                <a:ea typeface="Book Antiqua Bold"/>
                <a:cs typeface="Book Antiqua Bold"/>
                <a:sym typeface="Book Antiqua Bold"/>
              </a:rPr>
              <a:t>Short cases 4</a:t>
            </a:r>
            <a:r>
              <a:rPr sz="2250" dirty="0">
                <a:latin typeface="Book Antiqua"/>
                <a:ea typeface="Book Antiqua"/>
                <a:cs typeface="Book Antiqua"/>
                <a:sym typeface="Book Antiqua"/>
              </a:rPr>
              <a:t> = 15x4=60   </a:t>
            </a:r>
          </a:p>
          <a:p>
            <a:pPr marL="0" marR="321457" indent="0" defTabSz="321457">
              <a:lnSpc>
                <a:spcPct val="115000"/>
              </a:lnSpc>
              <a:spcBef>
                <a:spcPts val="703"/>
              </a:spcBef>
              <a:buNone/>
              <a:defRPr sz="1800"/>
            </a:pPr>
            <a:r>
              <a:rPr sz="2250" dirty="0">
                <a:latin typeface="Book Antiqua"/>
                <a:ea typeface="Book Antiqua"/>
                <a:cs typeface="Book Antiqua"/>
                <a:sym typeface="Book Antiqua"/>
              </a:rPr>
              <a:t>     Internal Examiner= 30 marks</a:t>
            </a:r>
          </a:p>
          <a:p>
            <a:pPr marL="0" marR="321457" indent="0" defTabSz="321457">
              <a:lnSpc>
                <a:spcPct val="115000"/>
              </a:lnSpc>
              <a:spcBef>
                <a:spcPts val="703"/>
              </a:spcBef>
              <a:buNone/>
              <a:defRPr sz="1800"/>
            </a:pPr>
            <a:r>
              <a:rPr sz="2250" dirty="0">
                <a:latin typeface="Book Antiqua"/>
                <a:ea typeface="Book Antiqua"/>
                <a:cs typeface="Book Antiqua"/>
                <a:sym typeface="Book Antiqua"/>
              </a:rPr>
              <a:t>     External Examiner=30 marks</a:t>
            </a:r>
          </a:p>
          <a:p>
            <a:pPr marL="0" marR="321457" indent="0" defTabSz="321457">
              <a:lnSpc>
                <a:spcPct val="115000"/>
              </a:lnSpc>
              <a:spcBef>
                <a:spcPts val="703"/>
              </a:spcBef>
              <a:buNone/>
              <a:defRPr sz="1800"/>
            </a:pPr>
            <a:r>
              <a:rPr sz="2250" dirty="0">
                <a:latin typeface="Book Antiqua"/>
                <a:ea typeface="Book Antiqua"/>
                <a:cs typeface="Book Antiqua"/>
                <a:sym typeface="Book Antiqua"/>
              </a:rPr>
              <a:t>     </a:t>
            </a:r>
            <a:r>
              <a:rPr sz="2250" dirty="0">
                <a:solidFill>
                  <a:srgbClr val="FF0000"/>
                </a:solidFill>
                <a:latin typeface="Book Antiqua"/>
                <a:ea typeface="Book Antiqua"/>
                <a:cs typeface="Book Antiqua"/>
                <a:sym typeface="Book Antiqua"/>
              </a:rPr>
              <a:t>OSPE</a:t>
            </a:r>
            <a:r>
              <a:rPr sz="2250" dirty="0">
                <a:latin typeface="Book Antiqua"/>
                <a:ea typeface="Book Antiqua"/>
                <a:cs typeface="Book Antiqua"/>
                <a:sym typeface="Book Antiqua"/>
              </a:rPr>
              <a:t>= ( 1 interactive + 9 static stations)=10x3=30marks</a:t>
            </a:r>
          </a:p>
          <a:p>
            <a:pPr marL="0" marR="321457" indent="0" defTabSz="321457">
              <a:lnSpc>
                <a:spcPct val="115000"/>
              </a:lnSpc>
              <a:spcBef>
                <a:spcPts val="703"/>
              </a:spcBef>
              <a:buNone/>
              <a:defRPr sz="1800"/>
            </a:pPr>
            <a:r>
              <a:rPr sz="2250" dirty="0">
                <a:latin typeface="Book Antiqua"/>
                <a:ea typeface="Book Antiqua"/>
                <a:cs typeface="Book Antiqua"/>
                <a:sym typeface="Book Antiqua"/>
              </a:rPr>
              <a:t>     </a:t>
            </a:r>
            <a:r>
              <a:rPr sz="2250" dirty="0">
                <a:solidFill>
                  <a:srgbClr val="FF0000"/>
                </a:solidFill>
                <a:latin typeface="Book Antiqua"/>
                <a:ea typeface="Book Antiqua"/>
                <a:cs typeface="Book Antiqua"/>
                <a:sym typeface="Book Antiqua"/>
              </a:rPr>
              <a:t>internal assessment</a:t>
            </a:r>
            <a:r>
              <a:rPr sz="2250" dirty="0">
                <a:latin typeface="Book Antiqua"/>
                <a:ea typeface="Book Antiqua"/>
                <a:cs typeface="Book Antiqua"/>
                <a:sym typeface="Book Antiqua"/>
              </a:rPr>
              <a:t>= 10 marks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43"/>
          <p:cNvSpPr>
            <a:spLocks noGrp="1"/>
          </p:cNvSpPr>
          <p:nvPr>
            <p:ph type="title"/>
          </p:nvPr>
        </p:nvSpPr>
        <p:spPr>
          <a:xfrm>
            <a:off x="2193727" y="312539"/>
            <a:ext cx="7804547" cy="709527"/>
          </a:xfrm>
          <a:prstGeom prst="rect">
            <a:avLst/>
          </a:prstGeom>
        </p:spPr>
        <p:txBody>
          <a:bodyPr/>
          <a:lstStyle>
            <a:lvl1pPr>
              <a:defRPr sz="5500" b="1">
                <a:solidFill>
                  <a:srgbClr val="FF2600"/>
                </a:solidFill>
                <a:latin typeface="Helvetica"/>
                <a:ea typeface="Helvetica"/>
                <a:cs typeface="Helvetica"/>
                <a:sym typeface="Helvetica"/>
              </a:defRPr>
            </a:lvl1pPr>
          </a:lstStyle>
          <a:p>
            <a:pPr lvl="0">
              <a:defRPr sz="1800" b="0">
                <a:solidFill>
                  <a:srgbClr val="000000"/>
                </a:solidFill>
              </a:defRPr>
            </a:pPr>
            <a:r>
              <a:rPr sz="3867" dirty="0"/>
              <a:t>Short cases</a:t>
            </a:r>
          </a:p>
        </p:txBody>
      </p:sp>
      <p:sp>
        <p:nvSpPr>
          <p:cNvPr id="44" name="Shape 44"/>
          <p:cNvSpPr>
            <a:spLocks noGrp="1"/>
          </p:cNvSpPr>
          <p:nvPr>
            <p:ph type="body" idx="1"/>
          </p:nvPr>
        </p:nvSpPr>
        <p:spPr>
          <a:xfrm>
            <a:off x="1970484" y="1522721"/>
            <a:ext cx="5683746" cy="4750920"/>
          </a:xfrm>
          <a:prstGeom prst="rect">
            <a:avLst/>
          </a:prstGeom>
        </p:spPr>
        <p:txBody>
          <a:bodyPr>
            <a:normAutofit/>
          </a:bodyPr>
          <a:lstStyle/>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Wounds</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Examination of swelling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Ulcer ,cyst ,fistula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Goiter , neck swelling ,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Salivary gland ,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Oral cavity lesions , </a:t>
            </a:r>
          </a:p>
          <a:p>
            <a:pPr marR="321457" algn="l" defTabSz="321457">
              <a:lnSpc>
                <a:spcPct val="115000"/>
              </a:lnSpc>
              <a:spcBef>
                <a:spcPts val="703"/>
              </a:spcBef>
              <a:defRPr sz="1800"/>
            </a:pPr>
            <a:r>
              <a:rPr sz="2400" dirty="0">
                <a:latin typeface="Georgia" panose="02040502050405020303" pitchFamily="18" charset="0"/>
                <a:ea typeface="Book Antiqua"/>
                <a:cs typeface="Book Antiqua"/>
                <a:sym typeface="Book Antiqua"/>
              </a:rPr>
              <a:t> Lipoma, Neurofibroma , sebaceous cyst,     Gangrene ,burns ,faciomaxillary trauma )</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a:spLocks noGrp="1"/>
          </p:cNvSpPr>
          <p:nvPr>
            <p:ph type="title"/>
          </p:nvPr>
        </p:nvSpPr>
        <p:spPr>
          <a:prstGeom prst="rect">
            <a:avLst/>
          </a:prstGeom>
        </p:spPr>
        <p:txBody>
          <a:bodyPr/>
          <a:lstStyle/>
          <a:p>
            <a:pPr defTabSz="321457">
              <a:lnSpc>
                <a:spcPct val="115000"/>
              </a:lnSpc>
              <a:spcBef>
                <a:spcPts val="703"/>
              </a:spcBef>
              <a:defRPr sz="1800"/>
            </a:pPr>
            <a:r>
              <a:rPr sz="2250" b="1" dirty="0">
                <a:latin typeface="Book Antiqua"/>
                <a:ea typeface="Book Antiqua"/>
                <a:cs typeface="Book Antiqua"/>
                <a:sym typeface="Book Antiqua"/>
              </a:rPr>
              <a:t>OSPE for 3</a:t>
            </a:r>
            <a:r>
              <a:rPr sz="2250" b="1" baseline="31999" dirty="0">
                <a:latin typeface="Book Antiqua"/>
                <a:ea typeface="Book Antiqua"/>
                <a:cs typeface="Book Antiqua"/>
                <a:sym typeface="Book Antiqua"/>
              </a:rPr>
              <a:t>rd</a:t>
            </a:r>
            <a:r>
              <a:rPr sz="2250" b="1" dirty="0">
                <a:latin typeface="Book Antiqua"/>
                <a:ea typeface="Book Antiqua"/>
                <a:cs typeface="Book Antiqua"/>
                <a:sym typeface="Book Antiqua"/>
              </a:rPr>
              <a:t> Year BDS </a:t>
            </a:r>
          </a:p>
        </p:txBody>
      </p:sp>
      <p:sp>
        <p:nvSpPr>
          <p:cNvPr id="47" name="Shape 47"/>
          <p:cNvSpPr>
            <a:spLocks noGrp="1"/>
          </p:cNvSpPr>
          <p:nvPr>
            <p:ph type="body" idx="1"/>
          </p:nvPr>
        </p:nvSpPr>
        <p:spPr>
          <a:xfrm>
            <a:off x="2109787" y="1130268"/>
            <a:ext cx="7638455" cy="4670457"/>
          </a:xfrm>
          <a:prstGeom prst="rect">
            <a:avLst/>
          </a:prstGeom>
        </p:spPr>
        <p:txBody>
          <a:bodyPr/>
          <a:lstStyle/>
          <a:p>
            <a:pPr algn="l" defTabSz="321457">
              <a:lnSpc>
                <a:spcPct val="115000"/>
              </a:lnSpc>
              <a:spcBef>
                <a:spcPts val="703"/>
              </a:spcBef>
              <a:defRPr sz="1800"/>
            </a:pPr>
            <a:r>
              <a:rPr sz="773" dirty="0">
                <a:solidFill>
                  <a:srgbClr val="FF0000"/>
                </a:solidFill>
                <a:latin typeface="Book Antiqua"/>
                <a:ea typeface="Book Antiqua"/>
                <a:cs typeface="Book Antiqua"/>
                <a:sym typeface="Book Antiqua"/>
              </a:rPr>
              <a:t> </a:t>
            </a:r>
            <a:r>
              <a:rPr sz="2109" b="1" dirty="0">
                <a:solidFill>
                  <a:srgbClr val="FF0000"/>
                </a:solidFill>
                <a:latin typeface="Book Antiqua"/>
                <a:ea typeface="Book Antiqua"/>
                <a:cs typeface="Book Antiqua"/>
                <a:sym typeface="Book Antiqua"/>
              </a:rPr>
              <a:t>Interactive                                       (1)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(Counseling)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Tracheostomy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Thyroidectomy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Salivary gland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Neck dissections </a:t>
            </a:r>
          </a:p>
          <a:p>
            <a:pPr defTabSz="321457">
              <a:lnSpc>
                <a:spcPct val="115000"/>
              </a:lnSpc>
              <a:spcBef>
                <a:spcPts val="703"/>
              </a:spcBef>
              <a:defRPr sz="1800"/>
            </a:pPr>
            <a:r>
              <a:rPr lang="en-US" sz="2109" dirty="0">
                <a:latin typeface="Book Antiqua"/>
                <a:ea typeface="Book Antiqua"/>
                <a:cs typeface="Book Antiqua"/>
                <a:sym typeface="Book Antiqua"/>
              </a:rPr>
              <a:t>                              </a:t>
            </a:r>
            <a:r>
              <a:rPr sz="2109" dirty="0">
                <a:latin typeface="Book Antiqua"/>
                <a:ea typeface="Book Antiqua"/>
                <a:cs typeface="Book Antiqua"/>
                <a:sym typeface="Book Antiqua"/>
              </a:rPr>
              <a:t>Amputation </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body" idx="1"/>
          </p:nvPr>
        </p:nvSpPr>
        <p:spPr>
          <a:xfrm>
            <a:off x="1899047" y="992137"/>
            <a:ext cx="7804547" cy="5864643"/>
          </a:xfrm>
          <a:prstGeom prst="rect">
            <a:avLst/>
          </a:prstGeom>
        </p:spPr>
        <p:txBody>
          <a:bodyPr/>
          <a:lstStyle/>
          <a:p>
            <a:pPr defTabSz="154299">
              <a:lnSpc>
                <a:spcPct val="115000"/>
              </a:lnSpc>
              <a:spcBef>
                <a:spcPts val="281"/>
              </a:spcBef>
              <a:defRPr sz="1800"/>
            </a:pPr>
            <a:r>
              <a:rPr sz="2126" b="1" dirty="0">
                <a:latin typeface="Book Antiqua"/>
                <a:ea typeface="Book Antiqua"/>
                <a:cs typeface="Book Antiqua"/>
                <a:sym typeface="Book Antiqua"/>
              </a:rPr>
              <a:t>Static stations </a:t>
            </a:r>
            <a:endParaRPr sz="2126" dirty="0">
              <a:latin typeface="Book Antiqua"/>
              <a:ea typeface="Book Antiqua"/>
              <a:cs typeface="Book Antiqua"/>
              <a:sym typeface="Book Antiqua"/>
            </a:endParaRPr>
          </a:p>
          <a:p>
            <a:pPr defTabSz="154299">
              <a:lnSpc>
                <a:spcPct val="115000"/>
              </a:lnSpc>
              <a:spcBef>
                <a:spcPts val="281"/>
              </a:spcBef>
              <a:defRPr sz="1800"/>
            </a:pPr>
            <a:r>
              <a:rPr sz="2126" dirty="0">
                <a:latin typeface="Book Antiqua"/>
                <a:ea typeface="Book Antiqua"/>
                <a:cs typeface="Book Antiqua"/>
                <a:sym typeface="Book Antiqua"/>
              </a:rPr>
              <a:t>Trauma, Emergency, Facial, Head, Chest, Abdomen 	  (2)</a:t>
            </a:r>
          </a:p>
          <a:p>
            <a:pPr defTabSz="154299">
              <a:lnSpc>
                <a:spcPct val="115000"/>
              </a:lnSpc>
              <a:spcBef>
                <a:spcPts val="281"/>
              </a:spcBef>
              <a:defRPr sz="1800"/>
            </a:pPr>
            <a:r>
              <a:rPr sz="2126" dirty="0">
                <a:latin typeface="Book Antiqua"/>
                <a:ea typeface="Book Antiqua"/>
                <a:cs typeface="Book Antiqua"/>
                <a:sym typeface="Book Antiqua"/>
              </a:rPr>
              <a:t>Pre-op Assessment                                                                    (1)</a:t>
            </a:r>
          </a:p>
          <a:p>
            <a:pPr defTabSz="154299">
              <a:lnSpc>
                <a:spcPct val="115000"/>
              </a:lnSpc>
              <a:spcBef>
                <a:spcPts val="281"/>
              </a:spcBef>
              <a:defRPr sz="1800"/>
            </a:pPr>
            <a:r>
              <a:rPr sz="2126" dirty="0">
                <a:latin typeface="Book Antiqua"/>
                <a:ea typeface="Book Antiqua"/>
                <a:cs typeface="Book Antiqua"/>
                <a:sym typeface="Book Antiqua"/>
              </a:rPr>
              <a:t>Diabetic patient </a:t>
            </a:r>
          </a:p>
          <a:p>
            <a:pPr defTabSz="154299">
              <a:lnSpc>
                <a:spcPct val="115000"/>
              </a:lnSpc>
              <a:spcBef>
                <a:spcPts val="281"/>
              </a:spcBef>
              <a:defRPr sz="1800"/>
            </a:pPr>
            <a:r>
              <a:rPr sz="2126" dirty="0">
                <a:latin typeface="Book Antiqua"/>
                <a:ea typeface="Book Antiqua"/>
                <a:cs typeface="Book Antiqua"/>
                <a:sym typeface="Book Antiqua"/>
              </a:rPr>
              <a:t>Cardiac patient </a:t>
            </a:r>
          </a:p>
          <a:p>
            <a:pPr defTabSz="154299">
              <a:lnSpc>
                <a:spcPct val="115000"/>
              </a:lnSpc>
              <a:spcBef>
                <a:spcPts val="281"/>
              </a:spcBef>
              <a:defRPr sz="1800"/>
            </a:pPr>
            <a:r>
              <a:rPr sz="2126" dirty="0">
                <a:latin typeface="Book Antiqua"/>
                <a:ea typeface="Book Antiqua"/>
                <a:cs typeface="Book Antiqua"/>
                <a:sym typeface="Book Antiqua"/>
              </a:rPr>
              <a:t>Steroid therapy </a:t>
            </a:r>
          </a:p>
          <a:p>
            <a:pPr defTabSz="154299">
              <a:lnSpc>
                <a:spcPct val="115000"/>
              </a:lnSpc>
              <a:spcBef>
                <a:spcPts val="281"/>
              </a:spcBef>
              <a:defRPr sz="1800"/>
            </a:pPr>
            <a:r>
              <a:rPr sz="2126" dirty="0">
                <a:latin typeface="Book Antiqua"/>
                <a:ea typeface="Book Antiqua"/>
                <a:cs typeface="Book Antiqua"/>
                <a:sym typeface="Book Antiqua"/>
              </a:rPr>
              <a:t>Hypertension</a:t>
            </a:r>
          </a:p>
          <a:p>
            <a:pPr defTabSz="154299">
              <a:lnSpc>
                <a:spcPct val="115000"/>
              </a:lnSpc>
              <a:spcBef>
                <a:spcPts val="281"/>
              </a:spcBef>
              <a:defRPr sz="1800"/>
            </a:pPr>
            <a:r>
              <a:rPr sz="2126" dirty="0">
                <a:latin typeface="Book Antiqua"/>
                <a:ea typeface="Book Antiqua"/>
                <a:cs typeface="Book Antiqua"/>
                <a:sym typeface="Book Antiqua"/>
              </a:rPr>
              <a:t>Chest diseases </a:t>
            </a:r>
          </a:p>
          <a:p>
            <a:pPr defTabSz="154299">
              <a:lnSpc>
                <a:spcPct val="115000"/>
              </a:lnSpc>
              <a:spcBef>
                <a:spcPts val="281"/>
              </a:spcBef>
              <a:defRPr sz="1800"/>
            </a:pPr>
            <a:r>
              <a:rPr sz="2126" dirty="0">
                <a:latin typeface="Book Antiqua"/>
                <a:ea typeface="Book Antiqua"/>
                <a:cs typeface="Book Antiqua"/>
                <a:sym typeface="Book Antiqua"/>
              </a:rPr>
              <a:t>Thyrotoxicosis      						</a:t>
            </a:r>
          </a:p>
          <a:p>
            <a:pPr defTabSz="154299">
              <a:lnSpc>
                <a:spcPct val="115000"/>
              </a:lnSpc>
              <a:spcBef>
                <a:spcPts val="281"/>
              </a:spcBef>
              <a:defRPr sz="1800"/>
            </a:pPr>
            <a:r>
              <a:rPr sz="2126" dirty="0">
                <a:latin typeface="Book Antiqua"/>
                <a:ea typeface="Book Antiqua"/>
                <a:cs typeface="Book Antiqua"/>
                <a:sym typeface="Book Antiqua"/>
              </a:rPr>
              <a:t>Post-op complications and care                                           (1)</a:t>
            </a:r>
          </a:p>
          <a:p>
            <a:pPr defTabSz="154299">
              <a:lnSpc>
                <a:spcPct val="115000"/>
              </a:lnSpc>
              <a:spcBef>
                <a:spcPts val="281"/>
              </a:spcBef>
              <a:defRPr sz="1800"/>
            </a:pPr>
            <a:r>
              <a:rPr sz="2126" dirty="0">
                <a:latin typeface="Book Antiqua"/>
                <a:ea typeface="Book Antiqua"/>
                <a:cs typeface="Book Antiqua"/>
                <a:sym typeface="Book Antiqua"/>
              </a:rPr>
              <a:t>Wound infection </a:t>
            </a:r>
          </a:p>
          <a:p>
            <a:pPr defTabSz="154299">
              <a:lnSpc>
                <a:spcPct val="115000"/>
              </a:lnSpc>
              <a:spcBef>
                <a:spcPts val="281"/>
              </a:spcBef>
              <a:defRPr sz="1800"/>
            </a:pPr>
            <a:r>
              <a:rPr sz="2126" dirty="0">
                <a:latin typeface="Book Antiqua"/>
                <a:ea typeface="Book Antiqua"/>
                <a:cs typeface="Book Antiqua"/>
                <a:sym typeface="Book Antiqua"/>
              </a:rPr>
              <a:t>Fluid and electrolytes </a:t>
            </a:r>
          </a:p>
          <a:p>
            <a:pPr defTabSz="154299">
              <a:lnSpc>
                <a:spcPct val="115000"/>
              </a:lnSpc>
              <a:spcBef>
                <a:spcPts val="281"/>
              </a:spcBef>
              <a:defRPr sz="1800"/>
            </a:pPr>
            <a:r>
              <a:rPr sz="2126" dirty="0">
                <a:latin typeface="Book Antiqua"/>
                <a:ea typeface="Book Antiqua"/>
                <a:cs typeface="Book Antiqua"/>
                <a:sym typeface="Book Antiqua"/>
              </a:rPr>
              <a:t>Nasogastric tube, Feeding tube, Endotracheal, tracheostomy 							</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p:cNvSpPr>
          <p:nvPr>
            <p:ph type="body" idx="1"/>
          </p:nvPr>
        </p:nvSpPr>
        <p:spPr>
          <a:xfrm>
            <a:off x="2193727" y="607219"/>
            <a:ext cx="7804547" cy="5643563"/>
          </a:xfrm>
          <a:prstGeom prst="rect">
            <a:avLst/>
          </a:prstGeom>
        </p:spPr>
        <p:txBody>
          <a:bodyPr/>
          <a:lstStyle/>
          <a:p>
            <a:pPr algn="l" defTabSz="321457">
              <a:lnSpc>
                <a:spcPct val="115000"/>
              </a:lnSpc>
              <a:spcBef>
                <a:spcPts val="703"/>
              </a:spcBef>
              <a:defRPr sz="1800"/>
            </a:pPr>
            <a:r>
              <a:rPr sz="1969" dirty="0">
                <a:latin typeface="Book Antiqua"/>
                <a:ea typeface="Book Antiqua"/>
                <a:cs typeface="Book Antiqua"/>
                <a:sym typeface="Book Antiqua"/>
              </a:rPr>
              <a:t>Pain management </a:t>
            </a:r>
          </a:p>
          <a:p>
            <a:pPr algn="l" defTabSz="321457">
              <a:lnSpc>
                <a:spcPct val="115000"/>
              </a:lnSpc>
              <a:spcBef>
                <a:spcPts val="703"/>
              </a:spcBef>
              <a:defRPr sz="1800"/>
            </a:pPr>
            <a:r>
              <a:rPr sz="1969" dirty="0">
                <a:latin typeface="Book Antiqua"/>
                <a:ea typeface="Book Antiqua"/>
                <a:cs typeface="Book Antiqua"/>
                <a:sym typeface="Book Antiqua"/>
              </a:rPr>
              <a:t>Chest care </a:t>
            </a:r>
          </a:p>
          <a:p>
            <a:pPr algn="l" defTabSz="321457">
              <a:lnSpc>
                <a:spcPct val="115000"/>
              </a:lnSpc>
              <a:spcBef>
                <a:spcPts val="703"/>
              </a:spcBef>
              <a:defRPr sz="1800"/>
            </a:pPr>
            <a:r>
              <a:rPr sz="1969" dirty="0">
                <a:latin typeface="Book Antiqua"/>
                <a:ea typeface="Book Antiqua"/>
                <a:cs typeface="Book Antiqua"/>
                <a:sym typeface="Book Antiqua"/>
              </a:rPr>
              <a:t>DVT 						</a:t>
            </a:r>
          </a:p>
          <a:p>
            <a:pPr algn="l" defTabSz="321457">
              <a:lnSpc>
                <a:spcPct val="115000"/>
              </a:lnSpc>
              <a:spcBef>
                <a:spcPts val="703"/>
              </a:spcBef>
              <a:defRPr sz="1800"/>
            </a:pPr>
            <a:r>
              <a:rPr sz="1969" dirty="0">
                <a:latin typeface="Book Antiqua"/>
                <a:ea typeface="Book Antiqua"/>
                <a:cs typeface="Book Antiqua"/>
                <a:sym typeface="Book Antiqua"/>
              </a:rPr>
              <a:t>Instrument, Tubing </a:t>
            </a:r>
          </a:p>
          <a:p>
            <a:pPr algn="l" defTabSz="321457">
              <a:lnSpc>
                <a:spcPct val="115000"/>
              </a:lnSpc>
              <a:spcBef>
                <a:spcPts val="703"/>
              </a:spcBef>
              <a:defRPr sz="1800"/>
            </a:pPr>
            <a:r>
              <a:rPr sz="1969" dirty="0">
                <a:latin typeface="Book Antiqua"/>
                <a:ea typeface="Book Antiqua"/>
                <a:cs typeface="Book Antiqua"/>
                <a:sym typeface="Book Antiqua"/>
              </a:rPr>
              <a:t>Nasogastric tube, Feeding tube, Endotracheal, tracheostomy 	</a:t>
            </a:r>
            <a:r>
              <a:rPr lang="en-US" sz="1969" dirty="0">
                <a:latin typeface="Book Antiqua"/>
                <a:ea typeface="Book Antiqua"/>
                <a:cs typeface="Book Antiqua"/>
                <a:sym typeface="Book Antiqua"/>
              </a:rPr>
              <a:t> </a:t>
            </a:r>
            <a:r>
              <a:rPr sz="1969" dirty="0">
                <a:latin typeface="Book Antiqua"/>
                <a:ea typeface="Book Antiqua"/>
                <a:cs typeface="Book Antiqua"/>
                <a:sym typeface="Book Antiqua"/>
              </a:rPr>
              <a:t>(2)	</a:t>
            </a:r>
            <a:endParaRPr lang="en-US" sz="1969" dirty="0">
              <a:latin typeface="Book Antiqua"/>
              <a:ea typeface="Book Antiqua"/>
              <a:cs typeface="Book Antiqua"/>
              <a:sym typeface="Book Antiqua"/>
            </a:endParaRPr>
          </a:p>
          <a:p>
            <a:pPr algn="l" defTabSz="321457">
              <a:lnSpc>
                <a:spcPct val="115000"/>
              </a:lnSpc>
              <a:spcBef>
                <a:spcPts val="703"/>
              </a:spcBef>
              <a:defRPr sz="1800"/>
            </a:pPr>
            <a:r>
              <a:rPr sz="1969" dirty="0">
                <a:latin typeface="Book Antiqua"/>
                <a:ea typeface="Book Antiqua"/>
                <a:cs typeface="Book Antiqua"/>
                <a:sym typeface="Book Antiqua"/>
              </a:rPr>
              <a:t>X-rays    cervical spine, chest, OPG  			(2)</a:t>
            </a:r>
          </a:p>
          <a:p>
            <a:pPr algn="l" defTabSz="321457">
              <a:lnSpc>
                <a:spcPct val="115000"/>
              </a:lnSpc>
              <a:spcBef>
                <a:spcPts val="703"/>
              </a:spcBef>
              <a:defRPr sz="1800"/>
            </a:pPr>
            <a:r>
              <a:rPr sz="1969" dirty="0">
                <a:latin typeface="Book Antiqua"/>
                <a:ea typeface="Book Antiqua"/>
                <a:cs typeface="Book Antiqua"/>
                <a:sym typeface="Book Antiqua"/>
              </a:rPr>
              <a:t>Drains, sutures, catheter  </a:t>
            </a:r>
          </a:p>
          <a:p>
            <a:pPr algn="l" defTabSz="321457">
              <a:lnSpc>
                <a:spcPct val="115000"/>
              </a:lnSpc>
              <a:spcBef>
                <a:spcPts val="703"/>
              </a:spcBef>
              <a:defRPr sz="1800"/>
            </a:pPr>
            <a:r>
              <a:rPr sz="1969" dirty="0">
                <a:latin typeface="Book Antiqua"/>
                <a:ea typeface="Book Antiqua"/>
                <a:cs typeface="Book Antiqua"/>
                <a:sym typeface="Book Antiqua"/>
              </a:rPr>
              <a:t>Nelton drain, suction drain, corrugated, chest drain,</a:t>
            </a:r>
          </a:p>
          <a:p>
            <a:pPr algn="l" defTabSz="321457">
              <a:lnSpc>
                <a:spcPct val="115000"/>
              </a:lnSpc>
              <a:spcBef>
                <a:spcPts val="703"/>
              </a:spcBef>
              <a:defRPr sz="1800"/>
            </a:pPr>
            <a:r>
              <a:rPr sz="1969" dirty="0">
                <a:latin typeface="Book Antiqua"/>
                <a:ea typeface="Book Antiqua"/>
                <a:cs typeface="Book Antiqua"/>
                <a:sym typeface="Book Antiqua"/>
              </a:rPr>
              <a:t>Silk, proline, vicryl, catgut </a:t>
            </a:r>
          </a:p>
          <a:p>
            <a:pPr algn="l" defTabSz="321457">
              <a:lnSpc>
                <a:spcPct val="115000"/>
              </a:lnSpc>
              <a:spcBef>
                <a:spcPts val="703"/>
              </a:spcBef>
              <a:defRPr sz="1800"/>
            </a:pPr>
            <a:r>
              <a:rPr sz="1969" dirty="0">
                <a:latin typeface="Book Antiqua"/>
                <a:ea typeface="Book Antiqua"/>
                <a:cs typeface="Book Antiqua"/>
                <a:sym typeface="Book Antiqua"/>
              </a:rPr>
              <a:t>Folly’s catheter, central venous line Cather     	  (1)</a:t>
            </a:r>
            <a:endParaRPr sz="1617" dirty="0">
              <a:latin typeface="Book Antiqua"/>
              <a:ea typeface="Book Antiqua"/>
              <a:cs typeface="Book Antiqua"/>
              <a:sym typeface="Book Antiqua"/>
            </a:endParaRPr>
          </a:p>
        </p:txBody>
      </p:sp>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 dockstate="right" visibility="0" width="350" row="0">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A30F8AF2-5ECA-2549-8F77-6A3D872C0520}">
  <we:reference id="wa200004795" version="1.0.0.0" store="en-GB" storeType="OMEX"/>
  <we:alternateReferences>
    <we:reference id="WA200004795" version="1.0.0.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F016DE9F-0A61-AD40-9C30-1015E5E3952F}">
  <we:reference id="wa104380916" version="2.0.0.3" store="en-GB" storeType="OMEX"/>
  <we:alternateReferences>
    <we:reference id="WA104380916" version="2.0.0.3" store=""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F3434FB6-FB82-234D-89F5-27EDD6AE66FF}">
  <we:reference id="wa104379997" version="2.0.0.0" store="en-GB" storeType="OMEX"/>
  <we:alternateReferences>
    <we:reference id="WA104379997"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6880</TotalTime>
  <Words>3133</Words>
  <Application>Microsoft Macintosh PowerPoint</Application>
  <PresentationFormat>Widescreen</PresentationFormat>
  <Paragraphs>310</Paragraphs>
  <Slides>52</Slides>
  <Notes>0</Notes>
  <HiddenSlides>0</HiddenSlides>
  <MMClips>2</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52</vt:i4>
      </vt:variant>
    </vt:vector>
  </HeadingPairs>
  <TitlesOfParts>
    <vt:vector size="64" baseType="lpstr">
      <vt:lpstr>Aileron</vt:lpstr>
      <vt:lpstr>Arial</vt:lpstr>
      <vt:lpstr>Book Antiqua</vt:lpstr>
      <vt:lpstr>Book Antiqua Bold</vt:lpstr>
      <vt:lpstr>Calibri</vt:lpstr>
      <vt:lpstr>Calibri Light</vt:lpstr>
      <vt:lpstr>Courier New</vt:lpstr>
      <vt:lpstr>Georgia</vt:lpstr>
      <vt:lpstr>Google Sans Text</vt:lpstr>
      <vt:lpstr>GoudyStd</vt:lpstr>
      <vt:lpstr>Verdana</vt:lpstr>
      <vt:lpstr>Office Theme</vt:lpstr>
      <vt:lpstr>Healing and Repair of wounds </vt:lpstr>
      <vt:lpstr>Psychological wounds are more dangerous than Physical Wounds </vt:lpstr>
      <vt:lpstr>Learning Objectives</vt:lpstr>
      <vt:lpstr>Mechanism of Wound Healing </vt:lpstr>
      <vt:lpstr>The inflammatory phase</vt:lpstr>
      <vt:lpstr>PowerPoint Presentation</vt:lpstr>
      <vt:lpstr>The proliferative phase</vt:lpstr>
      <vt:lpstr>The proliferative phase</vt:lpstr>
      <vt:lpstr>  The remodelling phase (maturing phase)   </vt:lpstr>
      <vt:lpstr>Summary of Stages of wound Healing </vt:lpstr>
      <vt:lpstr> NORMAL HEALING IN SPECIFIC TISSUES  </vt:lpstr>
      <vt:lpstr>PowerPoint Presentation</vt:lpstr>
      <vt:lpstr>NORMAL HEALING IN SPECIFIC TISSUES</vt:lpstr>
      <vt:lpstr>PowerPoint Presentation</vt:lpstr>
      <vt:lpstr>NORMAL HEALING IN SPECIFIC TISSUES</vt:lpstr>
      <vt:lpstr>Factors influencing the healing of the wound </vt:lpstr>
      <vt:lpstr>Factors influencing healing of wound</vt:lpstr>
      <vt:lpstr>Factors influencing the healing of the wound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Marks Distribution   3rd Professional BDS  (General Surgery) </vt:lpstr>
      <vt:lpstr>  Marks Distribution   3rd Professional BDS  (General Surgery)  </vt:lpstr>
      <vt:lpstr>PowerPoint Presentation</vt:lpstr>
      <vt:lpstr>Curriculum for 3rd professional BDS </vt:lpstr>
      <vt:lpstr>PowerPoint Presentation</vt:lpstr>
      <vt:lpstr>Practical:          100 </vt:lpstr>
      <vt:lpstr>Short cases</vt:lpstr>
      <vt:lpstr>OSPE for 3rd Year BDS </vt:lpstr>
      <vt:lpstr>PowerPoint Presentation</vt:lpstr>
      <vt:lpstr>PowerPoint Presentation</vt:lpstr>
      <vt:lpstr>Classification of Wound Closure and Healing</vt:lpstr>
      <vt:lpstr>Secondary intention </vt:lpstr>
      <vt:lpstr>Tertiary intention( Delayed Primary Intention)  </vt:lpstr>
      <vt:lpstr>PowerPoint Presentation</vt:lpstr>
      <vt:lpstr> Marks Distribution   3rd Professional BDS  (General Surgery) </vt:lpstr>
      <vt:lpstr>  Marks Distribution   3rd Professional BDS  (General Surgery)  </vt:lpstr>
      <vt:lpstr>PowerPoint Presentation</vt:lpstr>
      <vt:lpstr>Curriculum for 3rd professional BDS </vt:lpstr>
      <vt:lpstr>PowerPoint Presentation</vt:lpstr>
      <vt:lpstr>Practical:          100 </vt:lpstr>
      <vt:lpstr>Short cases</vt:lpstr>
      <vt:lpstr>OSPE for 3rd Year BDS </vt:lpstr>
      <vt:lpstr>PowerPoint Presentation</vt:lpstr>
      <vt:lpstr>PowerPoint Presentation</vt:lpstr>
    </vt:vector>
  </TitlesOfParts>
  <Manager/>
  <Company>LMDC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Healing and Repair of wounds </dc:title>
  <dc:subject/>
  <dc:creator>Zahid Mahmood</dc:creator>
  <cp:keywords>Wound Healing </cp:keywords>
  <dc:description/>
  <cp:lastModifiedBy>Zahid Mahmood</cp:lastModifiedBy>
  <cp:revision>105</cp:revision>
  <dcterms:created xsi:type="dcterms:W3CDTF">2022-12-12T04:54:32Z</dcterms:created>
  <dcterms:modified xsi:type="dcterms:W3CDTF">2026-05-07T02:25:57Z</dcterms:modified>
  <cp:category/>
</cp:coreProperties>
</file>