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 autoCompressPictures="0" saveSubsetFonts="1">
  <p:sldMasterIdLst>
    <p:sldMasterId id="2147483648" r:id="rId1"/>
  </p:sldMasterIdLst>
  <p:notesMasterIdLst>
    <p:notesMasterId r:id="rId2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type="screen4x3" cy="6858000" cx="9144000"/>
  <p:notesSz cx="6858000" cy="9144000"/>
  <p:defaultTextStyle>
    <a:defPPr>
      <a:defRPr lang="en-US"/>
    </a:defPPr>
    <a:lvl1pPr algn="l" defTabSz="457200" eaLnBrk="1" hangingPunct="1" latinLnBrk="0" marL="0" rtl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tableStyles" Target="tableStyles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5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0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704" name="Rectangle 4"/>
          <p:cNvSpPr>
            <a:spLocks noChangeAspect="1" noRot="1" noGrp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/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70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70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t>‹#›</a:t>
            </a:fld>
            <a:endParaRPr lang="en-US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notesStyle>
    <a:lvl1pPr algn="l" fontAlgn="base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algn="l" fontAlgn="base" marL="4572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algn="l" fontAlgn="base" marL="9144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algn="l" fontAlgn="base" marL="13716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algn="l" fontAlgn="base" marL="18288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algn="l" defTabSz="914400" eaLnBrk="1" hangingPunct="1" latinLnBrk="0" marL="2286000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">
  <p:cSld name="Title Slide">
    <p:spTree>
      <p:nvGrpSpPr>
        <p:cNvPr id="2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582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algn="ctr" indent="0" mar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algn="ctr" indent="0" marL="45720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algn="ctr" indent="0" marL="91440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algn="ctr" indent="0" marL="137160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algn="ctr" indent="0" marL="182880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algn="ctr" indent="0" marL="228600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algn="ctr" indent="0" marL="274320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algn="ctr" indent="0" marL="320040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algn="ctr" indent="0" marL="365760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04858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104858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58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Title and Vertical Text">
    <p:spTree>
      <p:nvGrpSpPr>
        <p:cNvPr id="5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9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670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67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104867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67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Vertical Title and Text">
    <p:spTree>
      <p:nvGrpSpPr>
        <p:cNvPr id="5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8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659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66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104866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66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3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0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591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59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104859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59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secHead">
  <p:cSld name="Section Header">
    <p:spTree>
      <p:nvGrpSpPr>
        <p:cNvPr id="5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4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b="1" cap="all" sz="4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675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indent="0" marL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indent="0" marL="4572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4867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104867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67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Two Content">
    <p:spTree>
      <p:nvGrpSpPr>
        <p:cNvPr id="5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9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680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681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68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104868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68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TxTwoObj">
  <p:cSld name="Comparison">
    <p:spTree>
      <p:nvGrpSpPr>
        <p:cNvPr id="5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5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686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48687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688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48689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690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1048691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692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Title Only">
    <p:spTree>
      <p:nvGrpSpPr>
        <p:cNvPr id="3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9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600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1048601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602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Blank">
    <p:spTree>
      <p:nvGrpSpPr>
        <p:cNvPr id="5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104869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69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Tx">
  <p:cSld name="Content with Caption">
    <p:spTree>
      <p:nvGrpSpPr>
        <p:cNvPr id="5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6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b="1" sz="2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697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698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indent="0" marL="0">
              <a:buNone/>
              <a:defRPr sz="1400"/>
            </a:lvl1pPr>
            <a:lvl2pPr indent="0" marL="457200">
              <a:buNone/>
              <a:defRPr sz="1200"/>
            </a:lvl2pPr>
            <a:lvl3pPr indent="0" marL="914400">
              <a:buNone/>
              <a:defRPr sz="1000"/>
            </a:lvl3pPr>
            <a:lvl4pPr indent="0" marL="1371600">
              <a:buNone/>
              <a:defRPr sz="900"/>
            </a:lvl4pPr>
            <a:lvl5pPr indent="0" marL="1828800">
              <a:buNone/>
              <a:defRPr sz="900"/>
            </a:lvl5pPr>
            <a:lvl6pPr indent="0" marL="2286000">
              <a:buNone/>
              <a:defRPr sz="900"/>
            </a:lvl6pPr>
            <a:lvl7pPr indent="0" marL="2743200">
              <a:buNone/>
              <a:defRPr sz="900"/>
            </a:lvl7pPr>
            <a:lvl8pPr indent="0" marL="3200400">
              <a:buNone/>
              <a:defRPr sz="900"/>
            </a:lvl8pPr>
            <a:lvl9pPr indent="0" marL="365760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4869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104870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70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picTx">
  <p:cSld name="Picture with Caption">
    <p:spTree>
      <p:nvGrpSpPr>
        <p:cNvPr id="5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3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b="1" sz="2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664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indent="0" marL="0">
              <a:buNone/>
              <a:defRPr sz="3200"/>
            </a:lvl1pPr>
            <a:lvl2pPr indent="0" marL="457200">
              <a:buNone/>
              <a:defRPr sz="2800"/>
            </a:lvl2pPr>
            <a:lvl3pPr indent="0" marL="914400">
              <a:buNone/>
              <a:defRPr sz="2400"/>
            </a:lvl3pPr>
            <a:lvl4pPr indent="0" marL="1371600">
              <a:buNone/>
              <a:defRPr sz="2000"/>
            </a:lvl4pPr>
            <a:lvl5pPr indent="0" marL="1828800">
              <a:buNone/>
              <a:defRPr sz="2000"/>
            </a:lvl5pPr>
            <a:lvl6pPr indent="0" marL="2286000">
              <a:buNone/>
              <a:defRPr sz="2000"/>
            </a:lvl6pPr>
            <a:lvl7pPr indent="0" marL="2743200">
              <a:buNone/>
              <a:defRPr sz="2000"/>
            </a:lvl7pPr>
            <a:lvl8pPr indent="0" marL="3200400">
              <a:buNone/>
              <a:defRPr sz="2000"/>
            </a:lvl8pPr>
            <a:lvl9pPr indent="0" marL="3657600">
              <a:buNone/>
              <a:defRPr sz="2000"/>
            </a:lvl9pPr>
          </a:lstStyle>
          <a:p>
            <a:endParaRPr lang="en-US"/>
          </a:p>
        </p:txBody>
      </p:sp>
      <p:sp>
        <p:nvSpPr>
          <p:cNvPr id="1048665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indent="0" marL="0">
              <a:buNone/>
              <a:defRPr sz="1400"/>
            </a:lvl1pPr>
            <a:lvl2pPr indent="0" marL="457200">
              <a:buNone/>
              <a:defRPr sz="1200"/>
            </a:lvl2pPr>
            <a:lvl3pPr indent="0" marL="914400">
              <a:buNone/>
              <a:defRPr sz="1000"/>
            </a:lvl3pPr>
            <a:lvl4pPr indent="0" marL="1371600">
              <a:buNone/>
              <a:defRPr sz="900"/>
            </a:lvl4pPr>
            <a:lvl5pPr indent="0" marL="1828800">
              <a:buNone/>
              <a:defRPr sz="900"/>
            </a:lvl5pPr>
            <a:lvl6pPr indent="0" marL="2286000">
              <a:buNone/>
              <a:defRPr sz="900"/>
            </a:lvl6pPr>
            <a:lvl7pPr indent="0" marL="2743200">
              <a:buNone/>
              <a:defRPr sz="900"/>
            </a:lvl7pPr>
            <a:lvl8pPr indent="0" marL="3200400">
              <a:buNone/>
              <a:defRPr sz="900"/>
            </a:lvl8pPr>
            <a:lvl9pPr indent="0" marL="365760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4866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104866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66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/>
        </p:spPr>
        <p:txBody>
          <a:bodyPr anchor="ctr" bIns="45720" lIns="91440" rIns="91440" rtlCol="0" tIns="45720" vert="horz">
            <a:normAutofit/>
          </a:bodyPr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577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/>
        </p:spPr>
        <p:txBody>
          <a:bodyPr bIns="45720" lIns="91440" rIns="91440" rtlCol="0" tIns="45720" vert="horz">
            <a:normAutofit/>
          </a:bodyPr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578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/>
        </p:spPr>
        <p:txBody>
          <a:bodyPr anchor="ctr" bIns="45720" lIns="91440" rIns="91440" rtlCol="0" tIns="45720" vert="horz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104857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/>
        </p:spPr>
        <p:txBody>
          <a:bodyPr anchor="ctr" bIns="45720" lIns="91440" rIns="91440" rtlCol="0" tIns="45720" vert="horz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58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/>
        </p:spPr>
        <p:txBody>
          <a:bodyPr anchor="ctr" bIns="45720" lIns="91440" rIns="91440" rtlCol="0" tIns="45720" vert="horz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eaLnBrk="1" hangingPunct="1" latinLnBrk="0" rtl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457200" eaLnBrk="1" hangingPunct="1" indent="-342900" latinLnBrk="0" marL="342900" rtl="0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457200" eaLnBrk="1" hangingPunct="1" indent="-285750" latinLnBrk="0" marL="742950" rtl="0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457200" eaLnBrk="1" hangingPunct="1" indent="-228600" latinLnBrk="0" marL="1143000" rtl="0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457200" eaLnBrk="1" hangingPunct="1" indent="-228600" latinLnBrk="0" marL="1600200" rtl="0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457200" eaLnBrk="1" hangingPunct="1" indent="-228600" latinLnBrk="0" marL="2057400" rtl="0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457200" eaLnBrk="1" hangingPunct="1" indent="-228600" latinLnBrk="0" marL="2514600" rtl="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457200" eaLnBrk="1" hangingPunct="1" indent="-228600" latinLnBrk="0" marL="2971800" rtl="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457200" eaLnBrk="1" hangingPunct="1" indent="-228600" latinLnBrk="0" marL="3429000" rtl="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457200" eaLnBrk="1" hangingPunct="1" indent="-228600" latinLnBrk="0" marL="3886200" rtl="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457200" eaLnBrk="1" hangingPunct="1" latinLnBrk="0" marL="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457200" eaLnBrk="1" hangingPunct="1" latinLnBrk="0" marL="457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457200" eaLnBrk="1" hangingPunct="1" latinLnBrk="0" marL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457200" eaLnBrk="1" hangingPunct="1" latinLnBrk="0" marL="1371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457200" eaLnBrk="1" hangingPunct="1" latinLnBrk="0" marL="18288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457200" eaLnBrk="1" hangingPunct="1" latinLnBrk="0" marL="22860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457200" eaLnBrk="1" hangingPunct="1" latinLnBrk="0" marL="2743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457200" eaLnBrk="1" hangingPunct="1" latinLnBrk="0" marL="3200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457200" eaLnBrk="1" hangingPunct="1" latinLnBrk="0" marL="3657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slideLayout" Target="../slideLayouts/slideLayout6.xm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slideLayout" Target="../slideLayouts/slideLayout6.xml"/></Relationships>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6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6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4" name=""/>
        <p:cNvGrpSpPr/>
        <p:nvPr/>
      </p:nvGrpSpPr>
      <p:grpSpPr>
        <a:xfrm/>
      </p:grpSpPr>
      <p:sp>
        <p:nvSpPr>
          <p:cNvPr id="1048586" name="Title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t>Identifying Appropriate Venous Access Sites</a:t>
            </a:r>
          </a:p>
        </p:txBody>
      </p:sp>
      <p:sp>
        <p:nvSpPr>
          <p:cNvPr id="1048587" name="Subtitle 2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t>Using Surface Anatomy &amp; Palpation Techniques</a:t>
            </a:r>
          </a:p>
        </p:txBody>
      </p:sp>
      <p:sp>
        <p:nvSpPr>
          <p:cNvPr id="1048588" name="Rectangle 3"/>
          <p:cNvSpPr/>
          <p:nvPr/>
        </p:nvSpPr>
        <p:spPr>
          <a:xfrm>
            <a:off x="0" y="0"/>
            <a:ext cx="9144000" cy="228600"/>
          </a:xfrm>
          <a:prstGeom prst="rect"/>
          <a:solidFill>
            <a:srgbClr val="00339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589" name="Rectangle 4"/>
          <p:cNvSpPr/>
          <p:nvPr/>
        </p:nvSpPr>
        <p:spPr>
          <a:xfrm>
            <a:off x="0" y="6629400"/>
            <a:ext cx="9144000" cy="228600"/>
          </a:xfrm>
          <a:prstGeom prst="rect"/>
          <a:solidFill>
            <a:srgbClr val="00339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2" name=""/>
        <p:cNvGrpSpPr/>
        <p:nvPr/>
      </p:nvGrpSpPr>
      <p:grpSpPr>
        <a:xfrm/>
      </p:grpSpPr>
      <p:sp>
        <p:nvSpPr>
          <p:cNvPr id="1048628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t>Lower Limb – Key Points</a:t>
            </a:r>
          </a:p>
        </p:txBody>
      </p:sp>
      <p:sp>
        <p:nvSpPr>
          <p:cNvPr id="1048629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t>• Great saphenous vein located anterior to the medial malleolus.</a:t>
            </a:r>
          </a:p>
          <a:p>
            <a:r>
              <a:t>• Used when upper limb access is unavailable.</a:t>
            </a:r>
          </a:p>
          <a:p>
            <a:r>
              <a:t>• Ultrasound guidance recommended in difficult cases.</a:t>
            </a:r>
          </a:p>
        </p:txBody>
      </p:sp>
      <p:sp>
        <p:nvSpPr>
          <p:cNvPr id="1048630" name="Rectangle 3"/>
          <p:cNvSpPr/>
          <p:nvPr/>
        </p:nvSpPr>
        <p:spPr>
          <a:xfrm>
            <a:off x="0" y="0"/>
            <a:ext cx="9144000" cy="228600"/>
          </a:xfrm>
          <a:prstGeom prst="rect"/>
          <a:solidFill>
            <a:srgbClr val="00339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631" name="Rectangle 4"/>
          <p:cNvSpPr/>
          <p:nvPr/>
        </p:nvSpPr>
        <p:spPr>
          <a:xfrm>
            <a:off x="0" y="6629400"/>
            <a:ext cx="9144000" cy="228600"/>
          </a:xfrm>
          <a:prstGeom prst="rect"/>
          <a:solidFill>
            <a:srgbClr val="00339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3" name=""/>
        <p:cNvGrpSpPr/>
        <p:nvPr/>
      </p:nvGrpSpPr>
      <p:grpSpPr>
        <a:xfrm/>
      </p:grpSpPr>
      <p:sp>
        <p:nvSpPr>
          <p:cNvPr id="104863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p>
            <a:r>
              <a:t>Lower Limb – Palpation Techniques</a:t>
            </a:r>
          </a:p>
        </p:txBody>
      </p:sp>
      <p:sp>
        <p:nvSpPr>
          <p:cNvPr id="104863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t>• Apply light pressure along the vein’s trajectory.</a:t>
            </a:r>
          </a:p>
          <a:p>
            <a:r>
              <a:t>• Elevate the leg slightly to improve venous filling.</a:t>
            </a:r>
          </a:p>
          <a:p>
            <a:r>
              <a:t>• Do not use if redness, warmth, or tenderness suggests DVT.</a:t>
            </a:r>
          </a:p>
        </p:txBody>
      </p:sp>
      <p:sp>
        <p:nvSpPr>
          <p:cNvPr id="1048634" name="Rectangle 3"/>
          <p:cNvSpPr/>
          <p:nvPr/>
        </p:nvSpPr>
        <p:spPr>
          <a:xfrm>
            <a:off x="0" y="0"/>
            <a:ext cx="9144000" cy="228600"/>
          </a:xfrm>
          <a:prstGeom prst="rect"/>
          <a:solidFill>
            <a:srgbClr val="00339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635" name="Rectangle 4"/>
          <p:cNvSpPr/>
          <p:nvPr/>
        </p:nvSpPr>
        <p:spPr>
          <a:xfrm>
            <a:off x="0" y="6629400"/>
            <a:ext cx="9144000" cy="228600"/>
          </a:xfrm>
          <a:prstGeom prst="rect"/>
          <a:solidFill>
            <a:srgbClr val="00339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4" name=""/>
        <p:cNvGrpSpPr/>
        <p:nvPr/>
      </p:nvGrpSpPr>
      <p:grpSpPr>
        <a:xfrm/>
      </p:grpSpPr>
      <p:sp>
        <p:nvSpPr>
          <p:cNvPr id="1048636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p>
            <a:r>
              <a:t>Major Deep Veins of the Lower Limb</a:t>
            </a:r>
          </a:p>
        </p:txBody>
      </p:sp>
      <p:sp>
        <p:nvSpPr>
          <p:cNvPr id="1048637" name="Rectangle 2"/>
          <p:cNvSpPr/>
          <p:nvPr/>
        </p:nvSpPr>
        <p:spPr>
          <a:xfrm>
            <a:off x="0" y="0"/>
            <a:ext cx="9144000" cy="228600"/>
          </a:xfrm>
          <a:prstGeom prst="rect"/>
          <a:solidFill>
            <a:srgbClr val="00339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638" name="Rectangle 3"/>
          <p:cNvSpPr/>
          <p:nvPr/>
        </p:nvSpPr>
        <p:spPr>
          <a:xfrm>
            <a:off x="0" y="6629400"/>
            <a:ext cx="9144000" cy="228600"/>
          </a:xfrm>
          <a:prstGeom prst="rect"/>
          <a:solidFill>
            <a:srgbClr val="00339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pic>
        <p:nvPicPr>
          <p:cNvPr id="2097155" name="Picture 4" descr="116-1.jpg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21624">
            <a:off x="3413294" y="1424866"/>
            <a:ext cx="2313989" cy="5022864"/>
          </a:xfrm>
          <a:prstGeom prst="rect"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5" name=""/>
        <p:cNvGrpSpPr/>
        <p:nvPr/>
      </p:nvGrpSpPr>
      <p:grpSpPr>
        <a:xfrm/>
      </p:grpSpPr>
      <p:sp>
        <p:nvSpPr>
          <p:cNvPr id="1048639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p>
            <a:r>
              <a:t>Femoral &amp; Popliteal Veins – Key Points</a:t>
            </a:r>
          </a:p>
        </p:txBody>
      </p:sp>
      <p:sp>
        <p:nvSpPr>
          <p:cNvPr id="1048640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5000" lnSpcReduction="20000"/>
          </a:bodyPr>
          <a:p>
            <a:r>
              <a:t>Femoral Vein:</a:t>
            </a:r>
          </a:p>
          <a:p>
            <a:r>
              <a:t>• Located in femoral triangle—large, reliable access site.</a:t>
            </a:r>
          </a:p>
          <a:p>
            <a:r>
              <a:t>• Ideal for emergency and central access when upper limb sites unavailable.</a:t>
            </a:r>
          </a:p>
          <a:p>
            <a:r>
              <a:t>• Lies medial to femoral artery (use artery as landmark).</a:t>
            </a:r>
          </a:p>
          <a:p>
            <a:r>
              <a:t>• Avoid in pelvic trauma or suspected DVT.</a:t>
            </a:r>
          </a:p>
          <a:p/>
          <a:p>
            <a:r>
              <a:t>Popliteal Vein:</a:t>
            </a:r>
          </a:p>
          <a:p>
            <a:r>
              <a:t>• Found deep in popliteal fossa—less accessible.</a:t>
            </a:r>
          </a:p>
          <a:p>
            <a:r>
              <a:t>• Typically accessed under ultrasound guidance.</a:t>
            </a:r>
          </a:p>
          <a:p>
            <a:r>
              <a:t>• Avoid in cases of knee infection or swelling.</a:t>
            </a:r>
          </a:p>
        </p:txBody>
      </p:sp>
      <p:sp>
        <p:nvSpPr>
          <p:cNvPr id="1048641" name="Rectangle 3"/>
          <p:cNvSpPr/>
          <p:nvPr/>
        </p:nvSpPr>
        <p:spPr>
          <a:xfrm>
            <a:off x="0" y="0"/>
            <a:ext cx="9144000" cy="228600"/>
          </a:xfrm>
          <a:prstGeom prst="rect"/>
          <a:solidFill>
            <a:srgbClr val="00339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642" name="Rectangle 4"/>
          <p:cNvSpPr/>
          <p:nvPr/>
        </p:nvSpPr>
        <p:spPr>
          <a:xfrm>
            <a:off x="0" y="6629400"/>
            <a:ext cx="9144000" cy="228600"/>
          </a:xfrm>
          <a:prstGeom prst="rect"/>
          <a:solidFill>
            <a:srgbClr val="00339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6" name=""/>
        <p:cNvGrpSpPr/>
        <p:nvPr/>
      </p:nvGrpSpPr>
      <p:grpSpPr>
        <a:xfrm/>
      </p:grpSpPr>
      <p:sp>
        <p:nvSpPr>
          <p:cNvPr id="1048643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p>
            <a:r>
              <a:t>Femoral &amp; Popliteal – Palpation Techniques</a:t>
            </a:r>
          </a:p>
        </p:txBody>
      </p:sp>
      <p:sp>
        <p:nvSpPr>
          <p:cNvPr id="1048644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1250" lnSpcReduction="20000"/>
          </a:bodyPr>
          <a:p>
            <a:r>
              <a:t>Femoral Vein Palpation:</a:t>
            </a:r>
          </a:p>
          <a:p>
            <a:r>
              <a:t>• Locate femoral artery pulse first.</a:t>
            </a:r>
          </a:p>
          <a:p>
            <a:r>
              <a:t>• Vein lies just medial to the artery.</a:t>
            </a:r>
          </a:p>
          <a:p>
            <a:r>
              <a:t>• Palpate gently for a soft, compressible structure.</a:t>
            </a:r>
          </a:p>
          <a:p/>
          <a:p>
            <a:r>
              <a:t>Popliteal Vein Palpation:</a:t>
            </a:r>
          </a:p>
          <a:p>
            <a:r>
              <a:t>• Ask patient to slightly flex knee to relax posterior tissues.</a:t>
            </a:r>
          </a:p>
          <a:p>
            <a:r>
              <a:t>• Vein is deep and rarely palpable—use ultrasound for accuracy.</a:t>
            </a:r>
          </a:p>
          <a:p>
            <a:r>
              <a:t>• Identify artery pulse; vein lies superficial and slightly lateral.</a:t>
            </a:r>
          </a:p>
        </p:txBody>
      </p:sp>
      <p:sp>
        <p:nvSpPr>
          <p:cNvPr id="1048645" name="Rectangle 3"/>
          <p:cNvSpPr/>
          <p:nvPr/>
        </p:nvSpPr>
        <p:spPr>
          <a:xfrm>
            <a:off x="0" y="0"/>
            <a:ext cx="9144000" cy="228600"/>
          </a:xfrm>
          <a:prstGeom prst="rect"/>
          <a:solidFill>
            <a:srgbClr val="00339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646" name="Rectangle 4"/>
          <p:cNvSpPr/>
          <p:nvPr/>
        </p:nvSpPr>
        <p:spPr>
          <a:xfrm>
            <a:off x="0" y="6629400"/>
            <a:ext cx="9144000" cy="228600"/>
          </a:xfrm>
          <a:prstGeom prst="rect"/>
          <a:solidFill>
            <a:srgbClr val="00339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7" name=""/>
        <p:cNvGrpSpPr/>
        <p:nvPr/>
      </p:nvGrpSpPr>
      <p:grpSpPr>
        <a:xfrm/>
      </p:grpSpPr>
      <p:sp>
        <p:nvSpPr>
          <p:cNvPr id="1048647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p>
            <a:r>
              <a:t>Internal Jugular Vein – Anatomical Landmark</a:t>
            </a:r>
          </a:p>
        </p:txBody>
      </p:sp>
      <p:sp>
        <p:nvSpPr>
          <p:cNvPr id="1048648" name="Rectangle 2"/>
          <p:cNvSpPr/>
          <p:nvPr/>
        </p:nvSpPr>
        <p:spPr>
          <a:xfrm>
            <a:off x="0" y="0"/>
            <a:ext cx="9144000" cy="228600"/>
          </a:xfrm>
          <a:prstGeom prst="rect"/>
          <a:solidFill>
            <a:srgbClr val="00339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649" name="Rectangle 3"/>
          <p:cNvSpPr/>
          <p:nvPr/>
        </p:nvSpPr>
        <p:spPr>
          <a:xfrm>
            <a:off x="0" y="6629400"/>
            <a:ext cx="9144000" cy="228600"/>
          </a:xfrm>
          <a:prstGeom prst="rect"/>
          <a:solidFill>
            <a:srgbClr val="00339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pic>
        <p:nvPicPr>
          <p:cNvPr id="2097156" name="Picture 4" descr="Central-venous-catheter-1.jpg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822960" y="1674238"/>
            <a:ext cx="7498079" cy="4373879"/>
          </a:xfrm>
          <a:prstGeom prst="rect"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8" name=""/>
        <p:cNvGrpSpPr/>
        <p:nvPr/>
      </p:nvGrpSpPr>
      <p:grpSpPr>
        <a:xfrm/>
      </p:grpSpPr>
      <p:sp>
        <p:nvSpPr>
          <p:cNvPr id="1048650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5455"/>
          </a:bodyPr>
          <a:p>
            <a:r>
              <a:t>Internal Jugular Vein – Key Points</a:t>
            </a:r>
          </a:p>
        </p:txBody>
      </p:sp>
      <p:sp>
        <p:nvSpPr>
          <p:cNvPr id="1048651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t>• Preferred central venous access site due to straight path to SVC.</a:t>
            </a:r>
          </a:p>
          <a:p>
            <a:r>
              <a:t>• Lies lateral to carotid artery within carotid sheath.</a:t>
            </a:r>
          </a:p>
          <a:p>
            <a:r>
              <a:t>• Commonly accessed at apex of the triangle formed by clavicular &amp; sternal heads of SCM.</a:t>
            </a:r>
          </a:p>
          <a:p>
            <a:r>
              <a:t>• Lower infection risk compared to femoral access.</a:t>
            </a:r>
          </a:p>
        </p:txBody>
      </p:sp>
      <p:sp>
        <p:nvSpPr>
          <p:cNvPr id="1048652" name="Rectangle 3"/>
          <p:cNvSpPr/>
          <p:nvPr/>
        </p:nvSpPr>
        <p:spPr>
          <a:xfrm>
            <a:off x="0" y="0"/>
            <a:ext cx="9144000" cy="228600"/>
          </a:xfrm>
          <a:prstGeom prst="rect"/>
          <a:solidFill>
            <a:srgbClr val="00339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653" name="Rectangle 4"/>
          <p:cNvSpPr/>
          <p:nvPr/>
        </p:nvSpPr>
        <p:spPr>
          <a:xfrm>
            <a:off x="0" y="6629400"/>
            <a:ext cx="9144000" cy="228600"/>
          </a:xfrm>
          <a:prstGeom prst="rect"/>
          <a:solidFill>
            <a:srgbClr val="00339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9" name=""/>
        <p:cNvGrpSpPr/>
        <p:nvPr/>
      </p:nvGrpSpPr>
      <p:grpSpPr>
        <a:xfrm/>
      </p:grpSpPr>
      <p:sp>
        <p:nvSpPr>
          <p:cNvPr id="1048654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p>
            <a:r>
              <a:t>Internal Jugular – Palpation Techniques</a:t>
            </a:r>
          </a:p>
        </p:txBody>
      </p:sp>
      <p:sp>
        <p:nvSpPr>
          <p:cNvPr id="1048655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t>• Identify the two heads of the sternocleidomastoid (SCM) muscle.</a:t>
            </a:r>
          </a:p>
          <a:p>
            <a:r>
              <a:t>• The IJV lies between these heads—slightly lateral.</a:t>
            </a:r>
          </a:p>
          <a:p>
            <a:r>
              <a:t>• Palpate carotid artery first; **never insert needle over the artery**.</a:t>
            </a:r>
          </a:p>
          <a:p>
            <a:r>
              <a:t>• The IJV is non-pulsatile and compressible—use ultrasound for safety.</a:t>
            </a:r>
          </a:p>
        </p:txBody>
      </p:sp>
      <p:sp>
        <p:nvSpPr>
          <p:cNvPr id="1048656" name="Rectangle 3"/>
          <p:cNvSpPr/>
          <p:nvPr/>
        </p:nvSpPr>
        <p:spPr>
          <a:xfrm>
            <a:off x="0" y="0"/>
            <a:ext cx="9144000" cy="228600"/>
          </a:xfrm>
          <a:prstGeom prst="rect"/>
          <a:solidFill>
            <a:srgbClr val="00339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657" name="Rectangle 4"/>
          <p:cNvSpPr/>
          <p:nvPr/>
        </p:nvSpPr>
        <p:spPr>
          <a:xfrm>
            <a:off x="0" y="6629400"/>
            <a:ext cx="9144000" cy="228600"/>
          </a:xfrm>
          <a:prstGeom prst="rect"/>
          <a:solidFill>
            <a:srgbClr val="00339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3" name=""/>
        <p:cNvGrpSpPr/>
        <p:nvPr/>
      </p:nvGrpSpPr>
      <p:grpSpPr>
        <a:xfrm/>
      </p:grpSpPr>
      <p:sp>
        <p:nvSpPr>
          <p:cNvPr id="1048595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t>Learning Objectives</a:t>
            </a:r>
          </a:p>
        </p:txBody>
      </p:sp>
      <p:sp>
        <p:nvSpPr>
          <p:cNvPr id="1048596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t>• Identify major superficial veins for venous access.</a:t>
            </a:r>
          </a:p>
          <a:p>
            <a:r>
              <a:t>• Utilize anatomical landmarks effectively.</a:t>
            </a:r>
          </a:p>
          <a:p>
            <a:r>
              <a:t>• Perform palpation techniques to assess veins.</a:t>
            </a:r>
          </a:p>
          <a:p>
            <a:r>
              <a:t>• Select appropriate venous access sites safely.</a:t>
            </a:r>
          </a:p>
        </p:txBody>
      </p:sp>
      <p:sp>
        <p:nvSpPr>
          <p:cNvPr id="1048597" name="Rectangle 3"/>
          <p:cNvSpPr/>
          <p:nvPr/>
        </p:nvSpPr>
        <p:spPr>
          <a:xfrm>
            <a:off x="0" y="0"/>
            <a:ext cx="9144000" cy="228600"/>
          </a:xfrm>
          <a:prstGeom prst="rect"/>
          <a:solidFill>
            <a:srgbClr val="00339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598" name="Rectangle 4"/>
          <p:cNvSpPr/>
          <p:nvPr/>
        </p:nvSpPr>
        <p:spPr>
          <a:xfrm>
            <a:off x="0" y="6629400"/>
            <a:ext cx="9144000" cy="228600"/>
          </a:xfrm>
          <a:prstGeom prst="rect"/>
          <a:solidFill>
            <a:srgbClr val="00339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5" name=""/>
        <p:cNvGrpSpPr/>
        <p:nvPr/>
      </p:nvGrpSpPr>
      <p:grpSpPr>
        <a:xfrm/>
      </p:grpSpPr>
      <p:sp>
        <p:nvSpPr>
          <p:cNvPr id="1048603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t>Dorsal Veins of the Hand</a:t>
            </a:r>
          </a:p>
        </p:txBody>
      </p:sp>
      <p:sp>
        <p:nvSpPr>
          <p:cNvPr id="1048604" name="Rectangle 2"/>
          <p:cNvSpPr/>
          <p:nvPr/>
        </p:nvSpPr>
        <p:spPr>
          <a:xfrm>
            <a:off x="0" y="0"/>
            <a:ext cx="9144000" cy="228600"/>
          </a:xfrm>
          <a:prstGeom prst="rect"/>
          <a:solidFill>
            <a:srgbClr val="00339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605" name="Rectangle 3"/>
          <p:cNvSpPr/>
          <p:nvPr/>
        </p:nvSpPr>
        <p:spPr>
          <a:xfrm>
            <a:off x="0" y="6629400"/>
            <a:ext cx="9144000" cy="228600"/>
          </a:xfrm>
          <a:prstGeom prst="rect"/>
          <a:solidFill>
            <a:srgbClr val="00339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pic>
        <p:nvPicPr>
          <p:cNvPr id="2097152" name="Picture 4" descr="images.png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1845374" y="1417637"/>
            <a:ext cx="5453252" cy="4849399"/>
          </a:xfrm>
          <a:prstGeom prst="rect"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6" name=""/>
        <p:cNvGrpSpPr/>
        <p:nvPr/>
      </p:nvGrpSpPr>
      <p:grpSpPr>
        <a:xfrm/>
      </p:grpSpPr>
      <p:sp>
        <p:nvSpPr>
          <p:cNvPr id="1048606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t>Hand Veins – Key Points</a:t>
            </a:r>
          </a:p>
        </p:txBody>
      </p:sp>
      <p:sp>
        <p:nvSpPr>
          <p:cNvPr id="1048607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t>• Easily visible and accessible on the dorsal surface.</a:t>
            </a:r>
          </a:p>
          <a:p>
            <a:r>
              <a:t>• Dorsal metacarpal veins commonly used for IV cannulation.</a:t>
            </a:r>
          </a:p>
          <a:p>
            <a:r>
              <a:t>• Best suited for short-term, non-irritating infusions.</a:t>
            </a:r>
          </a:p>
          <a:p>
            <a:r>
              <a:t>• Avoid joints to minimize risk of infiltration.</a:t>
            </a:r>
          </a:p>
        </p:txBody>
      </p:sp>
      <p:sp>
        <p:nvSpPr>
          <p:cNvPr id="1048608" name="Rectangle 3"/>
          <p:cNvSpPr/>
          <p:nvPr/>
        </p:nvSpPr>
        <p:spPr>
          <a:xfrm>
            <a:off x="0" y="0"/>
            <a:ext cx="9144000" cy="228600"/>
          </a:xfrm>
          <a:prstGeom prst="rect"/>
          <a:solidFill>
            <a:srgbClr val="00339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609" name="Rectangle 4"/>
          <p:cNvSpPr/>
          <p:nvPr/>
        </p:nvSpPr>
        <p:spPr>
          <a:xfrm>
            <a:off x="0" y="6629400"/>
            <a:ext cx="9144000" cy="228600"/>
          </a:xfrm>
          <a:prstGeom prst="rect"/>
          <a:solidFill>
            <a:srgbClr val="00339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7" name=""/>
        <p:cNvGrpSpPr/>
        <p:nvPr/>
      </p:nvGrpSpPr>
      <p:grpSpPr>
        <a:xfrm/>
      </p:grpSpPr>
      <p:sp>
        <p:nvSpPr>
          <p:cNvPr id="1048610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p>
            <a:r>
              <a:t>Hand Veins – Palpation Techniques</a:t>
            </a:r>
          </a:p>
        </p:txBody>
      </p:sp>
      <p:sp>
        <p:nvSpPr>
          <p:cNvPr id="1048611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t>• Lower the hand below heart level to encourage venous filling.</a:t>
            </a:r>
          </a:p>
          <a:p>
            <a:r>
              <a:t>• Gently tap or stroke the vein to improve visibility.</a:t>
            </a:r>
          </a:p>
          <a:p>
            <a:r>
              <a:t>• Use the pads of your fingers to feel for soft, bouncy veins.</a:t>
            </a:r>
          </a:p>
          <a:p>
            <a:r>
              <a:t>• Avoid veins that feel hard, ropy, or are pulsatile.</a:t>
            </a:r>
          </a:p>
        </p:txBody>
      </p:sp>
      <p:sp>
        <p:nvSpPr>
          <p:cNvPr id="1048612" name="Rectangle 3"/>
          <p:cNvSpPr/>
          <p:nvPr/>
        </p:nvSpPr>
        <p:spPr>
          <a:xfrm>
            <a:off x="0" y="0"/>
            <a:ext cx="9144000" cy="228600"/>
          </a:xfrm>
          <a:prstGeom prst="rect"/>
          <a:solidFill>
            <a:srgbClr val="00339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613" name="Rectangle 4"/>
          <p:cNvSpPr/>
          <p:nvPr/>
        </p:nvSpPr>
        <p:spPr>
          <a:xfrm>
            <a:off x="0" y="6629400"/>
            <a:ext cx="9144000" cy="228600"/>
          </a:xfrm>
          <a:prstGeom prst="rect"/>
          <a:solidFill>
            <a:srgbClr val="00339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8" name=""/>
        <p:cNvGrpSpPr/>
        <p:nvPr/>
      </p:nvGrpSpPr>
      <p:grpSpPr>
        <a:xfrm/>
      </p:grpSpPr>
      <p:sp>
        <p:nvSpPr>
          <p:cNvPr id="1048614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t>Cubital Fossa Venous Anatomy</a:t>
            </a:r>
          </a:p>
        </p:txBody>
      </p:sp>
      <p:sp>
        <p:nvSpPr>
          <p:cNvPr id="1048615" name="Rectangle 2"/>
          <p:cNvSpPr/>
          <p:nvPr/>
        </p:nvSpPr>
        <p:spPr>
          <a:xfrm>
            <a:off x="0" y="0"/>
            <a:ext cx="9144000" cy="228600"/>
          </a:xfrm>
          <a:prstGeom prst="rect"/>
          <a:solidFill>
            <a:srgbClr val="00339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616" name="Rectangle 3"/>
          <p:cNvSpPr/>
          <p:nvPr/>
        </p:nvSpPr>
        <p:spPr>
          <a:xfrm>
            <a:off x="0" y="6629400"/>
            <a:ext cx="9144000" cy="228600"/>
          </a:xfrm>
          <a:prstGeom prst="rect"/>
          <a:solidFill>
            <a:srgbClr val="00339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pic>
        <p:nvPicPr>
          <p:cNvPr id="2097153" name="Picture 4" descr="images (11).jpeg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2624620" y="1664534"/>
            <a:ext cx="3425972" cy="4717969"/>
          </a:xfrm>
          <a:prstGeom prst="rect"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9" name=""/>
        <p:cNvGrpSpPr/>
        <p:nvPr/>
      </p:nvGrpSpPr>
      <p:grpSpPr>
        <a:xfrm/>
      </p:grpSpPr>
      <p:sp>
        <p:nvSpPr>
          <p:cNvPr id="1048617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t>Cubital Fossa – Key Points</a:t>
            </a:r>
          </a:p>
        </p:txBody>
      </p:sp>
      <p:sp>
        <p:nvSpPr>
          <p:cNvPr id="1048618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t>• Median cubital vein is the most stable and preferred for phlebotomy.</a:t>
            </a:r>
          </a:p>
          <a:p>
            <a:r>
              <a:t>• Cephalic and basilic veins serve as additional access sites.</a:t>
            </a:r>
          </a:p>
          <a:p>
            <a:r>
              <a:t>• Suitable when rapid or large-bore access is required.</a:t>
            </a:r>
          </a:p>
        </p:txBody>
      </p:sp>
      <p:sp>
        <p:nvSpPr>
          <p:cNvPr id="1048619" name="Rectangle 3"/>
          <p:cNvSpPr/>
          <p:nvPr/>
        </p:nvSpPr>
        <p:spPr>
          <a:xfrm>
            <a:off x="0" y="0"/>
            <a:ext cx="9144000" cy="228600"/>
          </a:xfrm>
          <a:prstGeom prst="rect"/>
          <a:solidFill>
            <a:srgbClr val="00339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620" name="Rectangle 4"/>
          <p:cNvSpPr/>
          <p:nvPr/>
        </p:nvSpPr>
        <p:spPr>
          <a:xfrm>
            <a:off x="0" y="6629400"/>
            <a:ext cx="9144000" cy="228600"/>
          </a:xfrm>
          <a:prstGeom prst="rect"/>
          <a:solidFill>
            <a:srgbClr val="00339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0" name=""/>
        <p:cNvGrpSpPr/>
        <p:nvPr/>
      </p:nvGrpSpPr>
      <p:grpSpPr>
        <a:xfrm/>
      </p:grpSpPr>
      <p:sp>
        <p:nvSpPr>
          <p:cNvPr id="1048621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p>
            <a:r>
              <a:t>Cubital Fossa – Palpation Techniques</a:t>
            </a:r>
          </a:p>
        </p:txBody>
      </p:sp>
      <p:sp>
        <p:nvSpPr>
          <p:cNvPr id="1048622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t>• Extend the arm fully to expose veins.</a:t>
            </a:r>
          </a:p>
          <a:p>
            <a:r>
              <a:t>• Palpate for a compressible, non-pulsatile vessel.</a:t>
            </a:r>
          </a:p>
          <a:p>
            <a:r>
              <a:t>• Trace the vein proximally and distally to confirm continuity.</a:t>
            </a:r>
          </a:p>
        </p:txBody>
      </p:sp>
      <p:sp>
        <p:nvSpPr>
          <p:cNvPr id="1048623" name="Rectangle 3"/>
          <p:cNvSpPr/>
          <p:nvPr/>
        </p:nvSpPr>
        <p:spPr>
          <a:xfrm>
            <a:off x="0" y="0"/>
            <a:ext cx="9144000" cy="228600"/>
          </a:xfrm>
          <a:prstGeom prst="rect"/>
          <a:solidFill>
            <a:srgbClr val="00339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624" name="Rectangle 4"/>
          <p:cNvSpPr/>
          <p:nvPr/>
        </p:nvSpPr>
        <p:spPr>
          <a:xfrm>
            <a:off x="0" y="6629400"/>
            <a:ext cx="9144000" cy="228600"/>
          </a:xfrm>
          <a:prstGeom prst="rect"/>
          <a:solidFill>
            <a:srgbClr val="00339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1" name=""/>
        <p:cNvGrpSpPr/>
        <p:nvPr/>
      </p:nvGrpSpPr>
      <p:grpSpPr>
        <a:xfrm/>
      </p:grpSpPr>
      <p:sp>
        <p:nvSpPr>
          <p:cNvPr id="1048625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t>Lower Limb Venous Access</a:t>
            </a:r>
          </a:p>
        </p:txBody>
      </p:sp>
      <p:sp>
        <p:nvSpPr>
          <p:cNvPr id="1048626" name="Rectangle 2"/>
          <p:cNvSpPr/>
          <p:nvPr/>
        </p:nvSpPr>
        <p:spPr>
          <a:xfrm>
            <a:off x="0" y="0"/>
            <a:ext cx="9144000" cy="228600"/>
          </a:xfrm>
          <a:prstGeom prst="rect"/>
          <a:solidFill>
            <a:srgbClr val="00339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sp>
        <p:nvSpPr>
          <p:cNvPr id="1048627" name="Rectangle 3"/>
          <p:cNvSpPr/>
          <p:nvPr/>
        </p:nvSpPr>
        <p:spPr>
          <a:xfrm>
            <a:off x="0" y="6629400"/>
            <a:ext cx="9144000" cy="228600"/>
          </a:xfrm>
          <a:prstGeom prst="rect"/>
          <a:solidFill>
            <a:srgbClr val="00339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pic>
        <p:nvPicPr>
          <p:cNvPr id="2097154" name="Picture 4" descr="urn_cambridge.org_id_binary-alt_20180930122849-44189-mediumThumb-06234fig15_15.jpg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2076089" y="1235331"/>
            <a:ext cx="4991823" cy="5248545"/>
          </a:xfrm>
          <a:prstGeom prst="rect"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lastClr="000000" val="windowText"/>
      </a:dk1>
      <a:lt1>
        <a:sysClr lastClr="FFFFFF" val="window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</a:theme>
</file>

<file path=ppt/theme/theme2.xml><?xml version="1.0" encoding="utf-8"?>
<a:theme xmlns:a="http://schemas.openxmlformats.org/drawingml/2006/main" name="Office 主题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Properties xmlns="http://schemas.openxmlformats.org/officeDocument/2006/extended-properties">
  <Application>Microsoft Macintosh PowerPoint</Application>
  <ScaleCrop>0</ScaleCrop>
  <LinksUpToDate>0</LinksUpToDate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creator>PPA-LX2</dc:creator>
  <cp:lastModifiedBy>Steve Canny</cp:lastModifiedBy>
  <dcterms:created xsi:type="dcterms:W3CDTF">2013-01-26T23:14:16Z</dcterms:created>
  <dcterms:modified xsi:type="dcterms:W3CDTF">2025-11-19T11:25:00Z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2e477891296349df93dc6d615ac4eb43</vt:lpwstr>
  </property>
</Properties>
</file>