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86" r:id="rId2"/>
    <p:sldId id="287" r:id="rId3"/>
    <p:sldId id="288" r:id="rId4"/>
    <p:sldId id="289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7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195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6B78B5-4F67-16FB-F26C-5EE9EDF71462}"/>
              </a:ext>
            </a:extLst>
          </p:cNvPr>
          <p:cNvSpPr txBox="1"/>
          <p:nvPr/>
        </p:nvSpPr>
        <p:spPr>
          <a:xfrm>
            <a:off x="1657847" y="1576548"/>
            <a:ext cx="54188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48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بِسْمِ اللّٰهِ الرَّحْمٰنِ الرَّحِيْم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916075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Aetiology &amp; Risk Factors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does testicular descent fail?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32688"/>
            <a:ext cx="4160520" cy="3520440"/>
          </a:xfrm>
          <a:prstGeom prst="roundRect">
            <a:avLst>
              <a:gd name="adj" fmla="val 1818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74320" y="932688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Hormonal Causes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353312"/>
            <a:ext cx="3931920" cy="2971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INSL3 deficiency — fails transabdominal phase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testosterone or LH/FSH (hypogonadotrophic)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Kallmann syndrome (GnRH deficiency)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Prader-Willi syndrome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Androgen insensitivity (partial)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Maternal oestrogen exposure in pregnancy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709160" y="932688"/>
            <a:ext cx="4160520" cy="3520440"/>
          </a:xfrm>
          <a:prstGeom prst="roundRect">
            <a:avLst>
              <a:gd name="adj" fmla="val 1818"/>
            </a:avLst>
          </a:prstGeom>
          <a:solidFill>
            <a:srgbClr val="FFF3E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709160" y="932688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0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Structural &amp; Risk Factors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800600" y="1353312"/>
            <a:ext cx="3931920" cy="2971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spermatic vessels or vas deferens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obstruction at deep/superficial ring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of gubernaculum resorption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factors:</a:t>
            </a:r>
            <a:endParaRPr lang="en-US" sz="160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Prematurity (strongest risk factor)</a:t>
            </a:r>
            <a:endParaRPr lang="en-US" sz="160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birth weight / SGA</a:t>
            </a:r>
            <a:endParaRPr lang="en-US" sz="160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 history (4× increased risk)</a:t>
            </a:r>
            <a:endParaRPr lang="en-US" sz="160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Pesticide / endocrine disruptor exposure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Prematurity is the most important risk factor — inguinoscrotal phase (wks 25–35) is incomplete at early delivery.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Pathophysiology — Why Does Position Matter?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32688"/>
            <a:ext cx="8412480" cy="3456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 spermatogenesis requires 34–35°C (2–4°C below body temperature)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Intra-abdominal testis exposed to 37°C → progressive germ cell damage from birth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Histological damage begins after 1 year of age:</a:t>
            </a:r>
            <a:endParaRPr lang="en-US" dirty="0"/>
          </a:p>
          <a:p>
            <a:pPr marL="685800" lvl="1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 of Ad-spermatogonia (stem cells for sperm production)</a:t>
            </a:r>
            <a:endParaRPr lang="en-US" dirty="0"/>
          </a:p>
          <a:p>
            <a:pPr marL="685800" lvl="1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Fibrosis and thickening of seminiferous tubule walls</a:t>
            </a:r>
            <a:endParaRPr lang="en-US" dirty="0"/>
          </a:p>
          <a:p>
            <a:pPr marL="685800" lvl="1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Leydig cell function usually preserved → testosterone production maintained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Irreversible damage if uncorrected by puberty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the position = higher the temperature = greater the damage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274320" y="446227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Consequences: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194560" y="4462272"/>
            <a:ext cx="1261872" cy="347472"/>
          </a:xfrm>
          <a:prstGeom prst="roundRect">
            <a:avLst>
              <a:gd name="adj" fmla="val 15789"/>
            </a:avLst>
          </a:prstGeom>
          <a:solidFill>
            <a:srgbClr val="B02C2C"/>
          </a:solidFill>
          <a:ln w="12700">
            <a:solidFill>
              <a:srgbClr val="B02C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194560" y="4462272"/>
            <a:ext cx="1261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Infertility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584448" y="4462272"/>
            <a:ext cx="1261872" cy="347472"/>
          </a:xfrm>
          <a:prstGeom prst="roundRect">
            <a:avLst>
              <a:gd name="adj" fmla="val 15789"/>
            </a:avLst>
          </a:prstGeom>
          <a:solidFill>
            <a:srgbClr val="B02C2C"/>
          </a:solidFill>
          <a:ln w="12700">
            <a:solidFill>
              <a:srgbClr val="B02C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3584448" y="4462272"/>
            <a:ext cx="1261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Malignancy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974336" y="4462272"/>
            <a:ext cx="1261872" cy="347472"/>
          </a:xfrm>
          <a:prstGeom prst="roundRect">
            <a:avLst>
              <a:gd name="adj" fmla="val 15789"/>
            </a:avLst>
          </a:prstGeom>
          <a:solidFill>
            <a:srgbClr val="C05C00"/>
          </a:solidFill>
          <a:ln w="12700">
            <a:solidFill>
              <a:srgbClr val="C05C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974336" y="4462272"/>
            <a:ext cx="1261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Torsion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364224" y="4462272"/>
            <a:ext cx="1261872" cy="347472"/>
          </a:xfrm>
          <a:prstGeom prst="roundRect">
            <a:avLst>
              <a:gd name="adj" fmla="val 15789"/>
            </a:avLst>
          </a:prstGeom>
          <a:solidFill>
            <a:srgbClr val="0F7B8C"/>
          </a:solidFill>
          <a:ln w="12700">
            <a:solidFill>
              <a:srgbClr val="0F7B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6364224" y="4462272"/>
            <a:ext cx="1261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Hernia (PPV)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7754112" y="4462272"/>
            <a:ext cx="1261872" cy="347472"/>
          </a:xfrm>
          <a:prstGeom prst="roundRect">
            <a:avLst>
              <a:gd name="adj" fmla="val 15789"/>
            </a:avLst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7754112" y="4462272"/>
            <a:ext cx="1261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Psycho-social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Orchidopexy at 6–12 months preserves spermatogonial stem cells before heat damage becomes permanent.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 of Undescended Testis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381531"/>
              </p:ext>
            </p:extLst>
          </p:nvPr>
        </p:nvGraphicFramePr>
        <p:xfrm>
          <a:off x="274320" y="932688"/>
          <a:ext cx="8595360" cy="3020568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Complication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Mechanism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Clinical Points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B02C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 Infertility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Heat damage destroys spermatogonia (germ cells)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Bilateral UDT: 70–75% infertile; Unilateral: 30–40%. Early orchidopexy reduces risk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B02C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 Malignancy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Carcinoma-in-situ → Seminoma (most common)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10× increased risk (inguinal); 30–40× (intra-abdominal). Peak age 20–40 yrs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C05C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 Torsion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Abnormal gubernacular attachment; narrow mesentery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Presents as acute groin/abdominal pain. Surgical emergency — explore urgently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F7B8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 Inguinal Hernia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Patent processus vaginalis (PPV) in ~90% cases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Most common associated finding. Herniotomy done at same sitting as orchidopexy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4A5F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 Trauma / Psychosocial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Unprotected inguinal position; body image concerns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Empty scrotum noticed at school; surgery corrects appearance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6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Seminoma is most common tumor in corrected UDT. Orchidopexy before age 12 reduces — but does not eliminate — cancer risk.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&amp; History Taking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365760" y="932688"/>
            <a:ext cx="521208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Presenting complaint: Empty or asymmetric scrotum noticed by parents at birth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Usually detected at routine neonatal or baby check examination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at presentation: critical for management planning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Prematurity history and birth weight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testis seen in scrotum at birth? Any previous descent?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 history of UDT, hypospadias, or intersex conditions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23560" y="932688"/>
            <a:ext cx="3246120" cy="2788920"/>
          </a:xfrm>
          <a:prstGeom prst="roundRect">
            <a:avLst>
              <a:gd name="adj" fmla="val 2295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5623560" y="932688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Questions to Ask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5715000" y="1353312"/>
            <a:ext cx="3017520" cy="2212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scrotum EVER full?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testis retract on cold / touch? (→ Retractile)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hernia bulge in groin?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groin pain episodes? (→ Torsion?)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Urine stream normal? (Hypospadias?)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274320" y="3822192"/>
            <a:ext cx="8595360" cy="694944"/>
          </a:xfrm>
          <a:prstGeom prst="roundRect">
            <a:avLst>
              <a:gd name="adj" fmla="val 9211"/>
            </a:avLst>
          </a:prstGeom>
          <a:solidFill>
            <a:srgbClr val="FFF3E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20624" y="38404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 Flag History: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" y="4096512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empty scrotum + ambiguous genitalia = EMERGENCY → Exclude CAH (Congenital Adrenal Hyperplasia) in a 46XX virilised female. Karyotype URGENTLY.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Retractile testis retracts due to overactive cremaster reflex. It fully descends with gentle manipulation and STAYS in scrotum. True UDT cannot reach scrotum.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Physical Examination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 hands + warm room = essential to reduce cremasteric reflex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32688"/>
            <a:ext cx="2788920" cy="3703320"/>
          </a:xfrm>
          <a:prstGeom prst="roundRect">
            <a:avLst>
              <a:gd name="adj" fmla="val 2295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74320" y="932688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👁️ INSPECTION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1371600"/>
            <a:ext cx="2606040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Scrotal size: small/underdeveloped on affected side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Scrotal asymmetry or bilateral emptiness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Obliteration of scrotal rugae on affected side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for hypospadias or ambiguous genitalia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Hernia bulge in groin?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18688" y="932688"/>
            <a:ext cx="2788920" cy="3703320"/>
          </a:xfrm>
          <a:prstGeom prst="roundRect">
            <a:avLst>
              <a:gd name="adj" fmla="val 2295"/>
            </a:avLst>
          </a:prstGeom>
          <a:solidFill>
            <a:srgbClr val="EAF6F6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218688" y="932688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F7B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✋ PALPATION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10128" y="1371600"/>
            <a:ext cx="2606040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 hands + warm room (relaxes cremaster)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Examine in frog-leg or cross-legged position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Palpate entire path: groin, femoral, perineum, penile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size, consistency, mobility and tenderness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testis reach scrotum? Does it STAY?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163056" y="932688"/>
            <a:ext cx="2788920" cy="3703320"/>
          </a:xfrm>
          <a:prstGeom prst="roundRect">
            <a:avLst>
              <a:gd name="adj" fmla="val 2295"/>
            </a:avLst>
          </a:prstGeom>
          <a:solidFill>
            <a:srgbClr val="FFF3E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6163056" y="932688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0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⚙️ SPECIAL TESTS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54496" y="1371600"/>
            <a:ext cx="2606040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Cremasteric reflex: absent in true UDT (present in retractile)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Bimanual intraoral exam: deep lobe into inguinal canal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Palpate for inguinal lymph nodes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Tanner staging: pubertal status in older child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Abdominal exam: intra-abdominal mass (rare)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Absent cremasteric reflex + testis that cannot reach scrotum = TRUE UDT. Refer for orchidopexy at 6–12 months.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Differential Diagnosis — Empty Scrotum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932688"/>
          <a:ext cx="8595360" cy="3767328"/>
        </p:xfrm>
        <a:graphic>
          <a:graphicData uri="http://schemas.openxmlformats.org/drawingml/2006/table">
            <a:tbl>
              <a:tblPr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Condition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Feature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Management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Retractile Testis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Fully manipulable into scrotum; stays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Annual review only; no surgery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 UDT (palpable)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Along descent path; cannot reach scrotum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Orchidopexy at 6–12 months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Ectopic Testis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Found outside normal descent path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Surgery to correct position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Anorchia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Absent testis; karyotype 46XY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Laparoscopy to confirm; prosthesis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Vanishing / Atrophic Testis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Prenatal torsion; tiny nubbin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Laparoscopy confirms; may remove nubbin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B02C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Intersex / DSD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Bilateral impalpable + ambiguous genitalia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URGENT karyotype + 17-OH progesterone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Inguinal Lymphadenopathy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Firm, tender, may be bilateral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Treat underlying cause; USS to differentiate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5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Bilateral impalpable testes: karyotype is the most important first investigation — exclude DSD before any surgery.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Targeted approach — most UDT is a clinical diagnosis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60120"/>
            <a:ext cx="4114800" cy="1143000"/>
          </a:xfrm>
          <a:prstGeom prst="roundRect">
            <a:avLst>
              <a:gd name="adj" fmla="val 5600"/>
            </a:avLst>
          </a:prstGeom>
          <a:solidFill>
            <a:srgbClr val="F4F6F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365760" y="1161288"/>
            <a:ext cx="475488" cy="475488"/>
          </a:xfrm>
          <a:prstGeom prst="ellipse">
            <a:avLst/>
          </a:prstGeom>
          <a:solidFill>
            <a:srgbClr val="0F7B8C"/>
          </a:solidFill>
          <a:ln w="12700">
            <a:solidFill>
              <a:srgbClr val="0F7B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365760" y="116128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32688" y="1005840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7B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Ultrasound (USS)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932688" y="1435608"/>
            <a:ext cx="33375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First-line imaging. Locates inguinal testis. Cannot reliably detect intra-abdominal testis (sensitivity 45%).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663440" y="960120"/>
            <a:ext cx="4114800" cy="1143000"/>
          </a:xfrm>
          <a:prstGeom prst="roundRect">
            <a:avLst>
              <a:gd name="adj" fmla="val 5600"/>
            </a:avLst>
          </a:prstGeom>
          <a:solidFill>
            <a:srgbClr val="F4F6F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4754880" y="1161288"/>
            <a:ext cx="475488" cy="475488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754880" y="116128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321808" y="1005840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Laparoscopy ⭐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321808" y="1435608"/>
            <a:ext cx="33375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STANDARD for non-palpable UDT. Diagnostic and therapeutic in one sitting. Best for intra-abdominal testis.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274320" y="2221992"/>
            <a:ext cx="4114800" cy="1143000"/>
          </a:xfrm>
          <a:prstGeom prst="roundRect">
            <a:avLst>
              <a:gd name="adj" fmla="val 5600"/>
            </a:avLst>
          </a:prstGeom>
          <a:solidFill>
            <a:srgbClr val="F4F6F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8" name="Shape 16"/>
          <p:cNvSpPr/>
          <p:nvPr/>
        </p:nvSpPr>
        <p:spPr>
          <a:xfrm>
            <a:off x="365760" y="2423160"/>
            <a:ext cx="475488" cy="475488"/>
          </a:xfrm>
          <a:prstGeom prst="ellipse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365760" y="242316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32688" y="2267712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hCG Stimulation Test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932688" y="2697480"/>
            <a:ext cx="33375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Differentiates anorchia from bilateral UDT. Rise in testosterone confirms functioning testicular tissue present.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663440" y="2221992"/>
            <a:ext cx="4114800" cy="1143000"/>
          </a:xfrm>
          <a:prstGeom prst="roundRect">
            <a:avLst>
              <a:gd name="adj" fmla="val 5600"/>
            </a:avLst>
          </a:prstGeom>
          <a:solidFill>
            <a:srgbClr val="F4F6F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4754880" y="2423160"/>
            <a:ext cx="475488" cy="475488"/>
          </a:xfrm>
          <a:prstGeom prst="ellipse">
            <a:avLst/>
          </a:prstGeom>
          <a:solidFill>
            <a:srgbClr val="B02C2C"/>
          </a:solidFill>
          <a:ln w="12700">
            <a:solidFill>
              <a:srgbClr val="B02C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754880" y="242316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321808" y="2267712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B02C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Karyotype + Hormones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321808" y="2697480"/>
            <a:ext cx="33375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impalpable or ambiguous genitalia → karyotype, 17-OH progesterone, FSH, LH, testosterone, AMH.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274320" y="3483864"/>
            <a:ext cx="4114800" cy="1143000"/>
          </a:xfrm>
          <a:prstGeom prst="roundRect">
            <a:avLst>
              <a:gd name="adj" fmla="val 5600"/>
            </a:avLst>
          </a:prstGeom>
          <a:solidFill>
            <a:srgbClr val="F4F6F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8" name="Shape 26"/>
          <p:cNvSpPr/>
          <p:nvPr/>
        </p:nvSpPr>
        <p:spPr>
          <a:xfrm>
            <a:off x="365760" y="3685032"/>
            <a:ext cx="475488" cy="475488"/>
          </a:xfrm>
          <a:prstGeom prst="ellipse">
            <a:avLst/>
          </a:prstGeom>
          <a:solidFill>
            <a:srgbClr val="C05C00"/>
          </a:solidFill>
          <a:ln w="12700">
            <a:solidFill>
              <a:srgbClr val="C05C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Text 27"/>
          <p:cNvSpPr/>
          <p:nvPr/>
        </p:nvSpPr>
        <p:spPr>
          <a:xfrm>
            <a:off x="365760" y="368503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932688" y="3529584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0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MRI Pelvis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932688" y="3959352"/>
            <a:ext cx="33375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Second-line for non-palpable testis. Better soft tissue resolution than USS. But still does NOT replace laparoscopy.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663440" y="3483864"/>
            <a:ext cx="4114800" cy="1143000"/>
          </a:xfrm>
          <a:prstGeom prst="roundRect">
            <a:avLst>
              <a:gd name="adj" fmla="val 5600"/>
            </a:avLst>
          </a:prstGeom>
          <a:solidFill>
            <a:srgbClr val="F4F6F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3" name="Shape 31"/>
          <p:cNvSpPr/>
          <p:nvPr/>
        </p:nvSpPr>
        <p:spPr>
          <a:xfrm>
            <a:off x="4754880" y="3685032"/>
            <a:ext cx="475488" cy="475488"/>
          </a:xfrm>
          <a:prstGeom prst="ellipse">
            <a:avLst/>
          </a:prstGeom>
          <a:solidFill>
            <a:srgbClr val="4A5F80"/>
          </a:solidFill>
          <a:ln w="12700">
            <a:solidFill>
              <a:srgbClr val="4A5F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4754880" y="368503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321808" y="3529584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4A5F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Inhibin B &amp; AMH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5321808" y="3959352"/>
            <a:ext cx="33375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Sertoli cell function markers. Low levels indicate testicular damage or absence. Useful in bilateral cases.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8" name="Text 36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USS is unreliable for intra-abdominal testis. If testis is non-palpable — proceed to diagnostic laparoscopy, not more imaging.</a:t>
            </a:r>
            <a:endParaRPr lang="en-US" sz="11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Overview — Age-Based Approach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Timing is everything: earlier surgery = better outcome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457200" y="960120"/>
            <a:ext cx="1645920" cy="1115568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57200" y="960120"/>
            <a:ext cx="164592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0–6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5488" y="2194560"/>
            <a:ext cx="1609344" cy="914400"/>
          </a:xfrm>
          <a:prstGeom prst="roundRect">
            <a:avLst>
              <a:gd name="adj" fmla="val 7000"/>
            </a:avLst>
          </a:prstGeom>
          <a:solidFill>
            <a:srgbClr val="F0F4FF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512064" y="2212848"/>
            <a:ext cx="1536192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Watchful waiting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Spontaneous descent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still occur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121408" y="1325880"/>
            <a:ext cx="5120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2633472" y="960120"/>
            <a:ext cx="1645920" cy="1115568"/>
          </a:xfrm>
          <a:prstGeom prst="ellipse">
            <a:avLst/>
          </a:prstGeom>
          <a:solidFill>
            <a:srgbClr val="0F7B8C"/>
          </a:solidFill>
          <a:ln w="12700">
            <a:solidFill>
              <a:srgbClr val="0F7B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633472" y="960120"/>
            <a:ext cx="164592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6–12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651760" y="2194560"/>
            <a:ext cx="1609344" cy="914400"/>
          </a:xfrm>
          <a:prstGeom prst="roundRect">
            <a:avLst>
              <a:gd name="adj" fmla="val 7000"/>
            </a:avLst>
          </a:prstGeom>
          <a:solidFill>
            <a:srgbClr val="F0F4FF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688336" y="2212848"/>
            <a:ext cx="1536192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ORCHIDOPEXY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(Optimal window)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297680" y="1325880"/>
            <a:ext cx="5120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4809744" y="960120"/>
            <a:ext cx="1645920" cy="1115568"/>
          </a:xfrm>
          <a:prstGeom prst="ellipse">
            <a:avLst/>
          </a:prstGeom>
          <a:solidFill>
            <a:srgbClr val="C05C00"/>
          </a:solidFill>
          <a:ln w="12700">
            <a:solidFill>
              <a:srgbClr val="C05C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809744" y="960120"/>
            <a:ext cx="164592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1–2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years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828032" y="2194560"/>
            <a:ext cx="1609344" cy="914400"/>
          </a:xfrm>
          <a:prstGeom prst="roundRect">
            <a:avLst>
              <a:gd name="adj" fmla="val 7000"/>
            </a:avLst>
          </a:prstGeom>
          <a:solidFill>
            <a:srgbClr val="F0F4FF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864608" y="2212848"/>
            <a:ext cx="1536192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Orchidopexy if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yet done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473952" y="1325880"/>
            <a:ext cx="5120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6986016" y="960120"/>
            <a:ext cx="1645920" cy="1115568"/>
          </a:xfrm>
          <a:prstGeom prst="ellipse">
            <a:avLst/>
          </a:prstGeom>
          <a:solidFill>
            <a:srgbClr val="B02C2C"/>
          </a:solidFill>
          <a:ln w="12700">
            <a:solidFill>
              <a:srgbClr val="B02C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6986016" y="960120"/>
            <a:ext cx="164592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Puberty+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004304" y="2194560"/>
            <a:ext cx="1609344" cy="914400"/>
          </a:xfrm>
          <a:prstGeom prst="roundRect">
            <a:avLst>
              <a:gd name="adj" fmla="val 7000"/>
            </a:avLst>
          </a:prstGeom>
          <a:solidFill>
            <a:srgbClr val="F0F4FF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Text 23"/>
          <p:cNvSpPr/>
          <p:nvPr/>
        </p:nvSpPr>
        <p:spPr>
          <a:xfrm>
            <a:off x="7040880" y="2212848"/>
            <a:ext cx="1536192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Orchidopexy or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orchidectomy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(if atrophic)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65760" y="3236976"/>
            <a:ext cx="8412480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0D2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EAU/AUA 2022 Guideline: Orchidopexy at 6–12 months of age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Hormonal therapy (hCG/GnRH): NOT recommended as primary treatment — low efficacy (15–20%), high relapse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Non-palpable testis: Diagnostic laparoscopy at 6 months — confirms position and allows orchidopexy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atrophic post-pubertal testis: Orchidectomy — cancer risk outweighs fertility benefit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Text 26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6–12 months = optimal window. Delays beyond 18 months progressively worsen spermatogonial count and future fertility.</a:t>
            </a:r>
            <a:endParaRPr lang="en-US" sz="11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Hormonal Treatment — hCG &amp; GnRH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Largely replaced by surgery — but know for exams!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32688"/>
            <a:ext cx="4160520" cy="3547872"/>
          </a:xfrm>
          <a:prstGeom prst="roundRect">
            <a:avLst>
              <a:gd name="adj" fmla="val 1804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74320" y="932688"/>
            <a:ext cx="4160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hCG (Human Chorionic Gonadotropin)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65760" y="1371600"/>
            <a:ext cx="3931920" cy="2962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Stimulates LH receptors → testosterone production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Dose: 500–1500 IU IM, 3× per week × 3–4 weeks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rate: 15–20% (higher for retractile / low inguinal)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relapse rate after course completion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effects: penile growth, pubic hair, behavioural changes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recommended as primary treatment (EAU 2022)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09160" y="932688"/>
            <a:ext cx="4160520" cy="3547872"/>
          </a:xfrm>
          <a:prstGeom prst="roundRect">
            <a:avLst>
              <a:gd name="adj" fmla="val 1804"/>
            </a:avLst>
          </a:prstGeom>
          <a:solidFill>
            <a:srgbClr val="EAF6F6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709160" y="932688"/>
            <a:ext cx="4160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F7B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GnRH — Buserelin (Nasal Spray)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800600" y="1371600"/>
            <a:ext cx="3931920" cy="2962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Acts on hypothalamo-pituitary axis → LH/FSH release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Dose: 200 mcg/nostril, 3× daily × 4 weeks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Efficacy similar to hCG: 15–25%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improve spermatogonial count even without descent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hCG + GnRH: marginally better results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b="1" dirty="0">
                <a:solidFill>
                  <a:srgbClr val="C05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Surgery remains the gold standard — hormones are adjunctive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Current guideline: Hormonal therapy is NOT standard of care. Orchidopexy at 6–12 months gives best fertility and cancer-surveillance outcomes.</a:t>
            </a:r>
            <a:endParaRPr lang="en-US" sz="11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Orchidopexy — Surgical Steps (Palpable UDT)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inguinal approach — most common procedure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60120"/>
            <a:ext cx="8595360" cy="393192"/>
          </a:xfrm>
          <a:prstGeom prst="roundRect">
            <a:avLst>
              <a:gd name="adj" fmla="val 16279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347472" y="1019556"/>
            <a:ext cx="274320" cy="274320"/>
          </a:xfrm>
          <a:prstGeom prst="ellipse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347472" y="101955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94944" y="1010412"/>
            <a:ext cx="81015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 + supine position. Mark groin crease incision on affected side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74320" y="1394460"/>
            <a:ext cx="8595360" cy="393192"/>
          </a:xfrm>
          <a:prstGeom prst="roundRect">
            <a:avLst>
              <a:gd name="adj" fmla="val 16279"/>
            </a:avLst>
          </a:prstGeom>
          <a:solidFill>
            <a:srgbClr val="F0F8FF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347472" y="1453896"/>
            <a:ext cx="274320" cy="274320"/>
          </a:xfrm>
          <a:prstGeom prst="ellipse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347472" y="14538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94944" y="1444752"/>
            <a:ext cx="81015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Inguinal incision through skin and Scarpa's fascia; divide external oblique aponeurosis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274320" y="1828800"/>
            <a:ext cx="8595360" cy="393192"/>
          </a:xfrm>
          <a:prstGeom prst="roundRect">
            <a:avLst>
              <a:gd name="adj" fmla="val 16279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347472" y="1888236"/>
            <a:ext cx="274320" cy="274320"/>
          </a:xfrm>
          <a:prstGeom prst="ellipse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347472" y="18882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94944" y="1879092"/>
            <a:ext cx="81015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spermatic cord and isolate the testis from surrounding structures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74320" y="2263140"/>
            <a:ext cx="8595360" cy="393192"/>
          </a:xfrm>
          <a:prstGeom prst="roundRect">
            <a:avLst>
              <a:gd name="adj" fmla="val 16279"/>
            </a:avLst>
          </a:prstGeom>
          <a:solidFill>
            <a:srgbClr val="F0F8FF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347472" y="2322576"/>
            <a:ext cx="274320" cy="274320"/>
          </a:xfrm>
          <a:prstGeom prst="ellipse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347472" y="23225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94944" y="2313432"/>
            <a:ext cx="81015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and ligate Patent Processus Vaginalis (PPV) at deep inguinal ring — herniotomy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274320" y="2697480"/>
            <a:ext cx="8595360" cy="393192"/>
          </a:xfrm>
          <a:prstGeom prst="roundRect">
            <a:avLst>
              <a:gd name="adj" fmla="val 16279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4" name="Shape 22"/>
          <p:cNvSpPr/>
          <p:nvPr/>
        </p:nvSpPr>
        <p:spPr>
          <a:xfrm>
            <a:off x="347472" y="2756916"/>
            <a:ext cx="274320" cy="274320"/>
          </a:xfrm>
          <a:prstGeom prst="ellipse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5" name="Text 23"/>
          <p:cNvSpPr/>
          <p:nvPr/>
        </p:nvSpPr>
        <p:spPr>
          <a:xfrm>
            <a:off x="347472" y="275691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94944" y="2747772"/>
            <a:ext cx="81015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Lengthen cord: strip peritoneum from cord; separate vessels from vas deferens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274320" y="3131820"/>
            <a:ext cx="8595360" cy="393192"/>
          </a:xfrm>
          <a:prstGeom prst="roundRect">
            <a:avLst>
              <a:gd name="adj" fmla="val 16279"/>
            </a:avLst>
          </a:prstGeom>
          <a:solidFill>
            <a:srgbClr val="F0F8FF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8" name="Shape 26"/>
          <p:cNvSpPr/>
          <p:nvPr/>
        </p:nvSpPr>
        <p:spPr>
          <a:xfrm>
            <a:off x="347472" y="3191256"/>
            <a:ext cx="274320" cy="274320"/>
          </a:xfrm>
          <a:prstGeom prst="ellipse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Text 27"/>
          <p:cNvSpPr/>
          <p:nvPr/>
        </p:nvSpPr>
        <p:spPr>
          <a:xfrm>
            <a:off x="347472" y="319125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94944" y="3182112"/>
            <a:ext cx="81015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dartos pouch in hemiscrotum (between dartos muscle and overlying skin)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274320" y="3566160"/>
            <a:ext cx="8595360" cy="393192"/>
          </a:xfrm>
          <a:prstGeom prst="roundRect">
            <a:avLst>
              <a:gd name="adj" fmla="val 16279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2" name="Shape 30"/>
          <p:cNvSpPr/>
          <p:nvPr/>
        </p:nvSpPr>
        <p:spPr>
          <a:xfrm>
            <a:off x="347472" y="3625596"/>
            <a:ext cx="274320" cy="274320"/>
          </a:xfrm>
          <a:prstGeom prst="ellipse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3" name="Text 31"/>
          <p:cNvSpPr/>
          <p:nvPr/>
        </p:nvSpPr>
        <p:spPr>
          <a:xfrm>
            <a:off x="347472" y="36255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94944" y="3616452"/>
            <a:ext cx="81015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 testis into scrotum without tension; fix with absorbable suture to dartos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274320" y="4000500"/>
            <a:ext cx="8595360" cy="393192"/>
          </a:xfrm>
          <a:prstGeom prst="roundRect">
            <a:avLst>
              <a:gd name="adj" fmla="val 16279"/>
            </a:avLst>
          </a:prstGeom>
          <a:solidFill>
            <a:srgbClr val="F0F8FF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6" name="Shape 34"/>
          <p:cNvSpPr/>
          <p:nvPr/>
        </p:nvSpPr>
        <p:spPr>
          <a:xfrm>
            <a:off x="347472" y="4059936"/>
            <a:ext cx="274320" cy="274320"/>
          </a:xfrm>
          <a:prstGeom prst="ellipse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7" name="Text 35"/>
          <p:cNvSpPr/>
          <p:nvPr/>
        </p:nvSpPr>
        <p:spPr>
          <a:xfrm>
            <a:off x="347472" y="40599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94944" y="4050792"/>
            <a:ext cx="81015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viability: testis must be PINK and well-perfused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274320" y="4434840"/>
            <a:ext cx="8595360" cy="393192"/>
          </a:xfrm>
          <a:prstGeom prst="roundRect">
            <a:avLst>
              <a:gd name="adj" fmla="val 16279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0" name="Shape 38"/>
          <p:cNvSpPr/>
          <p:nvPr/>
        </p:nvSpPr>
        <p:spPr>
          <a:xfrm>
            <a:off x="347472" y="4494276"/>
            <a:ext cx="274320" cy="274320"/>
          </a:xfrm>
          <a:prstGeom prst="ellipse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1" name="Text 39"/>
          <p:cNvSpPr/>
          <p:nvPr/>
        </p:nvSpPr>
        <p:spPr>
          <a:xfrm>
            <a:off x="347472" y="44942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94944" y="4485132"/>
            <a:ext cx="81015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Haemostasis + closure in layers. Day-case procedure — discharge same day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4" name="Text 42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Dartos pouch technique (Gross): Creates a sub-dartos pocket in scrotum to hold testis. Prevents re-ascent and retraction.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923894-CB57-F28F-04EC-C05905734285}"/>
              </a:ext>
            </a:extLst>
          </p:cNvPr>
          <p:cNvSpPr txBox="1"/>
          <p:nvPr/>
        </p:nvSpPr>
        <p:spPr>
          <a:xfrm>
            <a:off x="1578333" y="1075641"/>
            <a:ext cx="5705061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UNDESCENDED TESTIS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D9D1D4-B77E-8D0A-2E41-100E277878FC}"/>
              </a:ext>
            </a:extLst>
          </p:cNvPr>
          <p:cNvSpPr txBox="1"/>
          <p:nvPr/>
        </p:nvSpPr>
        <p:spPr>
          <a:xfrm>
            <a:off x="1665798" y="3098364"/>
            <a:ext cx="4572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</a:t>
            </a:r>
            <a:endParaRPr lang="en-PK" sz="3600" dirty="0"/>
          </a:p>
        </p:txBody>
      </p:sp>
    </p:spTree>
    <p:extLst>
      <p:ext uri="{BB962C8B-B14F-4D97-AF65-F5344CB8AC3E}">
        <p14:creationId xmlns:p14="http://schemas.microsoft.com/office/powerpoint/2010/main" val="4020102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Non-Palpable Testis — Laparoscopic Approach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Laparoscopy: gold standard investigation AND treatment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32688"/>
            <a:ext cx="8412480" cy="3456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Non-palpable UDT accounts for 20% of all cryptorchidism cases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USS and MRI are unreliable for intra-abdominal testis — laparoscopy is preferred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0F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laparoscopy findings and their management:</a:t>
            </a:r>
            <a:endParaRPr lang="en-US" sz="1250" dirty="0"/>
          </a:p>
          <a:p>
            <a:pPr marL="685800" lvl="1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loop vas + adequate vessels → Laparoscopic orchidopexy (one-stage) — success 85–90%</a:t>
            </a:r>
            <a:endParaRPr lang="en-US" sz="1250" dirty="0"/>
          </a:p>
          <a:p>
            <a:pPr marL="685800" lvl="1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C05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vessels, high testis → Fowler-Stephens orchidopexy (two-stage, 6 months apart)</a:t>
            </a:r>
            <a:endParaRPr lang="en-US" sz="1250" dirty="0"/>
          </a:p>
          <a:p>
            <a:pPr marL="685800" lvl="1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4A5F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Blind-ending vas + vessels at internal ring → Confirm absent testis; no further action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Fowler-Stephens: Divide testicular vessels; blood supply via vasal/cremasteric collaterals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C05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Atrophy rate after Fowler-Stephens: ~20%; one-stage laparoscopic orchidopexy: &lt;5%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274320" y="4453128"/>
            <a:ext cx="8595360" cy="365760"/>
          </a:xfrm>
          <a:prstGeom prst="roundRect">
            <a:avLst>
              <a:gd name="adj" fmla="val 17500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20624" y="4471416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Fowler-Stephens: Clip/divide testicular vessels laparoscopically. Wait 6 months for collateral development. Stage 2: Orchidopexy.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NEVER do more USS or MRI for non-palpable UDT — proceed straight to diagnostic laparoscopy at 6 months of age.</a:t>
            </a:r>
            <a:endParaRPr lang="en-US" sz="11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Flowchart — Undescended Testis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decision-making algorithm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3291840" y="932688"/>
            <a:ext cx="2560320" cy="420624"/>
          </a:xfrm>
          <a:prstGeom prst="roundRect">
            <a:avLst>
              <a:gd name="adj" fmla="val 15217"/>
            </a:avLst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91840" y="932688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Boy with UDT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572000" y="1353312"/>
            <a:ext cx="0" cy="347472"/>
          </a:xfrm>
          <a:prstGeom prst="line">
            <a:avLst/>
          </a:prstGeom>
          <a:noFill/>
          <a:ln w="1905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Shape 8"/>
          <p:cNvSpPr/>
          <p:nvPr/>
        </p:nvSpPr>
        <p:spPr>
          <a:xfrm>
            <a:off x="3291840" y="1700784"/>
            <a:ext cx="2560320" cy="420624"/>
          </a:xfrm>
          <a:prstGeom prst="roundRect">
            <a:avLst>
              <a:gd name="adj" fmla="val 15217"/>
            </a:avLst>
          </a:prstGeom>
          <a:solidFill>
            <a:srgbClr val="0F7B8C"/>
          </a:solidFill>
          <a:ln w="12700">
            <a:solidFill>
              <a:srgbClr val="0F7B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291840" y="1700784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 &lt; 6 months?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291840" y="1920240"/>
            <a:ext cx="731520" cy="0"/>
          </a:xfrm>
          <a:prstGeom prst="line">
            <a:avLst/>
          </a:prstGeom>
          <a:noFill/>
          <a:ln w="1905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578608" y="1792224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74320" y="2029968"/>
            <a:ext cx="2743200" cy="731520"/>
          </a:xfrm>
          <a:prstGeom prst="roundRect">
            <a:avLst>
              <a:gd name="adj" fmla="val 8750"/>
            </a:avLst>
          </a:prstGeom>
          <a:solidFill>
            <a:srgbClr val="E8F9F1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310896" y="2048256"/>
            <a:ext cx="267004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Watchful waiting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at 6 months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Spontaneous descent likely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852160" y="1920240"/>
            <a:ext cx="731520" cy="0"/>
          </a:xfrm>
          <a:prstGeom prst="line">
            <a:avLst/>
          </a:prstGeom>
          <a:noFill/>
          <a:ln w="1905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6035040" y="1792224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126480" y="2029968"/>
            <a:ext cx="2743200" cy="731520"/>
          </a:xfrm>
          <a:prstGeom prst="roundRect">
            <a:avLst>
              <a:gd name="adj" fmla="val 8750"/>
            </a:avLst>
          </a:prstGeom>
          <a:solidFill>
            <a:srgbClr val="FFF3E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6163056" y="2048256"/>
            <a:ext cx="267004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Orchidopexy at 6–12 months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(Optimal window — EAU 2022)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572000" y="2121408"/>
            <a:ext cx="0" cy="365760"/>
          </a:xfrm>
          <a:prstGeom prst="line">
            <a:avLst/>
          </a:prstGeom>
          <a:noFill/>
          <a:ln w="1905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3291840" y="2487168"/>
            <a:ext cx="2560320" cy="402336"/>
          </a:xfrm>
          <a:prstGeom prst="roundRect">
            <a:avLst>
              <a:gd name="adj" fmla="val 15909"/>
            </a:avLst>
          </a:prstGeom>
          <a:solidFill>
            <a:srgbClr val="0F7B8C"/>
          </a:solidFill>
          <a:ln w="12700">
            <a:solidFill>
              <a:srgbClr val="0F7B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3291840" y="2487168"/>
            <a:ext cx="2560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Testis Palpable?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3291840" y="2688336"/>
            <a:ext cx="731520" cy="0"/>
          </a:xfrm>
          <a:prstGeom prst="line">
            <a:avLst/>
          </a:prstGeom>
          <a:noFill/>
          <a:ln w="1905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2578608" y="2560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274320" y="2871216"/>
            <a:ext cx="2743200" cy="685800"/>
          </a:xfrm>
          <a:prstGeom prst="roundRect">
            <a:avLst>
              <a:gd name="adj" fmla="val 9333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310896" y="2889504"/>
            <a:ext cx="267004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Inguinal Orchidopexy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Dartos pouch technique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Herniotomy if PPV present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5852160" y="2688336"/>
            <a:ext cx="731520" cy="0"/>
          </a:xfrm>
          <a:prstGeom prst="line">
            <a:avLst/>
          </a:prstGeom>
          <a:noFill/>
          <a:ln w="1905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Text 26"/>
          <p:cNvSpPr/>
          <p:nvPr/>
        </p:nvSpPr>
        <p:spPr>
          <a:xfrm>
            <a:off x="6035040" y="2560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126480" y="2871216"/>
            <a:ext cx="2743200" cy="685800"/>
          </a:xfrm>
          <a:prstGeom prst="roundRect">
            <a:avLst>
              <a:gd name="adj" fmla="val 9333"/>
            </a:avLst>
          </a:prstGeom>
          <a:solidFill>
            <a:srgbClr val="FFF0F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0" name="Text 28"/>
          <p:cNvSpPr/>
          <p:nvPr/>
        </p:nvSpPr>
        <p:spPr>
          <a:xfrm>
            <a:off x="6163056" y="2889504"/>
            <a:ext cx="267004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Laparoscopy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Orchidopexy OR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Fowler-Stephens (2-stage)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572000" y="2889504"/>
            <a:ext cx="0" cy="365760"/>
          </a:xfrm>
          <a:prstGeom prst="line">
            <a:avLst/>
          </a:prstGeom>
          <a:noFill/>
          <a:ln w="1905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2" name="Shape 30"/>
          <p:cNvSpPr/>
          <p:nvPr/>
        </p:nvSpPr>
        <p:spPr>
          <a:xfrm>
            <a:off x="3291840" y="3255264"/>
            <a:ext cx="2560320" cy="402336"/>
          </a:xfrm>
          <a:prstGeom prst="roundRect">
            <a:avLst>
              <a:gd name="adj" fmla="val 15909"/>
            </a:avLst>
          </a:prstGeom>
          <a:solidFill>
            <a:srgbClr val="B02C2C"/>
          </a:solidFill>
          <a:ln w="12700">
            <a:solidFill>
              <a:srgbClr val="B02C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3" name="Text 31"/>
          <p:cNvSpPr/>
          <p:nvPr/>
        </p:nvSpPr>
        <p:spPr>
          <a:xfrm>
            <a:off x="3291840" y="3255264"/>
            <a:ext cx="2560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Bilateral Impalpable?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274320" y="3767328"/>
            <a:ext cx="8595360" cy="621792"/>
          </a:xfrm>
          <a:prstGeom prst="roundRect">
            <a:avLst>
              <a:gd name="adj" fmla="val 10294"/>
            </a:avLst>
          </a:prstGeom>
          <a:solidFill>
            <a:srgbClr val="FFF0F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5" name="Text 33"/>
          <p:cNvSpPr/>
          <p:nvPr/>
        </p:nvSpPr>
        <p:spPr>
          <a:xfrm>
            <a:off x="420624" y="3803904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EMERGENCY: Karyotype + 17-OH Progesterone STAT → Exclude DSD (CAH in 46XX female) BEFORE any surgery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7" name="Text 35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The flowchart key: Palpable → Inguinal orchidopexy. Non-palpable → Laparoscopy. Bilateral impalpable → Karyotype first.</a:t>
            </a:r>
            <a:endParaRPr lang="en-US" sz="11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 of Orchidopexy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and late — know for viva and OSCE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932688"/>
          <a:ext cx="8595360" cy="3749040"/>
        </p:xfrm>
        <a:graphic>
          <a:graphicData uri="http://schemas.openxmlformats.org/drawingml/2006/table">
            <a:tbl>
              <a:tblPr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Complication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Cause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Management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B02C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Testicular atrophy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Damage to testicular vessels (esp. Fowler-Stephens ~20%)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Monitor USS; orchidectomy if severely atrophic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Wound haematoma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Inadequate haemostasis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Pressure; surgical drainage if large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Wound infection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Bacterial contamination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Antibiotics; wound care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C05C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Injury to vas deferens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Inadvertent ligation during dissection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Microsurgical reconstruction; infertility counselling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Ilioinguinal nerve injury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Inguinal canal dissection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Anaesthesia of medial thigh and scrotum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Re-ascent of testis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Inadequate cord mobilisation; failed fixation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Re-do orchidopexy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Hernia recurrence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Inadequate PPV ligation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Re-do herniotomy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6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Vas deferens injury is the most feared intraoperative complication — always identify and handle it as a separate structure from the vessels.</a:t>
            </a:r>
            <a:endParaRPr lang="en-US" sz="11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Malignancy in Undescended Testis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important long-term complication — HIGH-YIELD EXAM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32688"/>
            <a:ext cx="841248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of malignancy: 10× higher than in normal scrotal testis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Intra-abdominal UDT: 30–40× increased risk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Malignant transformation pathway: Carcinoma-in-Situ (CIS) → Germ Cell Tumour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tumour type: SEMINOMA (in post-pubertal corrected UDT)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age of testicular cancer: 20–40 years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C05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 of testicular tumours arise in the contralateral (normally scrotal) testis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orchidopexy (before age 12) reduces risk — but does NOT eliminate it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orchidopexy patients: teach monthly self-examination from puberty onwards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4462272"/>
            <a:ext cx="8595360" cy="365760"/>
          </a:xfrm>
          <a:prstGeom prst="roundRect">
            <a:avLst>
              <a:gd name="adj" fmla="val 17500"/>
            </a:avLst>
          </a:prstGeom>
          <a:solidFill>
            <a:srgbClr val="FFF0F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20624" y="4480560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Post-pubertal bilateral atrophic UDT: Consider orchidectomy — cancer risk outweighs any fertility benefit. Discuss prosthesis insertion.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Orchidopexy improves cancer SURVEILLANCE (testis is now palpable) more than it reduces cancer risk. Self-exam is lifelong.</a:t>
            </a:r>
            <a:endParaRPr lang="en-US" sz="11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Special Clinical Situations in Cryptorchidism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274320" y="932688"/>
            <a:ext cx="4114800" cy="1828800"/>
          </a:xfrm>
          <a:prstGeom prst="roundRect">
            <a:avLst>
              <a:gd name="adj" fmla="val 3500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74320" y="93268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Bilateral UDT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365760" y="1335024"/>
            <a:ext cx="3931920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Karyotype mandatory — exclude DSD (CAH in 46XX female)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FSH, LH, testosterone, AMH levels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hCG stimulation test if bilateral impalpable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orchidopexy — same or staged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Infertility risk: 70–75% if untreated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663440" y="932688"/>
            <a:ext cx="4114800" cy="1828800"/>
          </a:xfrm>
          <a:prstGeom prst="roundRect">
            <a:avLst>
              <a:gd name="adj" fmla="val 3500"/>
            </a:avLst>
          </a:prstGeom>
          <a:solidFill>
            <a:srgbClr val="FFF0F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663440" y="93268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B02C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UDT + Hypospadias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754880" y="1335024"/>
            <a:ext cx="3931920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= Suspect Disorder of Sex Development (DSD)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Karyotype + hormonal evaluation BEFORE any surgery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be 46XX female with severe virilisation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Multidisciplinary: urology + endocrinology + genetics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889504"/>
            <a:ext cx="4114800" cy="1828800"/>
          </a:xfrm>
          <a:prstGeom prst="roundRect">
            <a:avLst>
              <a:gd name="adj" fmla="val 3500"/>
            </a:avLst>
          </a:prstGeom>
          <a:solidFill>
            <a:srgbClr val="FFF3E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74320" y="288950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C0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Ascending / Acquired UDT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365760" y="3291840"/>
            <a:ext cx="3931920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Testis was scrotal at birth but later ascended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Caused by: patent PPV pulling testis, short cord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common than previously recognised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orchidopexy — do NOT dismiss as retractile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63440" y="2889504"/>
            <a:ext cx="4114800" cy="1828800"/>
          </a:xfrm>
          <a:prstGeom prst="roundRect">
            <a:avLst>
              <a:gd name="adj" fmla="val 3500"/>
            </a:avLst>
          </a:prstGeom>
          <a:solidFill>
            <a:srgbClr val="EAF6F6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663440" y="288950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F7B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UDT in Teenager / Adult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754880" y="3291840"/>
            <a:ext cx="3931920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Orchidopexy still beneficial for surveillance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Atrophic testis post-puberty → orchidectomy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Counselling: fertility likely permanently impaired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 testicular self-examination monthly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Bilateral UDT + hypospadias = DSD until proven otherwise. Never assign surgical plan without karyotype.</a:t>
            </a:r>
            <a:endParaRPr lang="en-US" sz="11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Prognosis &amp; Follow-Up After Orchidopexy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960120"/>
          <a:ext cx="8595360" cy="2560320"/>
        </p:xfrm>
        <a:graphic>
          <a:graphicData uri="http://schemas.openxmlformats.org/drawingml/2006/table">
            <a:tbl>
              <a:tblPr/>
              <a:tblGrid>
                <a:gridCol w="310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Outcome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Unilateral UDT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Bilateral UDT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7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Fertility (fatherhood)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~90% if operated at 6–12 mo; ~70% if &gt;2 yr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55–65% if operated early; &lt;30% if late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Sperm count (adult)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Near normal if early orchidopexy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Low; worse if operated after age 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Cancer risk (post-op)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Reduced but still 2–5× elevated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Higher than unilateral; lifelong monitoring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Testicular atrophy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&lt;5% standard; 20% Fowler-Stephens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Similar rates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Testosterone levels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Usually normal (Leydig cells preserved)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May be reduced in bilateral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365760" y="3639312"/>
            <a:ext cx="8412480" cy="969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Follow-up schedule:</a:t>
            </a:r>
            <a:endParaRPr lang="en-US" sz="125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months post-op: testicular position and size check</a:t>
            </a:r>
            <a:endParaRPr lang="en-US" sz="125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Annually until puberty: growth, position, pubertal development</a:t>
            </a:r>
            <a:endParaRPr lang="en-US" sz="125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Puberty: teach self-examination — monthly for life</a:t>
            </a:r>
            <a:endParaRPr lang="en-US" sz="125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18–20 years (bilateral): semen analysis to assess fertility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6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Earlier orchidopexy = better fertility AND better cancer surveillance. Both are lifetime considerations — counsel parents fully.</a:t>
            </a:r>
            <a:endParaRPr lang="en-US" sz="11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1 — The Classic Presentation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Case-Based Learning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896112"/>
            <a:ext cx="8595360" cy="1097280"/>
          </a:xfrm>
          <a:prstGeom prst="roundRect">
            <a:avLst>
              <a:gd name="adj" fmla="val 5833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20624" y="914400"/>
            <a:ext cx="685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Case: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20624" y="1170432"/>
            <a:ext cx="82296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9-month-old boy is brought by his mother who noticed the right side of the scrotum has always appeared empty. Left testis is normal in the scrotum. On examination in a warm room: a small, firm, mobile lump is palpable in the right inguinal region. Cremasteric reflex is absent. The testis cannot be brought into the scrotum even with gentle manipulation.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2103120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F0F8FF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20624" y="2157984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7B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Diagnosis?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072384" y="2157984"/>
            <a:ext cx="5724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undescended testis — palpable, incompletely descended (inguinal canal). Absent cremasteric reflex confirms true UDT.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74320" y="2692908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F0FFF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20624" y="2747772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 needed?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072384" y="2747772"/>
            <a:ext cx="5724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diagnosis — no imaging required for a palpable UDT. USS optional if surgeon uncertain of location.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74320" y="3282696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F0F8FF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20624" y="3337560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Treatment?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072384" y="3337560"/>
            <a:ext cx="5724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inguinal orchidopexy at 9 months (within optimal 6–12 month window). Dartos pouch technique. Herniotomy for PPV.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74320" y="3872484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F0FFF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20624" y="3927348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found intraoperatively?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072384" y="3927348"/>
            <a:ext cx="5724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PPV (patent processus vaginalis) present in ~90% — ligate at deep ring. Cord mobilised and testis placed tension-free in scrotum.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9-month-old + palpable inguinal testis + absent cremasteric reflex = orchidopexy NOW. Optimal window. Do not delay!</a:t>
            </a:r>
            <a:endParaRPr lang="en-US" sz="11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2 — Bilateral Non-Palpable Testis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High-stakes neonatal emergency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896112"/>
            <a:ext cx="8595360" cy="1078992"/>
          </a:xfrm>
          <a:prstGeom prst="roundRect">
            <a:avLst>
              <a:gd name="adj" fmla="val 5932"/>
            </a:avLst>
          </a:prstGeom>
          <a:solidFill>
            <a:srgbClr val="FFF0F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20624" y="914400"/>
            <a:ext cx="685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2C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Case: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20624" y="1152144"/>
            <a:ext cx="82296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2-week-old baby assigned male sex at birth presents with bilateral empty scrotum. No testes are palpable anywhere — groin, femoral triangle, perineum or penile base. The phallus appears normal but the scrotum is small. Bilateral absence of testes on careful examination. No previous investigations done.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2084832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FFF8F8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20624" y="2139696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2C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Immediate concern?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072384" y="2139696"/>
            <a:ext cx="5724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EMERGENCY: Bilateral impalpable testes — MUST exclude DSD. Could be a virilised 46XX female with congenital adrenal hyperplasia (CAH).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74320" y="2674620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FFF0F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20624" y="2729484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2C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Urgent investigations?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072384" y="2729484"/>
            <a:ext cx="5724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Karyotype + 17-OH progesterone (CAH screen) + electrolytes (salt-wasting) + testosterone + AMH. Do NOT delay.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74320" y="3264408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FFF8F8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20624" y="3319272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karyotype = 46XY?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072384" y="3319272"/>
            <a:ext cx="5724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hCG stimulation test (confirms testicular tissue). USS/MRI. Diagnostic laparoscopy at 6 months to localise testes.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74320" y="3854196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FFF0F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20624" y="3909060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7B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plan?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072384" y="3909060"/>
            <a:ext cx="5724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laparoscopic orchidopexy. If Fowler-Stephens needed: 2-stage procedure 6 months apart. Bilateral absent → prosthesis later.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Bilateral impalpable testes in a neonate = karyotype STAT. One in 50 could be a 46XX female with CAH. Missing this is dangerous!</a:t>
            </a:r>
            <a:endParaRPr lang="en-US" sz="11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Single Best Answer (Q1–Q5)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MBBS Standard — Clinical Vignette Style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32688"/>
            <a:ext cx="8595360" cy="749808"/>
          </a:xfrm>
          <a:prstGeom prst="roundRect">
            <a:avLst>
              <a:gd name="adj" fmla="val 8537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02336" y="9509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Q1. A 10-month-old boy has a right-sided empty scrotum. Right testis palpable at superficial inguinal ring; cannot be brought to scrotum. Best management?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02336" y="1225296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Watchful waiting  B. hCG injection  C. Orchidopexy ✅  D. Orchidectomy  E. USS groin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02336" y="144475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Orchidopexy at 6–12 months is gold standard. This boy is in the optimal window. hCG has low efficacy and high relapse.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74320" y="1737360"/>
            <a:ext cx="8595360" cy="749808"/>
          </a:xfrm>
          <a:prstGeom prst="roundRect">
            <a:avLst>
              <a:gd name="adj" fmla="val 8537"/>
            </a:avLst>
          </a:prstGeom>
          <a:solidFill>
            <a:srgbClr val="EBF5E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02336" y="17556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Q2. A newborn has bilateral empty scrotum, ambiguous genitalia and hypospadias. Most important FIRST investigation?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02336" y="2029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Scrotal USS  B. Laparoscopy  C. Karyotype ✅  D. hCG test  E. MRI pelvis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02336" y="2249424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Karyotype FIRST to exclude DSD (46XX female with CAH). This is a neonatal emergency requiring immediate chromosomal diagnosis.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74320" y="2542032"/>
            <a:ext cx="8595360" cy="749808"/>
          </a:xfrm>
          <a:prstGeom prst="roundRect">
            <a:avLst>
              <a:gd name="adj" fmla="val 8537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02336" y="2560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Q3. A 5-year-old boy: left testis retracts to groin in cold but can be fully milked into scrotum where it remains. Diagnosis?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02336" y="283464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True UDT  B. Ectopic testis  C. Retractile testis ✅  D. Anorchia  E. Inguinal hernia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02336" y="3054096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Retractile testis: cremasteric reflex hyperactive; testis fully reaches scrotum and stays. No surgery needed — only annual review.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4320" y="3346704"/>
            <a:ext cx="8595360" cy="749808"/>
          </a:xfrm>
          <a:prstGeom prst="roundRect">
            <a:avLst>
              <a:gd name="adj" fmla="val 8537"/>
            </a:avLst>
          </a:prstGeom>
          <a:solidFill>
            <a:srgbClr val="EBF5E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02336" y="33649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Q4. Most common ectopic site for an undescended testis?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02336" y="363931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Perineum  B. Femoral triangle  C. Superficial inguinal pouch ✅  D. Base of penis  E. Contralateral scrotum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02336" y="38587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Superficial inguinal pouch (Denis Browne's pouch): between Scarpa's fascia and external oblique. Most common ectopic site.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74320" y="4151376"/>
            <a:ext cx="8595360" cy="749808"/>
          </a:xfrm>
          <a:prstGeom prst="roundRect">
            <a:avLst>
              <a:gd name="adj" fmla="val 8537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02336" y="416966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Q5. A 2-year-old has right non-palpable testis. USS is negative. Best next investigation?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02336" y="4443984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MRI pelvis  B. CT abdomen  C. Laparoscopy ✅  D. Repeat USS  E. hCG stimulation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02336" y="466344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Laparoscopy is gold standard for non-palpable UDT. USS sensitivity for intra-abdominal testis is only ~45%. Laparoscopy is diagnostic AND therapeutic.</a:t>
            </a:r>
            <a:endParaRPr lang="en-US" sz="9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Single Best Answer (Q6–Q10)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MBBS Standard — Clinical Vignette Style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32688"/>
            <a:ext cx="8595360" cy="749808"/>
          </a:xfrm>
          <a:prstGeom prst="roundRect">
            <a:avLst>
              <a:gd name="adj" fmla="val 8537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02336" y="9509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Q6. Which testicular tumour most commonly arises in an undescended testis that has been surgically corrected?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02336" y="1225296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Yolk sac tumour  B. Choriocarcinoma  C. Seminoma ✅  D. Teratoma  E. Leydig cell tumour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02336" y="144475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Seminoma is the most common germ cell tumour in a previously undescended (now corrected) testis. Peak age 20–40 years.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74320" y="1737360"/>
            <a:ext cx="8595360" cy="749808"/>
          </a:xfrm>
          <a:prstGeom prst="roundRect">
            <a:avLst>
              <a:gd name="adj" fmla="val 8537"/>
            </a:avLst>
          </a:prstGeom>
          <a:solidFill>
            <a:srgbClr val="EBF5E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02336" y="17556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Q7. A 4-year-old boy known to have right inguinal UDT presents with sudden severe right groin pain. Most likely diagnosis?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02336" y="2029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Inguinal hernia  B. Torsion of UDT ✅  C. Epididymo-orchitis  D. Lymphadenitis  E. Inguinal abscess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02336" y="2249424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B — Torsion of UDT. Abnormal gubernacular attachment predisposes UDT to torsion. Explore urgently — this is a surgical emergency!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74320" y="2542032"/>
            <a:ext cx="8595360" cy="749808"/>
          </a:xfrm>
          <a:prstGeom prst="roundRect">
            <a:avLst>
              <a:gd name="adj" fmla="val 8537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02336" y="2560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Q8. During orchidopexy, spermatic vessels are too short to allow tension-free scrotal placement. Vessels are divided. This is?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02336" y="283464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Orchidectomy  B. Standard orchidopexy  C. Fowler-Stephens ✅  D. Microvascular orchidopexy  E. Laparoscopic herniotomy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02336" y="3054096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Fowler-Stephens orchidopexy: testicular vessels divided; blood supply relies on vas deferens and cremasteric collaterals. May be done in 2 stages.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4320" y="3346704"/>
            <a:ext cx="8595360" cy="749808"/>
          </a:xfrm>
          <a:prstGeom prst="roundRect">
            <a:avLst>
              <a:gd name="adj" fmla="val 8537"/>
            </a:avLst>
          </a:prstGeom>
          <a:solidFill>
            <a:srgbClr val="EBF5E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02336" y="33649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Q9. Spontaneous testicular descent in premature infants typically occurs by which age?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02336" y="363931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At birth  B. 1 month  C. 3 months ✅  D. 6 months  E. 12 months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02336" y="38587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70–75% of UDT in premature infants descend spontaneously by 3 months due to postnatal testosterone surge (mini-puberty of infancy).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74320" y="4151376"/>
            <a:ext cx="8595360" cy="749808"/>
          </a:xfrm>
          <a:prstGeom prst="roundRect">
            <a:avLst>
              <a:gd name="adj" fmla="val 8537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02336" y="416966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Q10. A boy had orchidopexy at age 8 years. At age 24 he notices a painless right testicular lump. Most likely diagnosis?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02336" y="4443984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Epididymo-orchitis  B. Haematocele  C. Hydrocele  D. Germ cell tumour ✅  E. Varicocele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02336" y="466344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D — Germ cell tumour (seminoma). Late orchidopexy at 8 years still carries elevated cancer risk. Any painless testicular mass = tumour until proven otherwise.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AEC17A-14CF-4F1D-1B8C-B164874D8B77}"/>
              </a:ext>
            </a:extLst>
          </p:cNvPr>
          <p:cNvSpPr txBox="1"/>
          <p:nvPr/>
        </p:nvSpPr>
        <p:spPr>
          <a:xfrm>
            <a:off x="1008822" y="1234710"/>
            <a:ext cx="71263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200" i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"The art of surgery is not just to operate — it is to know when to operate, and when to protect."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665439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 Answer Questions (SAQs) with Model Answers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50976"/>
            <a:ext cx="8595360" cy="914400"/>
          </a:xfrm>
          <a:prstGeom prst="roundRect">
            <a:avLst>
              <a:gd name="adj" fmla="val 7000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20624" y="987552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SAQ 1: Define undescended testis. Classify with examples. (6 marks)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20624" y="1335024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Answer: Failure of one/both testes to reach scrotum. Classify: Palpable (retractile — NOT UDT; ectopic — superficial inguinal pouch; incomplete — inguinal canal 72%) vs Non-palpable (intra-abdominal; vanishing/atrophic).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74320" y="1938528"/>
            <a:ext cx="8595360" cy="914400"/>
          </a:xfrm>
          <a:prstGeom prst="roundRect">
            <a:avLst>
              <a:gd name="adj" fmla="val 7000"/>
            </a:avLst>
          </a:prstGeom>
          <a:solidFill>
            <a:srgbClr val="FFF3E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20624" y="1975104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SAQ 2: List the complications of cryptorchidism. (8 marks)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" y="2322576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Answer: Infertility (bilateral 70–75%); Malignancy 10× risk — seminoma most common; Torsion (abnormal attachment); Inguinal hernia (90% have PPV); Trauma (unprotected position); Psychosocial (body image).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74320" y="2926080"/>
            <a:ext cx="8595360" cy="914400"/>
          </a:xfrm>
          <a:prstGeom prst="roundRect">
            <a:avLst>
              <a:gd name="adj" fmla="val 7000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20624" y="2962656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SAQ 3: Describe the management of a 9-month-old boy with palpable right UDT. (8 marks)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20624" y="3310128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Answer: Clinical diagnosis. No imaging needed. Right inguinal orchidopexy: divide external oblique, isolate cord, ligate PPV (herniotomy), mobilise cord, create dartos pouch in scrotum, fix testis tension-free. Day-case procedure.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913632"/>
            <a:ext cx="8595360" cy="914400"/>
          </a:xfrm>
          <a:prstGeom prst="roundRect">
            <a:avLst>
              <a:gd name="adj" fmla="val 7000"/>
            </a:avLst>
          </a:prstGeom>
          <a:solidFill>
            <a:srgbClr val="FFF3E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20624" y="3950208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SAQ 4: A neonate has bilateral non-palpable testes and ambiguous genitalia. How do you manage? (10 marks)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20624" y="429768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Answer: Neonatal EMERGENCY. Karyotype STAT + 17-OH progesterone (CAH). Electrolytes, FSH, LH, testosterone, AMH. If 46XY confirmed: hCG test; laparoscopy at 6 months; bilateral orchidopexy or Fowler-Stephens. MDT approach.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SAQ structure: Define → Classify → Complications → Investigations → Treatment → Complications of Tx. Full marks require all parts.</a:t>
            </a:r>
            <a:endParaRPr lang="en-US" sz="11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OSCE Stations — Undescended Testis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64008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Skills Examination Practice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32688"/>
            <a:ext cx="4114800" cy="1792224"/>
          </a:xfrm>
          <a:prstGeom prst="roundRect">
            <a:avLst>
              <a:gd name="adj" fmla="val 3571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74320" y="93268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Station 1: Clinical Examination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65760" y="1335024"/>
            <a:ext cx="3931920" cy="1353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 yourself; gain consent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Inspect: scrotal symmetry, hernia, genitalia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Palpate: groin, femoral, perineum, penile root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cremasteric reflex (absent in true UDT)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to milk testis into scrotum — does it reach?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Examine inguinal lymph nodes and contralateral testis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663440" y="932688"/>
            <a:ext cx="4114800" cy="1792224"/>
          </a:xfrm>
          <a:prstGeom prst="roundRect">
            <a:avLst>
              <a:gd name="adj" fmla="val 3571"/>
            </a:avLst>
          </a:prstGeom>
          <a:solidFill>
            <a:srgbClr val="EAF6F6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663440" y="93268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F7B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Station 2: Communication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754880" y="1335024"/>
            <a:ext cx="3931920" cy="1353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diagnosis and need for surgery to parents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Counsel on optimal age: 6–12 months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orchidopexy procedure and anaesthesia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 risks: atrophy, vas injury, re-ascent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Counsel on future fertility and cancer risk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 testicular self-examination for later in life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74320" y="2852928"/>
            <a:ext cx="4114800" cy="1792224"/>
          </a:xfrm>
          <a:prstGeom prst="roundRect">
            <a:avLst>
              <a:gd name="adj" fmla="val 3571"/>
            </a:avLst>
          </a:prstGeom>
          <a:solidFill>
            <a:srgbClr val="FFF3E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274320" y="285292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C0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Station 3: Image Interpretation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65760" y="3255264"/>
            <a:ext cx="3931920" cy="1353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USS: locate inguinal testis (hyperechoic oval structure)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Laparoscopy view: identify testis above internal ring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Identify: spermatic vessels + vas deferens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Distinguish: long vs short vessels (Fowler-Stephens?)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blind-ending vessels = absent testis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663440" y="2852928"/>
            <a:ext cx="4114800" cy="1792224"/>
          </a:xfrm>
          <a:prstGeom prst="roundRect">
            <a:avLst>
              <a:gd name="adj" fmla="val 3571"/>
            </a:avLst>
          </a:prstGeom>
          <a:solidFill>
            <a:srgbClr val="E8F9F1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663440" y="285292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Station 4: Viva Questions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754880" y="3255264"/>
            <a:ext cx="3931920" cy="1353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and classify UDT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phases of testicular descent and their hormones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Differentiate retractile vs undescended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of orchidopexy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to do laparoscopy and why?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 of UDT and orchidopexy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OSCE tip: In communication station, always say: 'There is a small increased risk of cancer — we will teach your son to self-examine at puberty.'</a:t>
            </a:r>
            <a:endParaRPr lang="en-US" sz="11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High-Yield Exam Points ⭐ &amp; Viva Questions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32688"/>
            <a:ext cx="4160520" cy="3675888"/>
          </a:xfrm>
          <a:prstGeom prst="roundRect">
            <a:avLst>
              <a:gd name="adj" fmla="val 1741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74320" y="932688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High-Yield Facts ⭐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353312"/>
            <a:ext cx="3931920" cy="3127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Incidence: 3% full-term; 30% premature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0F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Orchidopexy: 6–12 months (EAU 2022)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Commonest position: Inguinal canal (72%)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Commonest ectopic: Superficial inguinal pouch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Cancer risk: 10× (inguinal); 30–40× (intra-abdominal)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Commonest tumour: Seminoma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standard for non-palpable: Laparoscopy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Retractile testis: NO surgery — annual review only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 UDT have patent processus vaginalis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impalpable: Karyotype FIRST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phases: INSL3 (transabdominal) + Androgens (inguinoscrotal)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Dartos pouch technique: Gross technique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09160" y="932688"/>
            <a:ext cx="4160520" cy="3675888"/>
          </a:xfrm>
          <a:prstGeom prst="roundRect">
            <a:avLst>
              <a:gd name="adj" fmla="val 1741"/>
            </a:avLst>
          </a:prstGeom>
          <a:solidFill>
            <a:srgbClr val="FFF3E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709160" y="932688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05C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 Viva Questions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800600" y="1353312"/>
            <a:ext cx="3931920" cy="3127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and classify undescended testis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2 phases of testicular descent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Differentiate retractile vs true UDT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complications of UDT (5 complications)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orchidopexy at 6–12 months?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Denis Browne's pouch?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of inguinal orchidopexy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to do laparoscopy for UDT?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Fowler-Stephens orchidopexy?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you manage bilateral non-palpable?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Cancer risk: which tumour? Which age?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 of orchidopexy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Viva gold rule: Define → Classify → Embryology → Complications → Investigations → Management. Examiners reward structure!</a:t>
            </a:r>
            <a:endParaRPr lang="en-US" sz="11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D27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548640"/>
            <a:ext cx="3840480" cy="3840480"/>
          </a:xfrm>
          <a:prstGeom prst="ellipse">
            <a:avLst/>
          </a:prstGeom>
          <a:solidFill>
            <a:srgbClr val="0F7B8C">
              <a:alpha val="24000"/>
            </a:srgbClr>
          </a:solidFill>
          <a:ln w="12700">
            <a:solidFill>
              <a:srgbClr val="0F7B8C">
                <a:alpha val="24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-914400" y="3108960"/>
            <a:ext cx="2926080" cy="2926080"/>
          </a:xfrm>
          <a:prstGeom prst="ellipse">
            <a:avLst/>
          </a:prstGeom>
          <a:solidFill>
            <a:srgbClr val="C49A1A">
              <a:alpha val="22000"/>
            </a:srgbClr>
          </a:solidFill>
          <a:ln w="12700">
            <a:solidFill>
              <a:srgbClr val="C49A1A">
                <a:alpha val="22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28016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جزاک اللہ خیراً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57200" y="676656"/>
            <a:ext cx="82296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MESSAGES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65760" y="1280160"/>
            <a:ext cx="8412480" cy="457200"/>
          </a:xfrm>
          <a:prstGeom prst="roundRect">
            <a:avLst>
              <a:gd name="adj" fmla="val 14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75488" y="1344168"/>
            <a:ext cx="4206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1️⃣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87552" y="1344168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8DD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genital anomaly in males. 3% full-term; 30% premature. 75% descend by 3 months.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65760" y="1801368"/>
            <a:ext cx="8412480" cy="457200"/>
          </a:xfrm>
          <a:prstGeom prst="roundRect">
            <a:avLst>
              <a:gd name="adj" fmla="val 14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75488" y="1865376"/>
            <a:ext cx="4206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2️⃣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87552" y="1865376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Orchidopexy at 6–12 months is the gold standard (EAU 2022). Earlier = better fertility.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65760" y="2322576"/>
            <a:ext cx="8412480" cy="457200"/>
          </a:xfrm>
          <a:prstGeom prst="roundRect">
            <a:avLst>
              <a:gd name="adj" fmla="val 14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75488" y="2386584"/>
            <a:ext cx="4206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3️⃣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87552" y="2386584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Complications: Infertility, Malignancy (10×), Torsion, Hernia, Psychosocial. All preventable!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" y="2843784"/>
            <a:ext cx="8412480" cy="457200"/>
          </a:xfrm>
          <a:prstGeom prst="roundRect">
            <a:avLst>
              <a:gd name="adj" fmla="val 14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75488" y="2907792"/>
            <a:ext cx="4206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4️⃣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87552" y="2907792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Retractile testis = NOT undescended. Fully manipulable into scrotum. Annual review only.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365760" y="3364992"/>
            <a:ext cx="8412480" cy="457200"/>
          </a:xfrm>
          <a:prstGeom prst="roundRect">
            <a:avLst>
              <a:gd name="adj" fmla="val 14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475488" y="3429000"/>
            <a:ext cx="4206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5️⃣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87552" y="3429000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F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Non-palpable UDT → Laparoscopy (gold standard). Never rely on USS alone for intra-abdominal testis.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365760" y="3886200"/>
            <a:ext cx="8412480" cy="457200"/>
          </a:xfrm>
          <a:prstGeom prst="roundRect">
            <a:avLst>
              <a:gd name="adj" fmla="val 14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475488" y="3950208"/>
            <a:ext cx="4206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6️⃣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87552" y="3950208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4A4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impalpable = EMERGENCY. Karyotype FIRST to exclude CAH in a 46XX female.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3200400" y="4791456"/>
            <a:ext cx="2743200" cy="274320"/>
          </a:xfrm>
          <a:prstGeom prst="roundRect">
            <a:avLst>
              <a:gd name="adj" fmla="val 20000"/>
            </a:avLst>
          </a:prstGeom>
          <a:solidFill>
            <a:srgbClr val="C49A1A"/>
          </a:solidFill>
          <a:ln w="1270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3200400" y="479145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professorzahid.com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FC10DE-7B4C-1D47-C46A-E2E5595CBAC8}"/>
              </a:ext>
            </a:extLst>
          </p:cNvPr>
          <p:cNvSpPr txBox="1"/>
          <p:nvPr/>
        </p:nvSpPr>
        <p:spPr>
          <a:xfrm>
            <a:off x="576470" y="658289"/>
            <a:ext cx="8140147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missed undescended testis leads to infertility &amp; cancer — both preventable with early surgery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b="1" dirty="0">
                <a:solidFill>
                  <a:srgbClr val="0F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Tip: Age of orchidopexy = 6 to 12 months (EAU 2022 guideline)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Master: embryology → classification → complications → surgical management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mindset: Every patient you help begins with the knowledge you gain today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061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 Inspired — Your Journey to Excellence Begins Now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274320" y="868680"/>
            <a:ext cx="8595360" cy="822960"/>
          </a:xfrm>
          <a:prstGeom prst="roundRect">
            <a:avLst>
              <a:gd name="adj" fmla="val 7778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57200" y="896112"/>
            <a:ext cx="822960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"The art of surgery is not just to operate — it is to know when to operate, and when to protect."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1847088"/>
            <a:ext cx="822960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Cryptorchidism is a top MBBS viva, OSCE and written exam topic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missed undescended testis leads to infertility &amp; cancer — both preventable with early surgery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b="1" dirty="0">
                <a:solidFill>
                  <a:srgbClr val="0F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Tip: Age of orchidopexy = 6 to 12 months (EAU 2022 guideline)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Master: embryology → classification → complications → surgical management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mindset: Every patient you help begins with the knowledge you gain today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Most common genital anomaly in male newborns. 3% of full-term and 30% of premature infants are affected.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 Objectives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32688"/>
            <a:ext cx="8595360" cy="457200"/>
          </a:xfrm>
          <a:prstGeom prst="roundRect">
            <a:avLst>
              <a:gd name="adj" fmla="val 14000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02336" y="996696"/>
            <a:ext cx="292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31520" y="996696"/>
            <a:ext cx="8065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cryptorchidism and state its incidence in full-term and premature neonates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274320" y="1444752"/>
            <a:ext cx="8595360" cy="457200"/>
          </a:xfrm>
          <a:prstGeom prst="roundRect">
            <a:avLst>
              <a:gd name="adj" fmla="val 14000"/>
            </a:avLst>
          </a:prstGeom>
          <a:solidFill>
            <a:srgbClr val="EBF5E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02336" y="1508760"/>
            <a:ext cx="292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31520" y="1508760"/>
            <a:ext cx="8065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embryological basis of testicular descent (INSL3 and androgen phases)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274320" y="1956816"/>
            <a:ext cx="8595360" cy="457200"/>
          </a:xfrm>
          <a:prstGeom prst="roundRect">
            <a:avLst>
              <a:gd name="adj" fmla="val 14000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02336" y="2020824"/>
            <a:ext cx="292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31520" y="2020824"/>
            <a:ext cx="8065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Classify undescended testis into palpable and non-palpable types with examples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274320" y="2468880"/>
            <a:ext cx="8595360" cy="457200"/>
          </a:xfrm>
          <a:prstGeom prst="roundRect">
            <a:avLst>
              <a:gd name="adj" fmla="val 14000"/>
            </a:avLst>
          </a:prstGeom>
          <a:solidFill>
            <a:srgbClr val="EBF5E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02336" y="2532888"/>
            <a:ext cx="292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31520" y="2532888"/>
            <a:ext cx="8065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Differentiate undescended testis from retractile testis clinically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274320" y="2980944"/>
            <a:ext cx="8595360" cy="457200"/>
          </a:xfrm>
          <a:prstGeom prst="roundRect">
            <a:avLst>
              <a:gd name="adj" fmla="val 14000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02336" y="3044952"/>
            <a:ext cx="292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31520" y="3044952"/>
            <a:ext cx="8065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complications: infertility, malignancy, torsion and inguinal hernia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274320" y="3493008"/>
            <a:ext cx="8595360" cy="457200"/>
          </a:xfrm>
          <a:prstGeom prst="roundRect">
            <a:avLst>
              <a:gd name="adj" fmla="val 14000"/>
            </a:avLst>
          </a:prstGeom>
          <a:solidFill>
            <a:srgbClr val="EBF5EB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402336" y="3557016"/>
            <a:ext cx="292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31520" y="3557016"/>
            <a:ext cx="8065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appropriate investigations including ultrasound, laparoscopy and karyotype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274320" y="4005072"/>
            <a:ext cx="8595360" cy="457200"/>
          </a:xfrm>
          <a:prstGeom prst="roundRect">
            <a:avLst>
              <a:gd name="adj" fmla="val 14000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402336" y="4069080"/>
            <a:ext cx="292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31520" y="4069080"/>
            <a:ext cx="8065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cryptorchidism with correct age-based treatment and counsel parents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Definition &amp; Introduction — Cryptorchidism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365760" y="932688"/>
            <a:ext cx="521208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Definition: Failure of one or both testes to descend into the scrotum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Greek: Kryptos = hidden  +  Orchis = testis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genital anomaly in male newborns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Incidence: 3% of full-term males; 30% of premature males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Spontaneous descent in 70–75% by 3 months (postnatal androgen surge)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6 months: spontaneous descent is UNLIKELY — intervention required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in 10–25% of cases; right side more commonly affected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87568" y="932688"/>
            <a:ext cx="3182112" cy="3474720"/>
          </a:xfrm>
          <a:prstGeom prst="roundRect">
            <a:avLst>
              <a:gd name="adj" fmla="val 2011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5687568" y="932688"/>
            <a:ext cx="3182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Statistics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870448" y="1371600"/>
            <a:ext cx="804672" cy="548640"/>
          </a:xfrm>
          <a:prstGeom prst="ellipse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5870448" y="1371600"/>
            <a:ext cx="804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3%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748272" y="1444752"/>
            <a:ext cx="19933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Full-term males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870448" y="2066544"/>
            <a:ext cx="804672" cy="548640"/>
          </a:xfrm>
          <a:prstGeom prst="ellipse">
            <a:avLst/>
          </a:prstGeom>
          <a:solidFill>
            <a:srgbClr val="C05C00"/>
          </a:solidFill>
          <a:ln w="12700">
            <a:solidFill>
              <a:srgbClr val="C05C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870448" y="2066544"/>
            <a:ext cx="804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30%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748272" y="2139696"/>
            <a:ext cx="19933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Premature males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870448" y="2761488"/>
            <a:ext cx="804672" cy="54864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5870448" y="2761488"/>
            <a:ext cx="804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75%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748272" y="2834640"/>
            <a:ext cx="19933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Spontaneous by 3 mo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870448" y="3456432"/>
            <a:ext cx="804672" cy="548640"/>
          </a:xfrm>
          <a:prstGeom prst="ellipse">
            <a:avLst/>
          </a:prstGeom>
          <a:solidFill>
            <a:srgbClr val="B02C2C"/>
          </a:solidFill>
          <a:ln w="12700">
            <a:solidFill>
              <a:srgbClr val="B02C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5870448" y="3456432"/>
            <a:ext cx="804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10×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748272" y="3529584"/>
            <a:ext cx="19933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Cancer risk increase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UDT is the most common cause of a unilateral empty scrotum in a boy. Always examine the inguinal region carefully!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Embryology of Testicular Descent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32688"/>
            <a:ext cx="841248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20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Testis arises from genital ridge at T10 vertebral level (weeks 4–6 of gestation)</a:t>
            </a:r>
            <a:endParaRPr lang="en-US" sz="2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2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Gubernaculum: fibromuscular band guiding the testis into scrotum</a:t>
            </a:r>
            <a:endParaRPr lang="en-US" sz="2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2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Processus vaginalis: peritoneal evagination that precedes testicular descent</a:t>
            </a:r>
            <a:endParaRPr lang="en-US" sz="2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2000" b="1" dirty="0">
                <a:solidFill>
                  <a:srgbClr val="0F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— Transabdominal (Weeks 8–15): Governed by INSL3 (Insulin-like factor 3) from Leydig cells</a:t>
            </a:r>
            <a:endParaRPr lang="en-US" sz="2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2000" b="1" dirty="0">
                <a:solidFill>
                  <a:srgbClr val="0F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 — Inguinoscrotal (Weeks 25–35): Governed by Androgens + Genitofemoral nerve (CGRP)</a:t>
            </a:r>
            <a:endParaRPr lang="en-US" sz="2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2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Descent complete by 32–35 weeks gestation (hence premature infants are affected)</a:t>
            </a:r>
            <a:endParaRPr lang="en-US" sz="2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2000" b="1" dirty="0">
                <a:solidFill>
                  <a:srgbClr val="C05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of PPV (processus vaginalis) to obliterate → patent PPV → inguinal hernia in 90%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274320" y="4462272"/>
            <a:ext cx="8595360" cy="347472"/>
          </a:xfrm>
          <a:prstGeom prst="roundRect">
            <a:avLst>
              <a:gd name="adj" fmla="val 18421"/>
            </a:avLst>
          </a:prstGeom>
          <a:solidFill>
            <a:srgbClr val="E4EFF9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347472" y="4480560"/>
            <a:ext cx="1920240" cy="292608"/>
          </a:xfrm>
          <a:prstGeom prst="roundRect">
            <a:avLst>
              <a:gd name="adj" fmla="val 18750"/>
            </a:avLst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47472" y="4480560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Genital ridge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T10 (Wk 4–6)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2267712" y="4480560"/>
            <a:ext cx="256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2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523744" y="4480560"/>
            <a:ext cx="1920240" cy="292608"/>
          </a:xfrm>
          <a:prstGeom prst="roundRect">
            <a:avLst>
              <a:gd name="adj" fmla="val 18750"/>
            </a:avLst>
          </a:prstGeom>
          <a:solidFill>
            <a:srgbClr val="0F7B8C"/>
          </a:solidFill>
          <a:ln w="12700">
            <a:solidFill>
              <a:srgbClr val="0F7B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523744" y="4480560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Transabdominal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INSL3 (Wk 8–15)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4443984" y="4480560"/>
            <a:ext cx="256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2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700016" y="4480560"/>
            <a:ext cx="1920240" cy="292608"/>
          </a:xfrm>
          <a:prstGeom prst="roundRect">
            <a:avLst>
              <a:gd name="adj" fmla="val 18750"/>
            </a:avLst>
          </a:prstGeom>
          <a:solidFill>
            <a:srgbClr val="C05C00"/>
          </a:solidFill>
          <a:ln w="12700">
            <a:solidFill>
              <a:srgbClr val="C05C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700016" y="4480560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ring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(Wk 26–28)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6620256" y="4480560"/>
            <a:ext cx="256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2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876288" y="4480560"/>
            <a:ext cx="1920240" cy="292608"/>
          </a:xfrm>
          <a:prstGeom prst="roundRect">
            <a:avLst>
              <a:gd name="adj" fmla="val 18750"/>
            </a:avLst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6876288" y="4480560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Scrotum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(Wk 32–35)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36576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Classification of Undescended Testis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D2759"/>
          </a:solidFill>
          <a:ln w="12700">
            <a:solidFill>
              <a:srgbClr val="0D2759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82880" y="4846320"/>
            <a:ext cx="877824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C49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32688"/>
            <a:ext cx="4114800" cy="3584448"/>
          </a:xfrm>
          <a:prstGeom prst="roundRect">
            <a:avLst>
              <a:gd name="adj" fmla="val 1786"/>
            </a:avLst>
          </a:prstGeom>
          <a:solidFill>
            <a:srgbClr val="E8F9F1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74320" y="932688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PALPABLE  (80%)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371600"/>
            <a:ext cx="393192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Retractile Testis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be milked fully into scrotum; stays without tension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true UDT — cremasteric reflex overactive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b="1" dirty="0">
                <a:solidFill>
                  <a:srgbClr val="0F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Ectopic Testis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Deviated from normal descent path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Sites: Superficial inguinal pouch (most common), perineum, femoral, penile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b="1" dirty="0">
                <a:solidFill>
                  <a:srgbClr val="0D2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Incompletely Descended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Intra-canalicular (inguinal canal) — 72%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scrotal — just above scrotum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663440" y="932688"/>
            <a:ext cx="4206240" cy="3584448"/>
          </a:xfrm>
          <a:prstGeom prst="roundRect">
            <a:avLst>
              <a:gd name="adj" fmla="val 1786"/>
            </a:avLst>
          </a:prstGeom>
          <a:solidFill>
            <a:srgbClr val="FFF0F0"/>
          </a:solidFill>
          <a:ln w="10160">
            <a:solidFill>
              <a:srgbClr val="C8DDF2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663440" y="932688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02C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NON-PALPABLE  (20%)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754880" y="1371600"/>
            <a:ext cx="393192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b="1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Intra-abdominal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Above deep inguinal ring — cannot be felt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B0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malignancy risk (30–40×)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b="1" dirty="0">
                <a:solidFill>
                  <a:srgbClr val="C05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Intracanalicular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canal but impalpable on examination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b="1" dirty="0">
                <a:solidFill>
                  <a:srgbClr val="4A5F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Absent / Vanishing Testis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to prenatal torsion or agenesis</a:t>
            </a:r>
            <a:endParaRPr lang="en-US" sz="16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 by laparoscopy (blind-ending vessels)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74320" y="4617720"/>
            <a:ext cx="8595360" cy="502920"/>
          </a:xfrm>
          <a:prstGeom prst="roundRect">
            <a:avLst>
              <a:gd name="adj" fmla="val 10909"/>
            </a:avLst>
          </a:prstGeom>
          <a:solidFill>
            <a:srgbClr val="FFFBEA"/>
          </a:solidFill>
          <a:ln w="19050">
            <a:solidFill>
              <a:srgbClr val="C49A1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384048" y="4654296"/>
            <a:ext cx="83759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4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Retractile testis = NOT undescended. It fully descends with gentle manipulation. Only annual follow-up needed — no surgery.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5502</Words>
  <Application>Microsoft Macintosh PowerPoint</Application>
  <PresentationFormat>On-screen Show (16:9)</PresentationFormat>
  <Paragraphs>615</Paragraphs>
  <Slides>33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Undescended Testis (Cryptorchidism)</dc:title>
  <dc:subject>PptxGenJS Presentation</dc:subject>
  <dc:creator>Prof. Dr. Zahid Mahmood</dc:creator>
  <cp:lastModifiedBy>Zahid Mahmood</cp:lastModifiedBy>
  <cp:revision>4</cp:revision>
  <dcterms:created xsi:type="dcterms:W3CDTF">2026-06-28T10:37:47Z</dcterms:created>
  <dcterms:modified xsi:type="dcterms:W3CDTF">2026-06-28T15:03:55Z</dcterms:modified>
</cp:coreProperties>
</file>