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3"/>
  </p:notesMasterIdLst>
  <p:sldIdLst>
    <p:sldId id="256" r:id="rId2"/>
    <p:sldId id="257" r:id="rId3"/>
    <p:sldId id="296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37"/>
    <p:restoredTop sz="94610"/>
  </p:normalViewPr>
  <p:slideViewPr>
    <p:cSldViewPr snapToGrid="0" snapToObjects="1">
      <p:cViewPr varScale="1">
        <p:scale>
          <a:sx n="129" d="100"/>
          <a:sy n="129" d="100"/>
        </p:scale>
        <p:origin x="200" y="7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26683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8B69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بِسْمِ اللّٰهِ الرَّحْمٰنِ الرَّحِيْم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58368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UNDESCENDED TESTIS</a:t>
            </a:r>
            <a:endParaRPr lang="en-US" sz="4400" dirty="0"/>
          </a:p>
        </p:txBody>
      </p:sp>
      <p:sp>
        <p:nvSpPr>
          <p:cNvPr id="4" name="Text 2"/>
          <p:cNvSpPr/>
          <p:nvPr/>
        </p:nvSpPr>
        <p:spPr>
          <a:xfrm>
            <a:off x="457200" y="1700784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Cryptorchidism — Diagnosis &amp; Management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2286000" y="2267712"/>
            <a:ext cx="457200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6" name="Text 4"/>
          <p:cNvSpPr/>
          <p:nvPr/>
        </p:nvSpPr>
        <p:spPr>
          <a:xfrm>
            <a:off x="457200" y="2377440"/>
            <a:ext cx="8229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D27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457200" y="2743200"/>
            <a:ext cx="8229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Professor of Surgery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457200" y="3108960"/>
            <a:ext cx="8229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Lahore Medical &amp; Dental College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457200" y="3474720"/>
            <a:ext cx="8229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Hameed Latif Hospital  |  Ghurki Trust Teaching Hospital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926080" y="3931920"/>
            <a:ext cx="32918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MBBS Students  |  General Surgery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Aetiology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Low testosterone or LH/FSH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INSL3 deficiency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Short spermatic cord or vessels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Mechanical obstruction at ring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hormonal pathway for descent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Risk Factors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Prematurity — strongest risk factor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Low birth weight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Family history — 4× increased risk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Pesticide or oestrogen exposure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Infographic: risk factor icons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Pathophysiology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Scrotum is 2–4°C cooler than body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Spermatogenesis needs 34–35°C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Heat damages spermatogonia (germ cells)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Damage begins after 1 year of age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temperature gradient body vs scrotum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Complications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Infertility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Malignancy (cancer)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Torsion (twisting)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Inguinal hernia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Infographic: 4 complications summary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Complication — Infertility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Bilateral UDT: 70–75% infertile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Unilateral UDT: 30–40% affected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Germ cells destroyed by heat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Early surgery improves outcome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spermatogonia loss over time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Complication — Malignancy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10× increased cancer risk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Intra-abdominal: 30–40× risk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Seminoma — most common tumour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Peak age: 20–40 years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Image: testicular tumour types diagram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Torsion &amp; Inguinal Hernia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Torsion: abnormal attachment of UDT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Presents with acute groin pain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90% have patent processus vaginalis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PPV leads to inguinal hernia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torsion of inguinal testis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History Taking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Was scrotum empty at birth?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Does testis retract with cold?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Any hernia or groin swelling?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Prematurity or family history?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Image: baby examination — empty scrotum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Physical Examination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Warm hands — warm room essential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Palpate groin, femoral, perineum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Check cremasteric reflex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 testis reach scrotum?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Image: clinical examination of groin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Retractile vs Undescended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Retractile: reaches scrotum fully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Retractile: stays without tension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True UDT: cannot reach scrotum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True UDT: cremasteric reflex absent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comparison retractile vs UDT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Definition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Testis fails to reach scrotum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Also called cryptorchidism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Most common genital anomaly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Greek: kryptos = hidden, orchis = testis</a:t>
            </a:r>
            <a:endParaRPr lang="en-US" sz="2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Bilateral Non-Palpable — Emergency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Could be virilised female (CAH)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Karyotype test urgently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17-OH progesterone blood test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 NOT operate before karyotype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DSD workup algorithm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Investigations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Ultrasound — locates inguinal testis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Laparoscopy — gold standard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hCG test — confirms testicular tissue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Karyotype — bilateral impalpable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Image: USS scan showing inguinal testis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Management — Overview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0–6 months: watchful waiting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6–12 months: orchidopexy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After 18 months: urgent surgery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Post-puberty: orchidectomy if atrophic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Timeline graphic: age-based management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Operate at 6–12 Months?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Germ cells preserved before damage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Reduces infertility risk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Better cancer surveillance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EAU &amp; AUA 2022 guideline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Graph: spermatogonial count vs age at surgery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Hormonal Treatment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hCG injections or GnRH spray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Success rate only 15–20%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 relapse after treatment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recommended as first-line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hormonal therapy mechanism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Orchidopexy — Steps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Inguinal incision in skin crease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Divide external oblique aponeurosis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Ligate patent processus vaginalis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Fix testis in dartos pouch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Operative diagram: orchidopexy steps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Orchidopexy — Key Points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Mobilise cord fully — no tension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Dartos pouch holds testis in place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Day-case (outpatient) procedure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Testis must be pink and viable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Image: dartos pouch technique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Non-Palpable — Laparoscopy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Diagnostic + therapeutic in one step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Long vessels — one-stage orchidopexy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Short vessels — Fowler-Stephens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Absent — blind-ending vessels confirm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Laparoscopy image: intra-abdominal testis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Fowler-Stephens Procedure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Divide testicular vessels in stage 1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Wait 6 months for collaterals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Stage 2: orchidopexy performed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Atrophy risk: 20%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Fowler-Stephens 2-stage technique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Complications of Orchidopexy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Testicular atrophy — vessel damage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Vas deferens injury — infertility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Wound infection or haematoma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Re-ascent of testis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complications of inguinal surgery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8F41AC8-268C-189A-3B92-DFE20BFDA1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057" y="781579"/>
            <a:ext cx="7611386" cy="3269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08431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Prognosis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Early surgery: 90% fertility rate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Late surgery: fertility reduced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Cancer risk still slightly elevated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Lifelong self-examination essential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Graph: fertility rate vs age at orchidopexy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Follow-Up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 months: check testis position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Annual: size and growth check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Puberty: teach self-examination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Age 18–20: semen analysis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Flowchart: follow-up schedule after surgery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Clinical Case 1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Boy, 9 months, empty right scrotum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Testis palpable in right groin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Cannot reach scrotum on examination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Diagnosis: right UDT — orchidopexy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Clinical photo: infant examination, groin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Clinical Case 2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Neonate, bilateral empty scrotum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testis palpable anywhere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Urgent: karyotype + 17-OH progesterone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Laparoscopy after 46XY confirmed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Flowchart: bilateral non-palpable workup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MCQs — Questions 1 to 3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Q1: Best age for orchidopexy? — 6–12 months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Q2: Gold standard for non-palpable? — Laparoscopy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Q3: Most common ectopic site? — Superficial inguinal pouch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Q4: Most common tumour in UDT? — Seminoma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MCQ answer card for classroom display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MCQs — Questions 5 to 8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Q5: Bilateral impalpable first test? — Karyotype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Q6: Complication of Fowler-Stephens? — Atrophy 20%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Q7: Retractile testis needs? — Annual review only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Q8: UDT cancer risk increase? — 10 times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MCQ answer card for classroom display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Short Answer Questions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Define and classify UDT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List 4 complications of UDT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Steps of orchidopexy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Manage bilateral non-palpable UDT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Template: SAQ answer sheet for students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Viva Questions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phases of testicular descent?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Difference: retractile vs UDT?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operate at 6–12 months?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is Fowler-Stephens technique?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Viva question card for exam practice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High-Yield Points — Exam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Orchidopexy: 6–12 months (EAU 2022)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Cancer risk: 10× inguinal, 30–40× abdominal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Non-palpable → laparoscopy (not USS)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Bilateral impalpable → karyotype first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Summary card: 4 must-know exam points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Key Messages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Most common male genital anomaly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Early surgery saves fertility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Cancer risk remains — self-examine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Bilateral non-palpable is an emergency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Summary infographic: 4 key messages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Incidence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3% of full-term male babies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30% of premature male babies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75% descend by 3 months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Right side more commonly affected</a:t>
            </a:r>
            <a:endParaRPr lang="en-US" sz="28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References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Bailey &amp; Love — 27th Edition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Sabiston Textbook of Surgery — 21st Ed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EAU Guidelines — Paediatric Urology 2022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Schwartz Principles of Surgery — 11th Ed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Textbook covers: Bailey, Sabiston, Schwartz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8B69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جزاک اللہ خیراً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457200" y="91440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Thank You</a:t>
            </a:r>
            <a:endParaRPr lang="en-US" sz="5200" dirty="0"/>
          </a:p>
        </p:txBody>
      </p:sp>
      <p:sp>
        <p:nvSpPr>
          <p:cNvPr id="4" name="Text 2"/>
          <p:cNvSpPr/>
          <p:nvPr/>
        </p:nvSpPr>
        <p:spPr>
          <a:xfrm>
            <a:off x="457200" y="1920240"/>
            <a:ext cx="8229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457200" y="2331720"/>
            <a:ext cx="8229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Professor of Surgery — LMDC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457200" y="2743200"/>
            <a:ext cx="8229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Hameed Latif Hospital  (6–8 PM, Mon–Sat)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457200" y="3154680"/>
            <a:ext cx="8229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Ghurki Trust Hospital  (Tue &amp; Thu, 9AM–1PM)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457200" y="3566160"/>
            <a:ext cx="8229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D27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📞  03004130159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457200" y="3977640"/>
            <a:ext cx="8229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professorzahid.com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Embryology — Phase 1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Testis forms at T10 level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Weeks 8–15: transabdominal descent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Hormone: INSL3 from Leydig cells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Gubernaculum guides the testis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transabdominal descent phase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Embryology — Phase 2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Weeks 25–35: inguinoscrotal descent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Hormone: testosterone + androgens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Genitofemoral nerve also involved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Complete by 32–35 weeks gestation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inguinoscrotal descent phase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Classification — Palpable (80%)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Retractile — reaches scrotum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Ectopic — wrong path taken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Incomplete — arrested in canal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Inguinal canal most common site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classification of palpable UDT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Classification — Non-Palpable (20%)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Intra-abdominal — above ring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Intracanalicular — in canal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Absent / vanishing testis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Laparoscopy needed to confirm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non-palpable types with positions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Ectopic Testis — Sites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Superficial inguinal pouch — most common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Perineum — between scrotum and anus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Femoral triangle — below groin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Base or dorsum of penis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ectopic testis sites on body outline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2075</Words>
  <Application>Microsoft Macintosh PowerPoint</Application>
  <PresentationFormat>On-screen Show (16:9)</PresentationFormat>
  <Paragraphs>320</Paragraphs>
  <Slides>41</Slides>
  <Notes>40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5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Undescended Testis</dc:title>
  <dc:subject>PptxGenJS Presentation</dc:subject>
  <dc:creator>Prof. Dr. Zahid Mahmood</dc:creator>
  <cp:lastModifiedBy>Zahid Mahmood</cp:lastModifiedBy>
  <cp:revision>2</cp:revision>
  <dcterms:created xsi:type="dcterms:W3CDTF">2026-06-28T13:16:53Z</dcterms:created>
  <dcterms:modified xsi:type="dcterms:W3CDTF">2026-06-28T15:03:43Z</dcterms:modified>
</cp:coreProperties>
</file>