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0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33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7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377440"/>
            <a:ext cx="164592" cy="128016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4594860"/>
            <a:ext cx="9144000" cy="54864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11480" y="1188720"/>
            <a:ext cx="8321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Tumors of the Appendix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11480" y="2286000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56032" y="4668012"/>
            <a:ext cx="8686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Year MBBS  |  Prof Zahid Mahmood  |  General Surgery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LAMN — Low-Grade Appendiceal Mucinous Neoplasm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3566160" cy="256032"/>
          </a:xfrm>
          <a:prstGeom prst="roundRect">
            <a:avLst>
              <a:gd name="adj" fmla="val 14286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804672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EPITHELIAL TUMOR OF APPENDIX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0040" y="1170432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Features: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0040" y="1463040"/>
            <a:ext cx="3977640" cy="1677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Minimal cytological atypia
</a:t>
            </a:r>
            <a:endParaRPr lang="en-US" sz="15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Pushing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(not infiltrative) invasion
</a:t>
            </a:r>
            <a:endParaRPr lang="en-US" sz="15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metastasize to lymph nodes
</a:t>
            </a:r>
            <a:endParaRPr lang="en-US" sz="15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Right hemicolectomy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required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663440" y="1170432"/>
            <a:ext cx="416052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663440" y="1170432"/>
            <a:ext cx="4160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Risk: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663440" y="1481328"/>
            <a:ext cx="4160520" cy="658368"/>
          </a:xfrm>
          <a:prstGeom prst="rect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754880" y="1481328"/>
            <a:ext cx="3977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risk: </a:t>
            </a: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mucin / epithelial cells beyond appendix wall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663440" y="2258568"/>
            <a:ext cx="4160520" cy="658368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754880" y="2258568"/>
            <a:ext cx="3977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risk: </a:t>
            </a: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Perforated + extraluminal mucin with epithelial cells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20040" y="2926080"/>
            <a:ext cx="850392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20040" y="3017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Management: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20040" y="3546282"/>
            <a:ext cx="8503920" cy="11354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Colonoscopy</a:t>
            </a: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to exclude associated colonic epithelial lesions
</a:t>
            </a:r>
            <a:endParaRPr lang="en-US" sz="12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Surveillance: </a:t>
            </a: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CT + tumor markers (CEA, CA-19-9, CA-125) for ≥5 years
</a:t>
            </a:r>
            <a:endParaRPr lang="en-US" sz="12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High-risk perforated cases:</a:t>
            </a: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Consider CRS + HIPEC at specialist centre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&amp; Invasive Epithelial Tumors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2743200" cy="2240280"/>
          </a:xfrm>
          <a:prstGeom prst="rect">
            <a:avLst/>
          </a:prstGeom>
          <a:solidFill>
            <a:srgbClr val="FFFBF0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777240"/>
            <a:ext cx="2743200" cy="41148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7772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47472" y="1234440"/>
            <a:ext cx="2596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Appendiceal Mucinous Neoplasm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84048" y="1600200"/>
            <a:ext cx="25237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dysplasia</a:t>
            </a:r>
            <a:endParaRPr lang="en-US" sz="13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Pushing invasion (not infiltrative)</a:t>
            </a:r>
            <a:endParaRPr lang="en-US" sz="13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definitive invasion yet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154680" y="777240"/>
            <a:ext cx="2743200" cy="2240280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3154680" y="777240"/>
            <a:ext cx="2743200" cy="41148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3200400" y="7772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Adenocarcinoma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264408" y="1261872"/>
            <a:ext cx="25237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Infiltrative invasion</a:t>
            </a:r>
            <a:endParaRPr lang="en-US" sz="13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 / moderate / poorly differentiated</a:t>
            </a:r>
            <a:endParaRPr lang="en-US" sz="13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or without signet ring cells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035040" y="777240"/>
            <a:ext cx="2743200" cy="2240280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6035040" y="777240"/>
            <a:ext cx="2743200" cy="4114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6080760" y="77724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Non-mucinous Adenocarcinoma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144768" y="1261872"/>
            <a:ext cx="252374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Behaves like colorectal cancer</a:t>
            </a:r>
            <a:endParaRPr lang="en-US" sz="13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Similar management strategy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20040" y="3154680"/>
            <a:ext cx="8503920" cy="1627632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320040" y="3154680"/>
            <a:ext cx="64008" cy="162763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02920" y="320040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FOR HIGH-GRADE / INVASIVE TUMORS: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2920" y="3474720"/>
            <a:ext cx="8229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13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Right Hemicolectomy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(risk of lymph node involvement)
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CRS + HIPEC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if peritoneal metastases present
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Consider bilateral salpingo-oophorectomy</a:t>
            </a:r>
            <a:endParaRPr lang="en-US" sz="13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(risk of ovarian seeding)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Pseudomyxoma Peritonei (PMP)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4480560" cy="310896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804672"/>
            <a:ext cx="448056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804672"/>
            <a:ext cx="4480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1188720"/>
            <a:ext cx="420624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 clinical syndrome characterized by:
</a:t>
            </a:r>
            <a:endParaRPr lang="en-US" sz="15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Progressive peritoneal tumor deposits
</a:t>
            </a:r>
            <a:endParaRPr lang="en-US" sz="15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Mucinous ascites
</a:t>
            </a:r>
            <a:endParaRPr lang="en-US" sz="15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Omental cake
</a:t>
            </a:r>
            <a:endParaRPr lang="en-US" sz="15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Ovarian involvement in females
</a:t>
            </a:r>
            <a:endParaRPr lang="en-US" sz="15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Perforation of a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appendiceal tumor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074920" y="804672"/>
            <a:ext cx="3749040" cy="91440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5074920" y="822960"/>
            <a:ext cx="3749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3.2 / million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074920" y="1316736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Incidence per year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(prev. thought 1/million)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74920" y="1828800"/>
            <a:ext cx="3749040" cy="914400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5074920" y="1847088"/>
            <a:ext cx="3749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~9%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074920" y="234086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risk of PMP after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appendix epithelial tumor removal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074920" y="2852928"/>
            <a:ext cx="3749040" cy="914400"/>
          </a:xfrm>
          <a:prstGeom prst="rect">
            <a:avLst/>
          </a:prstGeom>
          <a:solidFill>
            <a:srgbClr val="F7F9FB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5074920" y="2871216"/>
            <a:ext cx="3749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30–50%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5074920" y="336499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with mucinous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adenoca­rcinoma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4041648"/>
            <a:ext cx="8503920" cy="43891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57200" y="40416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INVARIABLY FATAL without intervention — specialist referral is mandatory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Clinical Presentation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4114800" cy="3474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80467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SYMPTOMS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0040" y="1207008"/>
            <a:ext cx="4114800" cy="658368"/>
          </a:xfrm>
          <a:prstGeom prst="rect">
            <a:avLst/>
          </a:prstGeom>
          <a:solidFill>
            <a:srgbClr val="FFF5F5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120700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Progressive and MASSIVE abdominal distension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20040" y="1984248"/>
            <a:ext cx="4114800" cy="658368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57200" y="198424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Anorexia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20040" y="2761488"/>
            <a:ext cx="4114800" cy="658368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57200" y="276148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Symptoms of bowel dysfunction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709160" y="804672"/>
            <a:ext cx="4114800" cy="347472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709160" y="80467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TUMOR MARKERS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709160" y="1207008"/>
            <a:ext cx="4114800" cy="658368"/>
          </a:xfrm>
          <a:prstGeom prst="rect">
            <a:avLst/>
          </a:prstGeom>
          <a:solidFill>
            <a:srgbClr val="E6F4F5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800600" y="1207008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CEA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943600" y="120700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Carcinoembryonic antigen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709160" y="1984248"/>
            <a:ext cx="4114800" cy="658368"/>
          </a:xfrm>
          <a:prstGeom prst="rect">
            <a:avLst/>
          </a:prstGeom>
          <a:solidFill>
            <a:srgbClr val="E6F4F5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800600" y="1984248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CA-125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943600" y="198424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Elevated in peritoneal disease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709160" y="2761488"/>
            <a:ext cx="4114800" cy="658368"/>
          </a:xfrm>
          <a:prstGeom prst="rect">
            <a:avLst/>
          </a:prstGeom>
          <a:solidFill>
            <a:srgbClr val="E6F4F5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800600" y="2761488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CA-19-9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943600" y="276148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tumor marker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20040" y="3657600"/>
            <a:ext cx="8503920" cy="502920"/>
          </a:xfrm>
          <a:prstGeom prst="rect">
            <a:avLst/>
          </a:prstGeom>
          <a:solidFill>
            <a:srgbClr val="FFF8E6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502920" y="36576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Elevated tumor markers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indicate a more aggressive phenotype and are associated with a worse prognosis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Classification (PSOGI 2016)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Adapted from Carr NJ et al. Am J Surg Pathol 2016; 40: 14–26</a:t>
            </a:r>
            <a:endParaRPr lang="en-US" sz="9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" y="804672"/>
          <a:ext cx="8503920" cy="356616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1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Grade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Description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Prognosis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2E7D3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Acellular Mucin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Mucin only — no epithelial cells present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2E7D3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Best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0D768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Low-Grade Mucinous Carcinoma Peritonei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Low-grade epithelial cells within mucin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0D768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Good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C97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High-Grade Mucinous Carcinoma Peritonei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High-grade cytological features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C97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Intermediate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C628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High-Grade + Signet Ring Cells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High-grade features with signet ring cell component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C628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Worst</a:t>
                      </a:r>
                      <a:endParaRPr lang="en-US" sz="15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Investigations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2743200" cy="393192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1325880" y="868680"/>
            <a:ext cx="731520" cy="731520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325880" y="8686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11480" y="166420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" y="193852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&amp; Pelvis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29768" y="2450592"/>
            <a:ext cx="252374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High-resolution  |  Oral + IV contrast</a:t>
            </a:r>
            <a:endParaRPr lang="en-US" sz="13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investigation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200400" y="804672"/>
            <a:ext cx="2743200" cy="3931920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206240" y="868680"/>
            <a:ext cx="731520" cy="731520"/>
          </a:xfrm>
          <a:prstGeom prst="ellipse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206240" y="8686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291840" y="193852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Colonoscopy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310128" y="2450592"/>
            <a:ext cx="252374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exclude a primary colorectal cancer</a:t>
            </a:r>
            <a:endParaRPr lang="en-US" sz="13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source of peritoneal disease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080760" y="804672"/>
            <a:ext cx="2743200" cy="3931920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Shape 16"/>
          <p:cNvSpPr/>
          <p:nvPr/>
        </p:nvSpPr>
        <p:spPr>
          <a:xfrm>
            <a:off x="7086600" y="868680"/>
            <a:ext cx="731520" cy="731520"/>
          </a:xfrm>
          <a:prstGeom prst="ellipse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7086600" y="8686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172200" y="193852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Laparoscopy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190488" y="2450592"/>
            <a:ext cx="2523744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Additional staging</a:t>
            </a:r>
            <a:endParaRPr lang="en-US" sz="13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visualization of small bowel (occult miliary disease)</a:t>
            </a:r>
            <a:endParaRPr lang="en-US" sz="13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Tissue diagnosis</a:t>
            </a:r>
            <a:endParaRPr lang="en-US" sz="13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be at a CRS-capable centre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Treatment: CRS + HIPEC (Sugarbaker Procedure)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Sugarbaker PH — Washington DC  |  Bailey &amp; Love Ch. 76, p. 1352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4114800" cy="2926080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804672"/>
            <a:ext cx="4114800" cy="38404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80467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CRS — Cytoreductive Surgery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1243584"/>
            <a:ext cx="38404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Multiple peritonectomy procedures
</a:t>
            </a:r>
            <a:endParaRPr lang="en-US" sz="15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Multivisceral resections as required
</a:t>
            </a:r>
            <a:endParaRPr lang="en-US" sz="15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surgical clearance of all visible tumor
</a:t>
            </a:r>
            <a:endParaRPr lang="en-US" sz="15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require: </a:t>
            </a: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Peritonectomy, omentectomy, BSO, hysterectomy, cholecystectomy, splenectomy, gastrectomy, colectomy, AR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343400" y="1371600"/>
            <a:ext cx="548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0D8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4000" dirty="0"/>
          </a:p>
        </p:txBody>
      </p:sp>
      <p:sp>
        <p:nvSpPr>
          <p:cNvPr id="11" name="Shape 9"/>
          <p:cNvSpPr/>
          <p:nvPr/>
        </p:nvSpPr>
        <p:spPr>
          <a:xfrm>
            <a:off x="4800600" y="804672"/>
            <a:ext cx="4023360" cy="292608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4800600" y="804672"/>
            <a:ext cx="4023360" cy="384048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800600" y="804672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HIPEC — Hyperthermic IP Chemotherapy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937760" y="1243584"/>
            <a:ext cx="3749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Agents: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Mitomycin C or Oxaliplatin
</a:t>
            </a:r>
            <a:endParaRPr lang="en-US" sz="15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60–90 minutes perfusion
</a:t>
            </a:r>
            <a:endParaRPr lang="en-US" sz="15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Temperature: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Hyperthermic conditions
</a:t>
            </a:r>
            <a:endParaRPr lang="en-US" sz="15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Eradicates residual microscopic disease following CRS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20040" y="3840480"/>
            <a:ext cx="8503920" cy="438912"/>
          </a:xfrm>
          <a:prstGeom prst="rect">
            <a:avLst/>
          </a:prstGeom>
          <a:solidFill>
            <a:srgbClr val="FFF8E6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02920" y="3840480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Combined operation can take in excess of </a:t>
            </a:r>
            <a:r>
              <a:rPr lang="en-US" sz="15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hours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|  Requires specialist centre with multidisciplinary expertise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CRS + HIPEC — Outcomes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Basingstoke series — Moran BJ, &gt; 1000 patients  |  Bailey &amp; Love Ch. 76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320040" y="804672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Basingstoke Series — Moran BJ (&gt; 1,000 patients)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188720"/>
            <a:ext cx="4114800" cy="1143000"/>
          </a:xfrm>
          <a:prstGeom prst="rect">
            <a:avLst/>
          </a:prstGeom>
          <a:solidFill>
            <a:srgbClr val="F7F9FB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57200" y="1188720"/>
            <a:ext cx="1645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~75%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148840" y="1188720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cytoreduction achieved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1188720"/>
            <a:ext cx="4114800" cy="114300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846320" y="1188720"/>
            <a:ext cx="1645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2%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6537960" y="1188720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Operative mortality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20040" y="2514600"/>
            <a:ext cx="4114800" cy="1143000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57200" y="2514600"/>
            <a:ext cx="1645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2148840" y="2514600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Major postoperative morbidity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709160" y="2514600"/>
            <a:ext cx="4114800" cy="1143000"/>
          </a:xfrm>
          <a:prstGeom prst="rect">
            <a:avLst/>
          </a:prstGeom>
          <a:solidFill>
            <a:srgbClr val="F7F9FB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846320" y="2514600"/>
            <a:ext cx="1645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87% / 70%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6537960" y="2514600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/ 10-year survival</a:t>
            </a:r>
            <a:endParaRPr lang="en-US" sz="13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(complete cytoreduction)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20040" y="3886200"/>
            <a:ext cx="8503920" cy="502920"/>
          </a:xfrm>
          <a:prstGeom prst="rect">
            <a:avLst/>
          </a:prstGeom>
          <a:solidFill>
            <a:srgbClr val="FFF8E6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320040" y="3886200"/>
            <a:ext cx="64008" cy="50292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02920" y="38862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Worse outcomes: </a:t>
            </a: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Male sex  |  Elevated tumor markers  |  High-grade or invasive tumor  |  Follow-up ≥10 years (late recurrence documented)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 — Systemic Chemotherapy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850392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804672"/>
            <a:ext cx="8503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IS CHEMOTHERAPY INDICATED?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0040" y="1234440"/>
            <a:ext cx="4160520" cy="2560320"/>
          </a:xfrm>
          <a:prstGeom prst="rect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320040" y="1234440"/>
            <a:ext cx="4160520" cy="34747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20040" y="1234440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INDICATED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169164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or invasive UNRESECTABLE disease → First-line treatment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260604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Adjuvant setting after CRS + HIPEC in patients with high-grade tumor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709160" y="1234440"/>
            <a:ext cx="4160520" cy="2560320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4709160" y="1234440"/>
            <a:ext cx="4160520" cy="3474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709160" y="1234440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 NOT INDICATED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46320" y="169164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Low-grade PMP — chemotherapy is NOT typically used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846320" y="260604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Well-resected low-grade disease with complete cytoreduction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320040" y="3977640"/>
            <a:ext cx="8503920" cy="530352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502920" y="3977640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REFERRAL: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patients with PMP must be referred to a </a:t>
            </a:r>
            <a:r>
              <a:rPr lang="en-US" sz="15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specialist multidisciplinary peritoneal malignancy centre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Incidental Appendix Tumor — Management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411480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80467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Incidental Finding in Specimen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11480" y="1207008"/>
            <a:ext cx="388620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depends on:
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Degree of cytological atypia
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Risk of lymph node metastases
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•  Future risk of developing PMP
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Small, low-grade tumors: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Surveillance only
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Larger / adverse features: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Further surgery required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709160" y="804672"/>
            <a:ext cx="4114800" cy="347472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09160" y="80467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Unexpected Tumor Found at Surgery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754880" y="1243584"/>
            <a:ext cx="384048" cy="384048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754880" y="12435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212080" y="1243584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Inspect abdominal cavity — look for metastases or PMP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754880" y="1929384"/>
            <a:ext cx="384048" cy="384048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754880" y="19293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212080" y="1929384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 appendix carefully (avoid spillage of contents)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754880" y="2615184"/>
            <a:ext cx="384048" cy="384048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754880" y="26151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212080" y="2615184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Await histopathology before further intervention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754880" y="3300984"/>
            <a:ext cx="384048" cy="384048"/>
          </a:xfrm>
          <a:prstGeom prst="ellipse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4754880" y="33009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212080" y="3300984"/>
            <a:ext cx="3520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manageable by appendicectomy ± cuff of caecum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22960"/>
            <a:ext cx="8503920" cy="50292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502920" y="822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Incidence: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Tumors of the appendix occur in up to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0.97 per 100,000 population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|   Most patients are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ASYMPTOMATIC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incidental finding at appendicectomy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20040" y="1508760"/>
            <a:ext cx="2697480" cy="164592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320040" y="1508760"/>
            <a:ext cx="2697480" cy="347472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11480" y="150876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 NEUROENDOCRINE (NETs)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" y="1920240"/>
            <a:ext cx="2514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~30% of appendix neoplasms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54680" y="1508760"/>
            <a:ext cx="2697480" cy="164592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3154680" y="1508760"/>
            <a:ext cx="269748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246120" y="150876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 EPITHELIAL TUMORS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46120" y="1920240"/>
            <a:ext cx="2514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&amp; non-mucinous — most other cases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989320" y="1508760"/>
            <a:ext cx="2697480" cy="164592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5989320" y="1508760"/>
            <a:ext cx="2697480" cy="347472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6080760" y="1508760"/>
            <a:ext cx="2514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 MESENCHYMAL TUMORS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080760" y="1920240"/>
            <a:ext cx="2514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Rare: Lymphoma, GIST, Kaposi's sarcoma, Neuroma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20040" y="3291840"/>
            <a:ext cx="8503920" cy="411480"/>
          </a:xfrm>
          <a:prstGeom prst="rect">
            <a:avLst/>
          </a:prstGeom>
          <a:solidFill>
            <a:srgbClr val="FFF3F3"/>
          </a:solidFill>
          <a:ln/>
        </p:spPr>
        <p:txBody>
          <a:bodyPr wrap="square" lIns="0" tIns="101600" rIns="10160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Perforation of a mucinous appendix tumor → mucin dissemination → Pseudomyxoma Peritonei (PMP)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Incidental PMP Found at Surgery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804672"/>
            <a:ext cx="502920" cy="64008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804672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804672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Careful inspection of abdominal cavity — record extent and distribution of disease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20040" y="1554480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320040" y="1554480"/>
            <a:ext cx="502920" cy="64008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320040" y="1554480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914400" y="155448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Peritoneal or omental biopsy — minimise disruption of anatomical planes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320040" y="2304288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20040" y="2304288"/>
            <a:ext cx="502920" cy="64008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20040" y="2304288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914400" y="2304288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appendix is abnormal → perform appendicectomy for histological diagnosis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320040" y="3054096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20040" y="3054096"/>
            <a:ext cx="502920" cy="64008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20040" y="3054096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914400" y="3054096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ABORT the planned procedure — do not attempt CRS at an unprepared centre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320040" y="3803904"/>
            <a:ext cx="8503920" cy="640080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320040" y="3803904"/>
            <a:ext cx="502920" cy="6400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320040" y="3803904"/>
            <a:ext cx="50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914400" y="3803904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 to specialist centre experienced in management of peritoneal malignancy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320040" y="4590288"/>
            <a:ext cx="850392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7" name="Text 25"/>
          <p:cNvSpPr/>
          <p:nvPr/>
        </p:nvSpPr>
        <p:spPr>
          <a:xfrm>
            <a:off x="457200" y="4590288"/>
            <a:ext cx="8321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PRINCIPLE: Do NOT attempt CRS at an unprepared centre — staging and specialist referral first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Points — Tumors of the Appendix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804672"/>
            <a:ext cx="64008" cy="56692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75488" y="804672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appendix tumors are found INCIDENTALLY at appendicectomy — asymptomatic presentation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0040" y="1472184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Shape 8"/>
          <p:cNvSpPr/>
          <p:nvPr/>
        </p:nvSpPr>
        <p:spPr>
          <a:xfrm>
            <a:off x="320040" y="1472184"/>
            <a:ext cx="64008" cy="566928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75488" y="1472184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NETs (30%): appendicectomy alone if &lt; 1 cm — curative; right hemicolectomy if &gt; 2 cm or high grade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20040" y="2139696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320040" y="2139696"/>
            <a:ext cx="64008" cy="566928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75488" y="2139696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GCC: rare (&lt; 5%), aggressive — treat like adenocarcinoma (right hemicolectomy ± CRS/HIPEC)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0040" y="2807208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320040" y="2807208"/>
            <a:ext cx="64008" cy="566928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75488" y="2807208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LAMN: low-grade, no lymph node mets — surveillance only; risk of PMP if perforated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20040" y="3474720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20040" y="3474720"/>
            <a:ext cx="64008" cy="56692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75488" y="3474720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High-grade tumors (HAMN, adenoca): right hemicolectomy ± CRS + HIPEC ± bilateral BSO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20040" y="4142232"/>
            <a:ext cx="8503920" cy="566928"/>
          </a:xfrm>
          <a:prstGeom prst="rect">
            <a:avLst/>
          </a:prstGeom>
          <a:solidFill>
            <a:srgbClr val="F7F9FB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Shape 20"/>
          <p:cNvSpPr/>
          <p:nvPr/>
        </p:nvSpPr>
        <p:spPr>
          <a:xfrm>
            <a:off x="320040" y="4142232"/>
            <a:ext cx="64008" cy="56692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75488" y="4142232"/>
            <a:ext cx="8275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PMP: invariably fatal without treatment — specialist CRS + HIPEC; 5-year survival 87% when complete cytoreduction achieved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227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 &amp; References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960120"/>
            <a:ext cx="8412480" cy="2286000"/>
          </a:xfrm>
          <a:prstGeom prst="rect">
            <a:avLst/>
          </a:prstGeom>
          <a:solidFill>
            <a:srgbClr val="16284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80467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Source
</a:t>
            </a:r>
            <a:endParaRPr lang="en-US" sz="15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Short Practice of Surgery, 28th Edition
</a:t>
            </a:r>
            <a:endParaRPr lang="en-US" sz="15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A8C8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76: The Vermiform Appendix  |  Pages 1350–1353
</a:t>
            </a:r>
            <a:endParaRPr lang="en-US" sz="15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A8C8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Section: Neoplasms of the Appendix and Pseudomyxoma Peritonei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365760" y="338328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FC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Carr NJ et al. PSOGI Modified Delphi Classification. Am J Surg Pathol 2016; 40: 14–26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3767328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FC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Govaerts K et al. Appendiceal tumours and PMP: PSOGI/EURACAN clinical practice guidelines. Eur J Surg Oncol 2021; 47: 11–35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65760" y="4151376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FC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Pape UF et al. ENETS Consensus guidelines for NETs of the appendix. Neuroendocrinology 2016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4535424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FC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Ansari N et al. CRS and HIPEC in 1000 patients with perforated appendiceal tumours. Eur J Surg Oncol 2016; 42: 1035–41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Classification of Appendix Tumors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 Table 76.3 | PSOGI Modified Delphi Classification, Am J Surg Pathol 2016</a:t>
            </a:r>
            <a:endParaRPr lang="en-US" sz="9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" y="777240"/>
          <a:ext cx="8503920" cy="3291840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Category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0D768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Neuroendocrine (NETs)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Well-differentiated NET (Grade 1–3)  |  Goblet Cell Carcinoma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1B3A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Epithelial — Mucinous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LAMN  |  HAMN  |  Mucinous adenocarcinoma  |  Signet ring carcinoma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1B3A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Epithelial — Non-mucinous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Adenoma (tubular, tubulovillous, villous)  |  Serrated polyp  |  Non-mucinous adenocarcinoma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C97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Mesenchymal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4A556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Lymphoma  |  GIST  |  Neuroma  |  Kaposi's sarcoma  |  Granular cell tumor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Neuroendocrine Tumors (NETs) of the Appendix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2651760" cy="105156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20040" y="804672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0.15–0.6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320040" y="135331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100,000 / year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0040" y="160934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Incidence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154680" y="804672"/>
            <a:ext cx="2651760" cy="105156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154680" y="804672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70%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154680" y="135331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located at appendix tip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154680" y="160934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989320" y="804672"/>
            <a:ext cx="2651760" cy="105156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5989320" y="804672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40–50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5989320" y="1353312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989320" y="160934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20040" y="2011680"/>
            <a:ext cx="85039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Slightly more common in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females</a:t>
            </a:r>
            <a:endParaRPr lang="en-US" sz="1500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Arise from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subepithelial neuroendocrine cells</a:t>
            </a:r>
            <a:endParaRPr lang="en-US" sz="1500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are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ASYMPTOMATIC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found incidentally at appendicectomy for acute appendicitis</a:t>
            </a:r>
            <a:endParaRPr lang="en-US" sz="1500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Uncommonly present with symptoms due to mass effect or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metastatic disease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NETs — Presentation &amp; Diagnosis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 dirty="0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4069080" cy="192024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804672"/>
            <a:ext cx="64008" cy="192024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48056" y="850392"/>
            <a:ext cx="39044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48056" y="1060704"/>
            <a:ext cx="3904488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asymptomatic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early-stage disease
</a:t>
            </a:r>
            <a:endParaRPr lang="en-US" sz="1500" dirty="0"/>
          </a:p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Occasionally: mass effect or metastatic disease
</a:t>
            </a:r>
            <a:endParaRPr lang="en-US" sz="1500" dirty="0"/>
          </a:p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Carcinoid syndrome is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EXTREMELY RARE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663440" y="804672"/>
            <a:ext cx="4160520" cy="192024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4663440" y="804672"/>
            <a:ext cx="64008" cy="192024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791456" y="850392"/>
            <a:ext cx="3995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791456" y="1060704"/>
            <a:ext cx="3995928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Immunohistochemistry:
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Synaptophysin  —  positive staining
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Chromogranin A  —  positive staining
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Grading (Ki-67 index + mitotic rate):
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200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</a:t>
            </a:r>
          </a:p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200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1 — low proliferative capacity
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200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Grade 2 — intermediate
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300"/>
              </a:spcAft>
              <a:buNone/>
            </a:pPr>
            <a:r>
              <a:rPr lang="en-US" sz="1200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Grade 3 — high proliferative capacity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20040" y="2880360"/>
            <a:ext cx="64008" cy="82296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02920" y="28803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NETs — Treatment Algorithm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2743200" cy="4023360"/>
          </a:xfrm>
          <a:prstGeom prst="rect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777240"/>
            <a:ext cx="2743200" cy="50292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74320" y="77724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1 cm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365760" y="1325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(+ minimal serosal / mesoappendix invasion)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74320" y="16916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201168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Appendicectomy alone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542032"/>
            <a:ext cx="2523744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CURATIVE — No further treatment or follow-up required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154680" y="777240"/>
            <a:ext cx="2743200" cy="4023360"/>
          </a:xfrm>
          <a:prstGeom prst="rect">
            <a:avLst/>
          </a:prstGeom>
          <a:solidFill>
            <a:srgbClr val="FFFBF0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3154680" y="777240"/>
            <a:ext cx="2743200" cy="502920"/>
          </a:xfrm>
          <a:prstGeom prst="rect">
            <a:avLst/>
          </a:prstGeom>
          <a:solidFill>
            <a:srgbClr val="C9782A"/>
          </a:solidFill>
          <a:ln w="12700">
            <a:solidFill>
              <a:srgbClr val="C9782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3154680" y="77724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– 2 cm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246120" y="1325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(fully resected)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154680" y="16916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3246120" y="201168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7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Appendicectomy + CT/MRI abdomen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264408" y="2542032"/>
            <a:ext cx="2523744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 scan to exclude metastases</a:t>
            </a:r>
            <a:endParaRPr lang="en-US" sz="13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Further surgery if: Grade 2/3, T4, or vascular invasion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035040" y="777240"/>
            <a:ext cx="2743200" cy="4023360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6035040" y="777240"/>
            <a:ext cx="2743200" cy="50292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6035040" y="77724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 2 cm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6126480" y="1325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incomplete resection OR high grade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035040" y="16916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126480" y="201168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Hemicolectomy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144768" y="2542032"/>
            <a:ext cx="2523744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Oncological resection of right colon</a:t>
            </a:r>
            <a:endParaRPr lang="en-US" sz="13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nodal disease: CT/MRI at 6 m, 12 m, then annually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NETs — Prognosis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371600" y="804672"/>
            <a:ext cx="2286000" cy="2286000"/>
          </a:xfrm>
          <a:prstGeom prst="ellipse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1371600" y="91440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~100%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1371600" y="192024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survival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(Early-stage disease)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26480" y="804672"/>
            <a:ext cx="2286000" cy="2286000"/>
          </a:xfrm>
          <a:prstGeom prst="ellipse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6126480" y="91440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25%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6126480" y="192024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survival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(Advanced / metastatic)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20040" y="3246120"/>
            <a:ext cx="850392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spcAft>
                <a:spcPts val="500"/>
              </a:spcAft>
              <a:buNone/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further follow-up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required when completion hemicolectomy shows no residual disease</a:t>
            </a:r>
            <a:endParaRPr lang="en-US" sz="1500" dirty="0"/>
          </a:p>
          <a:p>
            <a:pPr marL="0" indent="0">
              <a:lnSpc>
                <a:spcPct val="120000"/>
              </a:lnSpc>
              <a:spcAft>
                <a:spcPts val="500"/>
              </a:spcAft>
              <a:buNone/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Nodal disease or high-grade tumor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→ ongoing surveillance: CT/MRI at 6 months, 12 months, then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annually</a:t>
            </a:r>
            <a:endParaRPr lang="en-US" sz="1500" dirty="0"/>
          </a:p>
          <a:p>
            <a:pPr marL="0" indent="0">
              <a:lnSpc>
                <a:spcPct val="120000"/>
              </a:lnSpc>
              <a:spcAft>
                <a:spcPts val="500"/>
              </a:spcAft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recurrence documented — surveillance for minimum </a:t>
            </a: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years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Goblet Cell Carcinoma (GCC)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8503920" cy="438912"/>
          </a:xfrm>
          <a:prstGeom prst="rect">
            <a:avLst/>
          </a:prstGeom>
          <a:solidFill>
            <a:srgbClr val="FFF3F3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804672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 variant: </a:t>
            </a:r>
            <a:r>
              <a:rPr lang="en-US" sz="1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5%</a:t>
            </a: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 appendix tumors  |  </a:t>
            </a:r>
            <a:r>
              <a:rPr lang="en-US" sz="1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true NET</a:t>
            </a: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|  Displays BOTH neuroendocrine AND glandular differentiation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0040" y="1371600"/>
            <a:ext cx="4069080" cy="246888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320040" y="1371600"/>
            <a:ext cx="4069080" cy="34747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20040" y="1371600"/>
            <a:ext cx="4069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Tang Classification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1783080"/>
            <a:ext cx="37490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 GCC
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grade features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Adenocarcinoma ex-GCC
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Worse prognosis — higher grade behaviour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754880" y="1371600"/>
            <a:ext cx="4069080" cy="2468880"/>
          </a:xfrm>
          <a:prstGeom prst="rect">
            <a:avLst/>
          </a:prstGeom>
          <a:solidFill>
            <a:srgbClr val="F7F9FB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754880" y="1371600"/>
            <a:ext cx="4069080" cy="3474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754880" y="1371600"/>
            <a:ext cx="4069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Behaviour &amp; Treatment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92040" y="1783080"/>
            <a:ext cx="37947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grade features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typical NETs
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Greater propensity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nodal and peritoneal dissemination
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as appendix adenocarcinoma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hemicolectomy ± CRS/HIPEC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Epithelial Tumors of the Appendix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50892"/>
            <a:ext cx="9144000" cy="292608"/>
          </a:xfrm>
          <a:prstGeom prst="rect">
            <a:avLst/>
          </a:prstGeom>
          <a:solidFill>
            <a:srgbClr val="12274D"/>
          </a:solidFill>
          <a:ln w="12700">
            <a:solidFill>
              <a:srgbClr val="1227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508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0B4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Surgery, 28th Ed — Chapter 76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320040" y="804672"/>
            <a:ext cx="8503920" cy="411480"/>
          </a:xfrm>
          <a:prstGeom prst="rect">
            <a:avLst/>
          </a:prstGeom>
          <a:solidFill>
            <a:srgbClr val="E6F4F5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804672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 in </a:t>
            </a:r>
            <a:r>
              <a:rPr lang="en-US" sz="1400" b="1" dirty="0">
                <a:solidFill>
                  <a:srgbClr val="0D76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0.6%</a:t>
            </a: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 appendicectomy specimens  |  Classified by: </a:t>
            </a:r>
            <a:r>
              <a:rPr lang="en-US" sz="1400" b="1" dirty="0">
                <a:solidFill>
                  <a:srgbClr val="1A20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vs non-mucinous  +  degree of cytological atypia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20040" y="1371600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INVASION SPECTRUM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" y="1664208"/>
            <a:ext cx="4114800" cy="822960"/>
          </a:xfrm>
          <a:prstGeom prst="rect">
            <a:avLst/>
          </a:prstGeom>
          <a:solidFill>
            <a:srgbClr val="F0FFF4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57200" y="1664208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PUSHING INVASION
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Low-grade neoplasm (LAMN)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09160" y="1664208"/>
            <a:ext cx="4114800" cy="822960"/>
          </a:xfrm>
          <a:prstGeom prst="rect">
            <a:avLst/>
          </a:prstGeom>
          <a:solidFill>
            <a:srgbClr val="FFF5F5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846320" y="1664208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INFILTRATIVE INVASION
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High-grade / Adenocarcinoma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251960" y="1664208"/>
            <a:ext cx="64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D0D8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320040" y="2606040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Classification: PSOGI Modified Delphi Process (Carr NJ et al., Am J Surg Pathol 2016; 40: 14–26)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2971800"/>
            <a:ext cx="8503920" cy="594360"/>
          </a:xfrm>
          <a:prstGeom prst="rect">
            <a:avLst/>
          </a:prstGeom>
          <a:solidFill>
            <a:srgbClr val="FFF3F3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02920" y="29718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 KEY CONCERN: </a:t>
            </a:r>
            <a:r>
              <a:rPr lang="en-US" sz="1500" dirty="0">
                <a:solidFill>
                  <a:srgbClr val="4A55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Rupture → mucin spillage into peritoneal cavity → </a:t>
            </a:r>
            <a:r>
              <a:rPr lang="en-US" sz="15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Pseudomyxoma Peritonei (PMP)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1898</Words>
  <Application>Microsoft Macintosh PowerPoint</Application>
  <PresentationFormat>On-screen Show (16:9)</PresentationFormat>
  <Paragraphs>318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Tumors of the Appendix</dc:title>
  <dc:subject>PptxGenJS Presentation</dc:subject>
  <dc:creator>Prof Zahid Mahmood</dc:creator>
  <cp:lastModifiedBy>Zahid Mahmood</cp:lastModifiedBy>
  <cp:revision>5</cp:revision>
  <dcterms:created xsi:type="dcterms:W3CDTF">2026-05-04T11:44:14Z</dcterms:created>
  <dcterms:modified xsi:type="dcterms:W3CDTF">2026-05-05T02:40:55Z</dcterms:modified>
</cp:coreProperties>
</file>