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notesMasterIdLst>
    <p:notesMasterId r:id="rId3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377440"/>
            <a:ext cx="112471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6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بِسْمِ اللَّهِ الرَّحْمَٰنِ الرَّحِيمِ</a:t>
            </a:r>
            <a:endParaRPr lang="en-US" sz="6000" dirty="0"/>
          </a:p>
        </p:txBody>
      </p:sp>
      <p:sp>
        <p:nvSpPr>
          <p:cNvPr id="3" name="Text 1"/>
          <p:cNvSpPr/>
          <p:nvPr/>
        </p:nvSpPr>
        <p:spPr>
          <a:xfrm>
            <a:off x="457200" y="3931920"/>
            <a:ext cx="11247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name of Allah, the Most Gracious, the Most Merciful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Features — Symptoms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Sudden severe pain in the testis.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 may spread to groin or abdomen.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Nausea and vomiting are common.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Often starts during sleep or activity.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Previous similar episodes may be reported.</a:t>
            </a:r>
            <a:endParaRPr lang="en-US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Features — Signs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Testis is swollen, tender and firm.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High-riding, elevated testis in the scrotum.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Testis often lies in a transverse position.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Cremasteric reflex is usually absent.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Prehn's sign negative — elevation gives no relief.</a:t>
            </a:r>
            <a:endParaRPr lang="en-US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Differential Diagnosis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Epididymo-orchitis — gradual onset, fever.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Torsion of a testicular appendage.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Strangulated inguinal hernia.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Idiopathic scrotal oedema.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in doubt, explore surgically.</a:t>
            </a:r>
            <a:endParaRPr lang="en-US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Investigations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 is mainly clinical.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 Doppler shows reduced or absent flow.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Ultrasound must not delay surgery.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Urinalysis helps exclude infection.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wait for tests if suspicious.</a:t>
            </a:r>
            <a:endParaRPr lang="en-US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 — Principles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Immediate surgical exploration of the scrotum.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Aim to operate within six hours.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Untwist the cord and assess viability.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Manual detorsion may be a temporary measure.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the patient nil by mouth.</a:t>
            </a:r>
            <a:endParaRPr lang="en-US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Surgical Treatment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Expose the testis through a scrotal incision.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Untwist and wrap in warm swabs.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viable, fix it — orchidopexy.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non-absorbable sutures at three points.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non-viable, perform orchidectomy.</a:t>
            </a:r>
            <a:endParaRPr lang="en-US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 Both Sides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Bell-clapper deformity is usually bilateral.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other testis is also at risk.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fix the opposite testis too.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prevents future torsion.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Counsel the family before surgery.</a:t>
            </a:r>
            <a:endParaRPr lang="en-US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Complications &amp; Prognosis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Testicular infarction and loss.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Atrophy of a salvaged testis.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Possible reduced fertility later.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Salvage is high if under six hours.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Outcome is poor with delayed surgery.</a:t>
            </a:r>
            <a:endParaRPr lang="en-US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Take-Home Message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8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scrotum is torsion until proven otherwise.</a:t>
            </a:r>
            <a:endParaRPr lang="en-US" sz="3000" dirty="0"/>
          </a:p>
          <a:p>
            <a:pPr algn="l" marL="279400" indent="-279400">
              <a:spcAft>
                <a:spcPts val="18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is testis — act within six hours.</a:t>
            </a:r>
            <a:endParaRPr lang="en-US" sz="3000" dirty="0"/>
          </a:p>
          <a:p>
            <a:pPr algn="l" marL="279400" indent="-279400">
              <a:spcAft>
                <a:spcPts val="18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 is clinical; do not delay for scans.</a:t>
            </a:r>
            <a:endParaRPr lang="en-US" sz="3000" dirty="0"/>
          </a:p>
          <a:p>
            <a:pPr algn="l" marL="279400" indent="-279400">
              <a:spcAft>
                <a:spcPts val="18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Explore, untwist, and fix if viable.</a:t>
            </a:r>
            <a:endParaRPr lang="en-US" sz="3000" dirty="0"/>
          </a:p>
          <a:p>
            <a:pPr algn="l" marL="279400" indent="-279400">
              <a:spcAft>
                <a:spcPts val="18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fix the opposite testis as well.</a:t>
            </a:r>
            <a:endParaRPr lang="en-US" sz="3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377440"/>
            <a:ext cx="112471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Assessment</a:t>
            </a:r>
            <a:endParaRPr lang="en-US" sz="5000" dirty="0"/>
          </a:p>
        </p:txBody>
      </p:sp>
      <p:sp>
        <p:nvSpPr>
          <p:cNvPr id="3" name="Text 1"/>
          <p:cNvSpPr/>
          <p:nvPr/>
        </p:nvSpPr>
        <p:spPr>
          <a:xfrm>
            <a:off x="457200" y="3566160"/>
            <a:ext cx="11247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 Single-Best-Answer Questions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03120"/>
            <a:ext cx="112471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Torsion of the Testis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457200" y="3383280"/>
            <a:ext cx="11247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Surgical Emergency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448056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Zahid Mahmood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512064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MBBS, FCPS — General &amp; Laparoscopic Surgeon</a:t>
            </a:r>
            <a:endParaRPr lang="en-US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1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14-year-old boy wakes with sudden severe left testicular pain and vomiting. The testis is high-riding and tender. What is the most likely diagnosis?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Epididymo-orchitis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Torsion of the testis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Inguinal hernia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Hydrocele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Varicocele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B</a:t>
            </a:r>
            <a:endParaRPr lang="en-US" sz="2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2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16-year-old presents with acute scrotal pain of 3 hours. The cremasteric reflex is absent on the affected side. This finding most supports: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Epididymitis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Testicular tumour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Torsion of the testis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Idiopathic scrotal oedema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Mumps orchitis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C</a:t>
            </a:r>
            <a:endParaRPr lang="en-US" sz="23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3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boy with testicular torsion has a horizontally lying testis. The underlying anatomical abnormality is: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Patent processus vaginalis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Bell-clapper deformity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Undescended testis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Ectopic testis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Absent gubernaculum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B</a:t>
            </a:r>
            <a:endParaRPr lang="en-US" sz="23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4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15-year-old has suspected torsion. Colour Doppler is not immediately available. The correct next step is: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Wait for ultrasound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Start antibiotics and observe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Immediate surgical exploration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Admit for repeat exam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Discharge with analgesia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C</a:t>
            </a:r>
            <a:endParaRPr lang="en-US" sz="23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5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During exploration a torted testis is untwisted, wrapped in warm swabs, and regains colour. The correct management is: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Orchidectomy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Close and observe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Orchidopexy of that testis only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Fixation of both testes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Biopsy the testis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D</a:t>
            </a:r>
            <a:endParaRPr lang="en-US" sz="23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6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newborn is found to have a firm, painless scrotal swelling. This suggests which type of torsion?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Intravaginal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Extravaginal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Torsion of appendix testis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Epididymal torsion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Mesorchial torsion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B</a:t>
            </a:r>
            <a:endParaRPr lang="en-US" sz="23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7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teenager presents 10 hours after the onset of severe testicular pain, and the testis is black at exploration. The appropriate treatment is: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Orchidopexy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Manual detorsion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Orchidectomy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Warm packs and wait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Antibiotics only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C</a:t>
            </a:r>
            <a:endParaRPr lang="en-US" sz="23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8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17-year-old with acute scrotal pain has relief when the testis is elevated. This positive Prehn's sign suggests: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Torsion of the testis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Epididymo-orchitis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Testicular rupture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Strangulated hernia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Testicular tumour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B</a:t>
            </a:r>
            <a:endParaRPr lang="en-US" sz="23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9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single most important factor determining testicular salvage in torsion is: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Age of patient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Side affected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Time to surgery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Type of suture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Use of antibiotics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C</a:t>
            </a:r>
            <a:endParaRPr lang="en-US" sz="23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10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13-year-old has torsion confirmed at surgery. Why is the contralateral testis also fixed?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To prevent infection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The deformity is usually bilateral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To improve fertility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To reduce pain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It is not routinely fixed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B</a:t>
            </a:r>
            <a:endParaRPr lang="en-US" sz="2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You Know?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6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only 6 hours to save the testis.</a:t>
            </a:r>
            <a:endParaRPr lang="en-US" sz="3000" dirty="0"/>
          </a:p>
          <a:p>
            <a:pPr algn="l" marL="279400" indent="-279400">
              <a:spcAft>
                <a:spcPts val="16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6 hours, the testis may die.</a:t>
            </a:r>
            <a:endParaRPr lang="en-US" sz="3000" dirty="0"/>
          </a:p>
          <a:p>
            <a:pPr algn="l" marL="279400" indent="-279400">
              <a:spcAft>
                <a:spcPts val="16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teenager's severe scrotal pain is torsion,</a:t>
            </a:r>
            <a:endParaRPr lang="en-US" sz="3000" dirty="0"/>
          </a:p>
          <a:p>
            <a:pPr algn="l" indent="0" marL="0">
              <a:spcAft>
                <a:spcPts val="1600"/>
              </a:spcAft>
              <a:buNone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until you prove otherwise.</a:t>
            </a:r>
            <a:endParaRPr lang="en-US" sz="3000" dirty="0"/>
          </a:p>
          <a:p>
            <a:pPr algn="l" marL="279400" indent="-279400">
              <a:spcAft>
                <a:spcPts val="16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Missing it can mean losing the testis.</a:t>
            </a:r>
            <a:endParaRPr lang="en-US" sz="3000" dirty="0"/>
          </a:p>
          <a:p>
            <a:pPr algn="l" marL="279400" indent="-279400">
              <a:spcAft>
                <a:spcPts val="16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Ultrasound must never delay surgery.</a:t>
            </a:r>
            <a:endParaRPr lang="en-US" sz="3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737360"/>
            <a:ext cx="112471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914400" y="3108960"/>
            <a:ext cx="1033272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6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“In surgery, minutes decide a lifetime.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a young man's future is at stake,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 early, act decisively, and never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a test delay saving what can be saved.”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566928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Zahid Mahmood</a:t>
            </a:r>
            <a:endParaRPr lang="en-US" sz="2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Learning Outcomes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 torsion of the testis.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the bell-clapper deformity.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Recognise the clinical features early.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urgent investigation and management.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Understand why fixation is bilateral.</a:t>
            </a:r>
            <a:endParaRPr 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Definition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Twisting of the spermatic cord.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cuts off the testicular blood supply.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causes ischaemia and severe pain.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true urological surgical emergency.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Common in boys and young men.</a:t>
            </a:r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Surgical Anatomy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Testis is suspended by the spermatic cord.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Tunica vaginalis normally covers front and sides.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tunica investment allows free rotation.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the bell-clapper deformity.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deformity is usually bilateral.</a:t>
            </a:r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Types of Torsion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Intravaginal — within the tunica vaginalis.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Common in adolescents and young men.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Due to bell-clapper deformity.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Extravaginal — whole cord and tunica twist.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Seen mainly in newborn infants.</a:t>
            </a:r>
            <a:endParaRPr 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Is Affected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 age is ten to twenty-five years.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common around puberty.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follow minor trauma or exertion.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Often wakes the patient from sleep.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occur with an undescended testis.</a:t>
            </a:r>
            <a:endParaRPr lang="en-U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Pathophysiology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Cord twists and obstructs venous return.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Testis becomes congested and swollen.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Arterial supply is then cut off.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Ischaemia leads to infarction.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Damage is irreversible after six hours.</a:t>
            </a:r>
            <a:endParaRPr 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Torsion of the Testis</dc:title>
  <dc:subject>PptxGenJS Presentation</dc:subject>
  <dc:creator>Prof. Zahid Mahmood</dc:creator>
  <cp:lastModifiedBy>Prof. Zahid Mahmood</cp:lastModifiedBy>
  <cp:revision>1</cp:revision>
  <dcterms:created xsi:type="dcterms:W3CDTF">2026-07-12T03:44:28Z</dcterms:created>
  <dcterms:modified xsi:type="dcterms:W3CDTF">2026-07-12T03:44:28Z</dcterms:modified>
</cp:coreProperties>
</file>