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notesMasterIdLst>
    <p:notesMasterId r:id="rId4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TESTICULAR TUMORS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70078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Diagnosis, Classification &amp; Management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286000" y="2267712"/>
            <a:ext cx="457200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3774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310896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Lahore Medical &amp; Dental College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47472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|  Ghurki Trust Teaching Hospital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3931920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 Students  |  General Surgery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Non-Seminomatous GCT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20–30 years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Mixed tumours are common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and beta-hCG usually elevated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radiosensitive — needs chemo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NSGCT subtypes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Teratoma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Contains all 3 germ cell layers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teratoma: benign in children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Immature teratoma: malignant potential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elevated; resist radiation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teratoma histology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Choriocarcinoma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Rarest and most aggressive GCT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Beta-hCG markedly elevated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Haematogenous spread early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small primary, large metastases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choriocarcinoma histology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Non-Germ Cell Tumours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Leydig cell tumour — secretes testosterone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Sertoli cell tumour — uncommon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Lymphoma — most common in over 60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Usually benign; surgery is curative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non-germ cell tumour types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Tumour Markers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— alpha-fetoprotein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Beta-hCG — human chorionic gonadotropin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LDH — lactate dehydrogenase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diagnosis, staging, follow-up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Table image: markers and tumour types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Tumour Markers — Details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raised: NSGCT (not seminoma)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Beta-hCG raised: choriocarcinoma, some seminoma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LDH: non-specific marker of bulk disease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markers do NOT exclude tumour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marker levels by tumour type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Painless testicular swelling — most common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Heaviness or dragging sensation in scrotum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Gynaecomastia — hormone-secreting tumour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 pain — retroperitoneal node spread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testicular swelling clinical photo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Taking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 and rate of growth?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pain or trauma to testis?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History of undescended testis?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 pain, dyspnoea, weight loss?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doctor taking history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Examination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Firm, non-tender testicular swelling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transilluminate (solid mass)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from epididymis — important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Examine neck: supraclavicular nodes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palpation of testis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Differential Diagnosis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Epididymo-orchitis — tender, acute onset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Hydrocele — transilluminates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Haematocele — history of trauma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Testicular torsion — very painful, acute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differential diagnosis of scrotal swelling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Tumour arising from testicular tissue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90–95% are germ cell tumours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cancer in men aged 20–40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Highly curable if detected early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normal testis vs tumour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Imaging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Ultrasound — first-line investigation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Solid hypoechoic mass — suspect tumour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chest, abdomen, pelvis — staging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 if CT inconclusive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USS showing testicular tumour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Tumour Markers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markers BEFORE orchidectomy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AFP, beta-hCG and LDH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Markers help classify tumour type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for response to treatment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blood test timing in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Biopsy — Important Rule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percutaneous biopsy testis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scrotal contamination and spread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made by radical orchidectomy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Inguinal approach — not scrotal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inguinal vs scrotal incision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TNM Staging — T Stage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T1: limited to testis, no vessel invasion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T2: testis + vascular/lymphatic invasion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T3: involves spermatic cord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T4: invades scrotum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 stage illustration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TNM Staging — N and M Stage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N0: no lymph node involvement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N1: nodes less than 2 cm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N2: nodes 2–5 cm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M1: distant metastasis (lung, liver)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lymph node and metastasis staging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Staging — Simple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1: confined to testis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2: retroperitoneal nodes involved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3: nodes above diaphragm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4: distant metastases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staging summary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Radical Orchidectomy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Inguinal incision — NOT scrotal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Ligate spermatic cord at deep ring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 testis with tunica intact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for histology and classification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radical orchidectomy steps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Inguinal Approach?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Avoids scrotal contamination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Preserves inguinal lymphatic drainage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Scrotal incision changes lymphatic spread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Retroperitoneal nodes remain primary route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lymph drainage inguinal vs scrotal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— Seminoma Stage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Radical orchidectomy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 OR adjuvant radiotherapy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Para-aortic node radiation: 20 Gy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Cure rate greater than 99%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Flowchart: seminoma stage 1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— Seminoma Stage 2–3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Radical orchidectomy first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BEP chemotherapy: 3–4 cycles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Bleomycin, Etoposide, Cisplatin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Excellent response to chemotherapy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BEP chemotherapy protocol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4–6 per 100,000 males per year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20–40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testis more often affected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Bilateral in 1–2% of cases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age incidence curve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— NSGCT Stage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Radical orchidectomy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 if markers normalise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RPLND if nodes suspicious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BEP if high-risk features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Flowchart: NSGCT stage 1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— NSGCT Stage 2–3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BEP chemotherapy: 3–4 cycles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Residual mass: RPLND surgery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RPLND: retroperitoneal lymph node dissection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Salvage chemo if relapse occurs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RPLND and chemotherapy sequence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Retroperitoneal Lymph Node Dissection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Removes para-aortic lymph nodes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Done for staging and residual mass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ejaculatory failure (nerve damage)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Nerve-sparing technique preserves function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RPLND operative anatomy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Radiotherapy in Testicular Tumours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Seminoma is radiosensitive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Para-aortic nodes: 20–25 Gy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NSGCT is NOT radiosensitive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effects: nausea, fatigue, infertility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radiotherapy field for seminoma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BEP Chemotherapy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— Bleomycin (lung toxicity risk)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— Etoposide (bone marrow suppression)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 — Cisplatin (nephrotoxicity risk)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cycles: complete response in most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BEP drug mechanism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Prognosis — Seminoma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1: cure rate over 99%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2: cure rate 90–95%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3: cure rate 75–85%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prognosis of all GCTs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survival by stage, seminoma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Prognosis — NSGCT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1: cure rate over 95%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2: cure rate 80–90%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3 good prognosis: 90%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3 poor prognosis: 50%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survival by stage, NSGCT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Follow-Up After Treatment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Tumour markers: AFP, beta-hCG, LDH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scan at 3, 6, 12 months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self-examination monthly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Contralateral testis: 1–2%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Flowchart: follow-up schedule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Fertility After Treatment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sperm BEFORE treatment starts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Chemotherapy affects sperm production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Radiotherapy: scatter dose to other testis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Fertility recovers in most after 2 years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fertility counselling points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Male, 28 years, painless right swelling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Firm, not transilluminable, separate from epididymis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elevated, beta-hCG normal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NSGCT — teratoma likely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Clinical image: testicular swelling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Factors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Undescended testis — 10× risk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history of testicular cancer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 testicular tumour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Klinefelter syndrome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risk factor icons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Male, 35 years, back pain + left swelling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Swelling for 4 months, progressively larger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3 cm para-aortic lymph nodes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2B seminoma — BEP chemo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retroperitoneal adenopathy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1 to 4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Q1: Most common testicular tumour? — Seminoma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Q2: Lymph drainage of testis? — Para-aortic nodes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Q3: Tumour marker for choriocarcinoma? — Beta-hCG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Q4: Approach for orchidectomy? — Inguinal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5 to 8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Q5: Most radiosensitive GCT? — Seminoma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Q6: AFP raised in? — NSGCT (not seminoma)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Q7: BEP chemo drugs? — Bleomycin, Etoposide, Cisplatin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Q8: Stage 1 seminoma cure rate? — Over 99%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 testicular tumours with examples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use inguinal not scrotal incision?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tumour markers and their use?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you manage stage 2 seminoma?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Viva question card for exam practice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cancer in males aged 20–40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percutaneous biopsy — inguinal orchidectomy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Seminoma: radiosensitive, AFP always normal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Lymphatics: para-aortic, NOT inguinal nodes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 card: 4 must-know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— 27th Edition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Sabiston Textbook of Surgery — 21st 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EAU Guidelines — Testicular Cancer 2023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Schwartz Principles of Surgery — 11th 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Textbook covers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 — LMDC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(6–8 PM, Mon–Sat)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Ghurki Trust Hospital  (Tue &amp; Thu, 9AM–1PM)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📞  03004130159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professorzahid.com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Applied Anatomy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Testis lies in scrotum — 2–4°C cooler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Tunica albuginea surrounds testis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Lymphatics drain to para-aortic nodes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supply: testicular artery (aorta)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testis anatomy cross-section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Lymphatic Drainage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Para-aortic nodes at L1–L2 level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to inguinal nodes (scrotal tumours only)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crosses to left para-aortic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for staging and spread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lymphatic drainage of testis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Germ Cell Tumours (90–95%)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Non-Germ Cell Tumours (5–10%)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Secondary / Metastatic tumours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Germ cell — most important to know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classification tree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Germ Cell Tumours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Seminoma — 50% of all GCT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Non-seminoma — 50% of all GCT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NSGCT: teratoma, embryonal, yolk sac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Choriocarcinoma — rarest, most aggressive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germ cell tumour subtypes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Seminoma — Features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30–40 years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Homogeneous, painless, smooth swelling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Radiosensitive — good prognosis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AFP normal; beta-hCG may rise slightly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seminoma gross pathology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Testicular Tumors</dc:title>
  <dc:subject>PptxGenJS Presentation</dc:subject>
  <dc:creator>Prof. Dr. Zahid Mahmood</dc:creator>
  <cp:lastModifiedBy>Prof. Dr. Zahid Mahmood</cp:lastModifiedBy>
  <cp:revision>1</cp:revision>
  <dcterms:created xsi:type="dcterms:W3CDTF">2026-06-28T15:26:28Z</dcterms:created>
  <dcterms:modified xsi:type="dcterms:W3CDTF">2026-06-28T15:26:28Z</dcterms:modified>
</cp:coreProperties>
</file>