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Surgical Infections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Final Year MBBS – Expanded Lecture Slides</a:t>
            </a:r>
          </a:p>
          <a:p>
            <a:r>
              <a:t>(15–20 slides, exam-oriented)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Specific Wound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Gas gangrene</a:t>
            </a:r>
          </a:p>
          <a:p>
            <a:r>
              <a:t>Tetanus</a:t>
            </a:r>
          </a:p>
          <a:p>
            <a:r>
              <a:t>Necrotizing fasciitis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Gas Gangrene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Caused by Clostridium species</a:t>
            </a:r>
          </a:p>
          <a:p>
            <a:r>
              <a:t>Rapidly progressive muscle necrosis</a:t>
            </a:r>
          </a:p>
          <a:p>
            <a:r>
              <a:t>Severe pain and crepitus</a:t>
            </a:r>
          </a:p>
          <a:p>
            <a:r>
              <a:t>Medical emergency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Tetanus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Caused by Clostridium tetani</a:t>
            </a:r>
          </a:p>
          <a:p>
            <a:r>
              <a:t>Muscle rigidity and spasms</a:t>
            </a:r>
          </a:p>
          <a:p>
            <a:r>
              <a:t>Trismus is an early sign</a:t>
            </a:r>
          </a:p>
          <a:p>
            <a:r>
              <a:t>Preventable by vaccination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Systemic Infections in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Bacteremia</a:t>
            </a:r>
          </a:p>
          <a:p>
            <a:r>
              <a:t>Sepsis</a:t>
            </a:r>
          </a:p>
          <a:p>
            <a:r>
              <a:t>Septic shock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Sepsis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Life-threatening organ dysfunction</a:t>
            </a:r>
          </a:p>
          <a:p>
            <a:r>
              <a:t>Caused by dysregulated host response</a:t>
            </a:r>
          </a:p>
          <a:p>
            <a:r>
              <a:t>Requires urgent management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Hospital-Acquired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Occurs after 48 hours of admission</a:t>
            </a:r>
          </a:p>
          <a:p>
            <a:r>
              <a:t>Often drug-resistant organisms</a:t>
            </a:r>
          </a:p>
          <a:p>
            <a:r>
              <a:t>Includes MRSA infections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Viral Infections in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Hepatitis B</a:t>
            </a:r>
          </a:p>
          <a:p>
            <a:r>
              <a:t>Hepatitis C</a:t>
            </a:r>
          </a:p>
          <a:p>
            <a:r>
              <a:t>HIV</a:t>
            </a:r>
          </a:p>
          <a:p>
            <a:r>
              <a:t>Occupational risk for surgeons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Prevention of Surgical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Strict aseptic techniques</a:t>
            </a:r>
          </a:p>
          <a:p>
            <a:r>
              <a:t>Proper sterilization</a:t>
            </a:r>
          </a:p>
          <a:p>
            <a:r>
              <a:t>Antibiotic prophylaxis</a:t>
            </a:r>
          </a:p>
          <a:p>
            <a:r>
              <a:t>Glycemic control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Principles of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Early diagnosis</a:t>
            </a:r>
          </a:p>
          <a:p>
            <a:r>
              <a:t>Drainage of pus</a:t>
            </a:r>
          </a:p>
          <a:p>
            <a:r>
              <a:t>Appropriate antibiotics</a:t>
            </a:r>
          </a:p>
          <a:p>
            <a:r>
              <a:t>Supportive 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 Tips &amp; 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SSI definition is frequently asked</a:t>
            </a:r>
          </a:p>
          <a:p>
            <a:r>
              <a:t>Classification of wounds is high-yield</a:t>
            </a:r>
          </a:p>
          <a:p>
            <a:r>
              <a:t>Know organisms and prevention</a:t>
            </a:r>
          </a:p>
          <a:p>
            <a:r>
              <a:t>Always mention asepsis and antibiotics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Surgical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Infections occurring in surgical patients</a:t>
            </a:r>
          </a:p>
          <a:p>
            <a:r>
              <a:t>May be local or systemic</a:t>
            </a:r>
          </a:p>
          <a:p>
            <a:r>
              <a:t>Major cause of postoperative morbidity and mortality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Sources of Surgical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Endogenous – patient’s own flora</a:t>
            </a:r>
          </a:p>
          <a:p>
            <a:r>
              <a:t>Exogenous – hospital environment</a:t>
            </a:r>
          </a:p>
          <a:p>
            <a:r>
              <a:t>Operating room contamination</a:t>
            </a:r>
          </a:p>
          <a:p>
            <a:r>
              <a:t>Instruments and personnel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Factors for Surgical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Diabetes mellitus</a:t>
            </a:r>
          </a:p>
          <a:p>
            <a:r>
              <a:t>Malnutrition</a:t>
            </a:r>
          </a:p>
          <a:p>
            <a:r>
              <a:t>Anemia</a:t>
            </a:r>
          </a:p>
          <a:p>
            <a:r>
              <a:t>Prolonged surgery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 of Surgical Wounds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Clean wounds</a:t>
            </a:r>
          </a:p>
          <a:p>
            <a:r>
              <a:t>Clean-contaminated wounds</a:t>
            </a:r>
          </a:p>
          <a:p>
            <a:r>
              <a:t>Contaminated wounds</a:t>
            </a:r>
          </a:p>
          <a:p>
            <a:r>
              <a:t>Dirty wounds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Site Infection (SSI)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Infection occurring within 30 days of surgery</a:t>
            </a:r>
          </a:p>
          <a:p>
            <a:r>
              <a:t>Up to 1 year if implant is used</a:t>
            </a:r>
          </a:p>
          <a:p>
            <a:r>
              <a:t>Most common surgical infection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SSI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Superficial incisional SSI</a:t>
            </a:r>
          </a:p>
          <a:p>
            <a:r>
              <a:t>Deep incisional SSI</a:t>
            </a:r>
          </a:p>
          <a:p>
            <a:r>
              <a:t>Organ/space SSI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of SSI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Pain and tenderness</a:t>
            </a:r>
          </a:p>
          <a:p>
            <a:r>
              <a:t>Redness and warmth</a:t>
            </a:r>
          </a:p>
          <a:p>
            <a:r>
              <a:t>Purulent discharge</a:t>
            </a:r>
          </a:p>
          <a:p>
            <a:r>
              <a:t>Fever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Organisms in SSI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Staphylococcus aureus</a:t>
            </a:r>
          </a:p>
          <a:p>
            <a:r>
              <a:t>Escherichia coli</a:t>
            </a:r>
          </a:p>
          <a:p>
            <a:r>
              <a:t>Klebsiella</a:t>
            </a:r>
          </a:p>
          <a:p>
            <a:r>
              <a:t>Pseudomonas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