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534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A1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5943600" y="274320"/>
            <a:ext cx="3657600" cy="3657600"/>
          </a:xfrm>
          <a:prstGeom prst="ellipse">
            <a:avLst/>
          </a:prstGeom>
          <a:solidFill>
            <a:srgbClr val="7B3065">
              <a:alpha val="22000"/>
            </a:srgbClr>
          </a:solidFill>
          <a:ln w="12700">
            <a:solidFill>
              <a:srgbClr val="7B3065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6583680" y="822960"/>
            <a:ext cx="2560320" cy="2560320"/>
          </a:xfrm>
          <a:prstGeom prst="ellipse">
            <a:avLst/>
          </a:prstGeom>
          <a:solidFill>
            <a:srgbClr val="C95E4A">
              <a:alpha val="18000"/>
            </a:srgbClr>
          </a:solidFill>
          <a:ln w="12700">
            <a:solidFill>
              <a:srgbClr val="C95E4A">
                <a:alpha val="26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Shape 4"/>
          <p:cNvSpPr/>
          <p:nvPr/>
        </p:nvSpPr>
        <p:spPr>
          <a:xfrm>
            <a:off x="457200" y="914400"/>
            <a:ext cx="2103120" cy="292608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SURGICAL EDUCATION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65760" y="1371600"/>
            <a:ext cx="7132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Stoma Surgery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365760" y="2606040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D8B8CF"/>
                </a:solidFill>
                <a:latin typeface="Calibri" pitchFamily="34" charset="0"/>
                <a:cs typeface="Calibri" pitchFamily="34" charset="-120"/>
              </a:rPr>
              <a:t>Prof. Zahid Mahmood 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365760" y="310896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090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 ·  Indications  ·  Techniques  ·  Complications  ·  Reversal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365760" y="4800600"/>
            <a:ext cx="82296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</a:rPr>
              <a:t>General Surgery  |  Colorectal Division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</a:rPr>
              <a:t>EARLY POST-OPERATIVE COMPLICATIONS (&lt;30 DAYS)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274320" y="749808"/>
            <a:ext cx="8595360" cy="256032"/>
          </a:xfrm>
          <a:prstGeom prst="rect">
            <a:avLst/>
          </a:prstGeom>
          <a:solidFill>
            <a:srgbClr val="F7EEF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365760" y="749808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1040"/>
                </a:solidFill>
              </a:rPr>
              <a:t>Early complications occur in 20–70% of patients — vigilant post-operative stoma assessment by nursing staff is essential.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B52D2D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274320" y="1097280"/>
            <a:ext cx="3200400" cy="34747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47472" y="1097280"/>
            <a:ext cx="312724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Stomal Ischaemia / Necrosis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474720" y="1097280"/>
            <a:ext cx="1005840" cy="347472"/>
          </a:xfrm>
          <a:prstGeom prst="rect">
            <a:avLst/>
          </a:prstGeom>
          <a:solidFill>
            <a:srgbClr val="F8F5F7"/>
          </a:solidFill>
          <a:ln w="12700">
            <a:solidFill>
              <a:srgbClr val="B52D2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474720" y="109728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B52D2D"/>
                </a:solidFill>
              </a:rPr>
              <a:t>URGENT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65760" y="148132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4748B"/>
                </a:solidFill>
              </a:rPr>
              <a:t>⚙ Cause:  </a:t>
            </a:r>
            <a:r>
              <a:rPr lang="en-US" sz="900" dirty="0">
                <a:solidFill>
                  <a:srgbClr val="1E1A2E"/>
                </a:solidFill>
              </a:rPr>
              <a:t>Inadequate blood supply; tension on mesentery; tight aperture constricting vessels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65760" y="173736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4748B"/>
                </a:solidFill>
              </a:rPr>
              <a:t>👁 Signs:  </a:t>
            </a:r>
            <a:r>
              <a:rPr lang="en-US" sz="900" dirty="0">
                <a:solidFill>
                  <a:srgbClr val="1E1A2E"/>
                </a:solidFill>
              </a:rPr>
              <a:t>Dark/black discolouration; no bleeding on pin-prick; foul odour — assess depth urgently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65760" y="199339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B52D2D"/>
                </a:solidFill>
              </a:rPr>
              <a:t>💊 Mx:  </a:t>
            </a:r>
            <a:r>
              <a:rPr lang="en-US" sz="900" dirty="0">
                <a:solidFill>
                  <a:srgbClr val="1E1A2E"/>
                </a:solidFill>
              </a:rPr>
              <a:t>Monitor hourly; assess with test tube + torch; superficial → observe; full thickness → re-operation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09160" y="109728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B52D2D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4709160" y="1097280"/>
            <a:ext cx="3200400" cy="34747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782312" y="1097280"/>
            <a:ext cx="312724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High Output Stoma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7909560" y="1097280"/>
            <a:ext cx="1005840" cy="347472"/>
          </a:xfrm>
          <a:prstGeom prst="rect">
            <a:avLst/>
          </a:prstGeom>
          <a:solidFill>
            <a:srgbClr val="F8F5F7"/>
          </a:solidFill>
          <a:ln w="12700">
            <a:solidFill>
              <a:srgbClr val="B52D2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7909560" y="109728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B52D2D"/>
                </a:solidFill>
              </a:rPr>
              <a:t>CRITICAL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4800600" y="148132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4748B"/>
                </a:solidFill>
              </a:rPr>
              <a:t>⚙ Cause:  </a:t>
            </a:r>
            <a:r>
              <a:rPr lang="en-US" sz="900" dirty="0">
                <a:solidFill>
                  <a:srgbClr val="1E1A2E"/>
                </a:solidFill>
              </a:rPr>
              <a:t>Ileostomy &gt;1500 mL/day; short gut; proximal stoma; high GI secretions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800600" y="173736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4748B"/>
                </a:solidFill>
              </a:rPr>
              <a:t>👁 Signs:  </a:t>
            </a:r>
            <a:r>
              <a:rPr lang="en-US" sz="900" dirty="0">
                <a:solidFill>
                  <a:srgbClr val="1E1A2E"/>
                </a:solidFill>
              </a:rPr>
              <a:t>Thirst, polyuria, dehydration; ↓Na⁺, K⁺, Mg²⁺; rising creatinine (AKI)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800600" y="199339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B52D2D"/>
                </a:solidFill>
              </a:rPr>
              <a:t>💊 Mx:  </a:t>
            </a:r>
            <a:r>
              <a:rPr lang="en-US" sz="900" dirty="0">
                <a:solidFill>
                  <a:srgbClr val="1E1A2E"/>
                </a:solidFill>
              </a:rPr>
              <a:t>Oral rehydration salts; loperamide + codeine; restrict hypotonic fluids; IV replacement if severe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274320" y="24231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D465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274320" y="2423160"/>
            <a:ext cx="3200400" cy="347472"/>
          </a:xfrm>
          <a:prstGeom prst="rect">
            <a:avLst/>
          </a:prstGeom>
          <a:solidFill>
            <a:srgbClr val="D4650A"/>
          </a:solidFill>
          <a:ln w="12700">
            <a:solidFill>
              <a:srgbClr val="D465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347472" y="2423160"/>
            <a:ext cx="312724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Mucocutaneous Separation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474720" y="2423160"/>
            <a:ext cx="1005840" cy="347472"/>
          </a:xfrm>
          <a:prstGeom prst="rect">
            <a:avLst/>
          </a:prstGeom>
          <a:solidFill>
            <a:srgbClr val="F8F5F7"/>
          </a:solidFill>
          <a:ln w="12700">
            <a:solidFill>
              <a:srgbClr val="D465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3474720" y="242316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D4650A"/>
                </a:solidFill>
              </a:rPr>
              <a:t>COMMON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365760" y="280720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4748B"/>
                </a:solidFill>
              </a:rPr>
              <a:t>⚙ Cause:  </a:t>
            </a:r>
            <a:r>
              <a:rPr lang="en-US" sz="900" dirty="0">
                <a:solidFill>
                  <a:srgbClr val="1E1A2E"/>
                </a:solidFill>
              </a:rPr>
              <a:t>Ischaemia of sutures; infection; tension; malnutrition; steroids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365760" y="306324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4748B"/>
                </a:solidFill>
              </a:rPr>
              <a:t>👁 Signs:  </a:t>
            </a:r>
            <a:r>
              <a:rPr lang="en-US" sz="900" dirty="0">
                <a:solidFill>
                  <a:srgbClr val="1E1A2E"/>
                </a:solidFill>
              </a:rPr>
              <a:t>Suture line dehiscence; gap between stoma edge and skin; stoma recessed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365760" y="331927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4650A"/>
                </a:solidFill>
              </a:rPr>
              <a:t>💊 Mx:  </a:t>
            </a:r>
            <a:r>
              <a:rPr lang="en-US" sz="900" dirty="0">
                <a:solidFill>
                  <a:srgbClr val="1E1A2E"/>
                </a:solidFill>
              </a:rPr>
              <a:t>Alginate/hydrocolloid wound products; specialist pouching; heals by secondary intention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709160" y="24231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D465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1" name="Shape 29"/>
          <p:cNvSpPr/>
          <p:nvPr/>
        </p:nvSpPr>
        <p:spPr>
          <a:xfrm>
            <a:off x="4709160" y="2423160"/>
            <a:ext cx="3200400" cy="347472"/>
          </a:xfrm>
          <a:prstGeom prst="rect">
            <a:avLst/>
          </a:prstGeom>
          <a:solidFill>
            <a:srgbClr val="D4650A"/>
          </a:solidFill>
          <a:ln w="12700">
            <a:solidFill>
              <a:srgbClr val="D465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2" name="Text 30"/>
          <p:cNvSpPr/>
          <p:nvPr/>
        </p:nvSpPr>
        <p:spPr>
          <a:xfrm>
            <a:off x="4782312" y="2423160"/>
            <a:ext cx="312724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Stomal Retraction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7909560" y="2423160"/>
            <a:ext cx="1005840" cy="347472"/>
          </a:xfrm>
          <a:prstGeom prst="rect">
            <a:avLst/>
          </a:prstGeom>
          <a:solidFill>
            <a:srgbClr val="F8F5F7"/>
          </a:solidFill>
          <a:ln w="12700">
            <a:solidFill>
              <a:srgbClr val="D465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7909560" y="242316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D4650A"/>
                </a:solidFill>
              </a:rPr>
              <a:t>MODERATE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4800600" y="280720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4748B"/>
                </a:solidFill>
              </a:rPr>
              <a:t>⚙ Cause:  </a:t>
            </a:r>
            <a:r>
              <a:rPr lang="en-US" sz="900" dirty="0">
                <a:solidFill>
                  <a:srgbClr val="1E1A2E"/>
                </a:solidFill>
              </a:rPr>
              <a:t>Tension, obesity, ischaemia; inadequate bowel mobilisation at primary operation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800600" y="306324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4748B"/>
                </a:solidFill>
              </a:rPr>
              <a:t>👁 Signs:  </a:t>
            </a:r>
            <a:r>
              <a:rPr lang="en-US" sz="900" dirty="0">
                <a:solidFill>
                  <a:srgbClr val="1E1A2E"/>
                </a:solidFill>
              </a:rPr>
              <a:t>Stoma below skin level; poor appliance seal; chronic leakage and skin breakdown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4800600" y="331927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4650A"/>
                </a:solidFill>
              </a:rPr>
              <a:t>💊 Mx:  </a:t>
            </a:r>
            <a:r>
              <a:rPr lang="en-US" sz="900" dirty="0">
                <a:solidFill>
                  <a:srgbClr val="1E1A2E"/>
                </a:solidFill>
              </a:rPr>
              <a:t>Convex baseplate ± support belt; surgical revision if persistent or severe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274320" y="374904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C996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9" name="Shape 37"/>
          <p:cNvSpPr/>
          <p:nvPr/>
        </p:nvSpPr>
        <p:spPr>
          <a:xfrm>
            <a:off x="274320" y="3749040"/>
            <a:ext cx="3200400" cy="347472"/>
          </a:xfrm>
          <a:prstGeom prst="rect">
            <a:avLst/>
          </a:prstGeom>
          <a:solidFill>
            <a:srgbClr val="C9960A"/>
          </a:solidFill>
          <a:ln w="12700">
            <a:solidFill>
              <a:srgbClr val="C996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0" name="Text 38"/>
          <p:cNvSpPr/>
          <p:nvPr/>
        </p:nvSpPr>
        <p:spPr>
          <a:xfrm>
            <a:off x="347472" y="3749040"/>
            <a:ext cx="312724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Stomal Oedema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3474720" y="3749040"/>
            <a:ext cx="1005840" cy="347472"/>
          </a:xfrm>
          <a:prstGeom prst="rect">
            <a:avLst/>
          </a:prstGeom>
          <a:solidFill>
            <a:srgbClr val="F8F5F7"/>
          </a:solidFill>
          <a:ln w="12700">
            <a:solidFill>
              <a:srgbClr val="C996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2" name="Text 40"/>
          <p:cNvSpPr/>
          <p:nvPr/>
        </p:nvSpPr>
        <p:spPr>
          <a:xfrm>
            <a:off x="3474720" y="374904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C9960A"/>
                </a:solidFill>
              </a:rPr>
              <a:t>EXPECTED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365760" y="413308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4748B"/>
                </a:solidFill>
              </a:rPr>
              <a:t>⚙ Cause:  </a:t>
            </a:r>
            <a:r>
              <a:rPr lang="en-US" sz="900" dirty="0">
                <a:solidFill>
                  <a:srgbClr val="1E1A2E"/>
                </a:solidFill>
              </a:rPr>
              <a:t>Normal post-operative response to surgical trauma; improves over 4–6 weeks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365760" y="438912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4748B"/>
                </a:solidFill>
              </a:rPr>
              <a:t>👁 Signs:  </a:t>
            </a:r>
            <a:r>
              <a:rPr lang="en-US" sz="900" dirty="0">
                <a:solidFill>
                  <a:srgbClr val="1E1A2E"/>
                </a:solidFill>
              </a:rPr>
              <a:t>Swollen, firm, shiny stoma; difficulty fitting appliance — cut aperture larger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365760" y="464515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C9960A"/>
                </a:solidFill>
              </a:rPr>
              <a:t>💊 Mx:  </a:t>
            </a:r>
            <a:r>
              <a:rPr lang="en-US" sz="900" dirty="0">
                <a:solidFill>
                  <a:srgbClr val="1E1A2E"/>
                </a:solidFill>
              </a:rPr>
              <a:t>Temporarily cut larger aperture; topical sugar (osmotic) for severe oedema; reassurance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4709160" y="374904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C996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7" name="Shape 45"/>
          <p:cNvSpPr/>
          <p:nvPr/>
        </p:nvSpPr>
        <p:spPr>
          <a:xfrm>
            <a:off x="4709160" y="3749040"/>
            <a:ext cx="3200400" cy="347472"/>
          </a:xfrm>
          <a:prstGeom prst="rect">
            <a:avLst/>
          </a:prstGeom>
          <a:solidFill>
            <a:srgbClr val="C9960A"/>
          </a:solidFill>
          <a:ln w="12700">
            <a:solidFill>
              <a:srgbClr val="C996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8" name="Text 46"/>
          <p:cNvSpPr/>
          <p:nvPr/>
        </p:nvSpPr>
        <p:spPr>
          <a:xfrm>
            <a:off x="4782312" y="3749040"/>
            <a:ext cx="312724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Peristomal Skin Irritation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7909560" y="3749040"/>
            <a:ext cx="1005840" cy="347472"/>
          </a:xfrm>
          <a:prstGeom prst="rect">
            <a:avLst/>
          </a:prstGeom>
          <a:solidFill>
            <a:srgbClr val="F8F5F7"/>
          </a:solidFill>
          <a:ln w="12700">
            <a:solidFill>
              <a:srgbClr val="C996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0" name="Text 48"/>
          <p:cNvSpPr/>
          <p:nvPr/>
        </p:nvSpPr>
        <p:spPr>
          <a:xfrm>
            <a:off x="7909560" y="374904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C9960A"/>
                </a:solidFill>
              </a:rPr>
              <a:t>COMMON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4800600" y="4133088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4748B"/>
                </a:solidFill>
              </a:rPr>
              <a:t>⚙ Cause:  </a:t>
            </a:r>
            <a:r>
              <a:rPr lang="en-US" sz="900" dirty="0">
                <a:solidFill>
                  <a:srgbClr val="1E1A2E"/>
                </a:solidFill>
              </a:rPr>
              <a:t>Chemical dermatitis from effluent; mechanical trauma; adhesive allergy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4800600" y="438912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4748B"/>
                </a:solidFill>
              </a:rPr>
              <a:t>👁 Signs:  </a:t>
            </a:r>
            <a:r>
              <a:rPr lang="en-US" sz="900" dirty="0">
                <a:solidFill>
                  <a:srgbClr val="1E1A2E"/>
                </a:solidFill>
              </a:rPr>
              <a:t>Erythema, maceration, excoriation around stoma; leakage perpetuating cycle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00600" y="4645152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C9960A"/>
                </a:solidFill>
              </a:rPr>
              <a:t>💊 Mx:  </a:t>
            </a:r>
            <a:r>
              <a:rPr lang="en-US" sz="900" dirty="0">
                <a:solidFill>
                  <a:srgbClr val="1E1A2E"/>
                </a:solidFill>
              </a:rPr>
              <a:t>Barrier creams; correct appliance sizing; stoma powder on weeping skin; CNS specialist review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LATE COMPLICATIONS (&gt;30 DAYS)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B52D2D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3383280" cy="34747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65760" y="77724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Parastomal Hernia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657600" y="77724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B52D2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657600" y="77724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52D2D"/>
                </a:solidFill>
              </a:rPr>
              <a:t>30–50%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65760" y="116128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Bowel herniates through abdominal wall defect adjacent to stoma. Most common late complication of colostomy.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365760" y="145389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B52D2D"/>
                </a:solidFill>
              </a:rPr>
              <a:t>Mx: </a:t>
            </a:r>
            <a:r>
              <a:rPr lang="en-US" sz="850" dirty="0">
                <a:solidFill>
                  <a:srgbClr val="64748B"/>
                </a:solidFill>
              </a:rPr>
              <a:t>Support belt; Sugarbaker mesh repair; prophylactic mesh at primary formation reduces incidence by 50%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4709160" y="77724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D465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4709160" y="777240"/>
            <a:ext cx="3383280" cy="347472"/>
          </a:xfrm>
          <a:prstGeom prst="rect">
            <a:avLst/>
          </a:prstGeom>
          <a:solidFill>
            <a:srgbClr val="D4650A"/>
          </a:solidFill>
          <a:ln w="12700">
            <a:solidFill>
              <a:srgbClr val="D465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800600" y="77724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Stomal Prolapse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092440" y="77724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465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8092440" y="77724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650A"/>
                </a:solidFill>
              </a:rPr>
              <a:t>2–10%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800600" y="116128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Telescoping of bowel through the stoma opening. Loop stomas and transverse colostomies most at risk.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800600" y="145389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D4650A"/>
                </a:solidFill>
              </a:rPr>
              <a:t>Mx: </a:t>
            </a:r>
            <a:r>
              <a:rPr lang="en-US" sz="850" dirty="0">
                <a:solidFill>
                  <a:srgbClr val="64748B"/>
                </a:solidFill>
              </a:rPr>
              <a:t>Manual reduction if viable bowel; elective surgical revision; resection if irreducible or ischaemic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74320" y="187452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274320" y="1874520"/>
            <a:ext cx="3383280" cy="347472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365760" y="187452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Stomal Stenosis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657600" y="187452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3657600" y="187452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7B3065"/>
                </a:solidFill>
              </a:rPr>
              <a:t>5–15%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365760" y="225856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Narrowing of stomal outlet due to ischaemia, fibrosis, or Crohn's disease at the mucocutaneous junction.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65760" y="255117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7B3065"/>
                </a:solidFill>
              </a:rPr>
              <a:t>Mx: </a:t>
            </a:r>
            <a:r>
              <a:rPr lang="en-US" sz="850" dirty="0">
                <a:solidFill>
                  <a:srgbClr val="64748B"/>
                </a:solidFill>
              </a:rPr>
              <a:t>Digital dilatation; Hegar dilators; formal surgical refashioning if severe or recurrent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09160" y="187452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6" name="Shape 24"/>
          <p:cNvSpPr/>
          <p:nvPr/>
        </p:nvSpPr>
        <p:spPr>
          <a:xfrm>
            <a:off x="4709160" y="1874520"/>
            <a:ext cx="3383280" cy="347472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7" name="Text 25"/>
          <p:cNvSpPr/>
          <p:nvPr/>
        </p:nvSpPr>
        <p:spPr>
          <a:xfrm>
            <a:off x="4800600" y="187452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Fistula / Sinus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8092440" y="187452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9" name="Text 27"/>
          <p:cNvSpPr/>
          <p:nvPr/>
        </p:nvSpPr>
        <p:spPr>
          <a:xfrm>
            <a:off x="8092440" y="187452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95E4A"/>
                </a:solidFill>
              </a:rPr>
              <a:t>3–8%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800600" y="225856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Track from stomal bowel to skin — Crohn's disease, suture abscess, foreign body reaction to mesh.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800600" y="255117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5E4A"/>
                </a:solidFill>
              </a:rPr>
              <a:t>Mx: </a:t>
            </a:r>
            <a:r>
              <a:rPr lang="en-US" sz="850" dirty="0">
                <a:solidFill>
                  <a:srgbClr val="64748B"/>
                </a:solidFill>
              </a:rPr>
              <a:t>Wound care; treat underlying cause; surgical excision ± stoma relocation if persistent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274320" y="297180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3" name="Shape 31"/>
          <p:cNvSpPr/>
          <p:nvPr/>
        </p:nvSpPr>
        <p:spPr>
          <a:xfrm>
            <a:off x="274320" y="2971800"/>
            <a:ext cx="3383280" cy="347472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365760" y="297180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Peristomal Varices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3657600" y="297180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6" name="Text 34"/>
          <p:cNvSpPr/>
          <p:nvPr/>
        </p:nvSpPr>
        <p:spPr>
          <a:xfrm>
            <a:off x="3657600" y="297180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7D7B"/>
                </a:solidFill>
              </a:rPr>
              <a:t>Rare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365760" y="335584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Portal hypertension → caput medusae around stoma. Risk of massive haemorrhage — life-threatening.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365760" y="364845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A7D7B"/>
                </a:solidFill>
              </a:rPr>
              <a:t>Mx: </a:t>
            </a:r>
            <a:r>
              <a:rPr lang="en-US" sz="850" dirty="0">
                <a:solidFill>
                  <a:srgbClr val="64748B"/>
                </a:solidFill>
              </a:rPr>
              <a:t>TIPSS procedure; local injection sclerotherapy; suture ligation; rarely stoma relocation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4709160" y="297180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C996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0" name="Shape 38"/>
          <p:cNvSpPr/>
          <p:nvPr/>
        </p:nvSpPr>
        <p:spPr>
          <a:xfrm>
            <a:off x="4709160" y="2971800"/>
            <a:ext cx="3383280" cy="347472"/>
          </a:xfrm>
          <a:prstGeom prst="rect">
            <a:avLst/>
          </a:prstGeom>
          <a:solidFill>
            <a:srgbClr val="C9960A"/>
          </a:solidFill>
          <a:ln w="12700">
            <a:solidFill>
              <a:srgbClr val="C996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1" name="Text 39"/>
          <p:cNvSpPr/>
          <p:nvPr/>
        </p:nvSpPr>
        <p:spPr>
          <a:xfrm>
            <a:off x="4800600" y="297180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Pyoderma Gangrenosum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8092440" y="297180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C996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3" name="Text 41"/>
          <p:cNvSpPr/>
          <p:nvPr/>
        </p:nvSpPr>
        <p:spPr>
          <a:xfrm>
            <a:off x="8092440" y="297180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9960A"/>
                </a:solidFill>
              </a:rPr>
              <a:t>Rare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4800600" y="335584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Neutrophilic dermatosis causing painful ulceration; strongly associated with IBD. NOT a wound infection.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4800600" y="364845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960A"/>
                </a:solidFill>
              </a:rPr>
              <a:t>Mx: </a:t>
            </a:r>
            <a:r>
              <a:rPr lang="en-US" sz="850" dirty="0">
                <a:solidFill>
                  <a:srgbClr val="64748B"/>
                </a:solidFill>
              </a:rPr>
              <a:t>High-dose systemic corticosteroids; ciclosporin; biological therapy. DO NOT debride — pathergy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274320" y="406908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6474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7" name="Shape 45"/>
          <p:cNvSpPr/>
          <p:nvPr/>
        </p:nvSpPr>
        <p:spPr>
          <a:xfrm>
            <a:off x="274320" y="4069080"/>
            <a:ext cx="3383280" cy="347472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8" name="Text 46"/>
          <p:cNvSpPr/>
          <p:nvPr/>
        </p:nvSpPr>
        <p:spPr>
          <a:xfrm>
            <a:off x="365760" y="406908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Allergic Contact Dermatitis</a:t>
            </a:r>
            <a:endParaRPr lang="en-US" sz="1050" dirty="0"/>
          </a:p>
        </p:txBody>
      </p:sp>
      <p:sp>
        <p:nvSpPr>
          <p:cNvPr id="49" name="Shape 47"/>
          <p:cNvSpPr/>
          <p:nvPr/>
        </p:nvSpPr>
        <p:spPr>
          <a:xfrm>
            <a:off x="3657600" y="406908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0" name="Text 48"/>
          <p:cNvSpPr/>
          <p:nvPr/>
        </p:nvSpPr>
        <p:spPr>
          <a:xfrm>
            <a:off x="3657600" y="406908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64748B"/>
                </a:solidFill>
              </a:rPr>
              <a:t>5–42%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365760" y="445312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Reaction to adhesive, appliance materials, or barrier products — causes eczematous peristomal rash.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365760" y="474573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4748B"/>
                </a:solidFill>
              </a:rPr>
              <a:t>Mx: </a:t>
            </a:r>
            <a:r>
              <a:rPr lang="en-US" sz="850" dirty="0">
                <a:solidFill>
                  <a:srgbClr val="64748B"/>
                </a:solidFill>
              </a:rPr>
              <a:t>Patch testing; change appliance system; topical hydrocortisone; CNS specialist review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4709160" y="406908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4A104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4" name="Shape 52"/>
          <p:cNvSpPr/>
          <p:nvPr/>
        </p:nvSpPr>
        <p:spPr>
          <a:xfrm>
            <a:off x="4709160" y="4069080"/>
            <a:ext cx="3383280" cy="347472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5" name="Text 53"/>
          <p:cNvSpPr/>
          <p:nvPr/>
        </p:nvSpPr>
        <p:spPr>
          <a:xfrm>
            <a:off x="4800600" y="406908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Psychosocial Morbidity</a:t>
            </a:r>
            <a:endParaRPr lang="en-US" sz="1050" dirty="0"/>
          </a:p>
        </p:txBody>
      </p:sp>
      <p:sp>
        <p:nvSpPr>
          <p:cNvPr id="56" name="Shape 54"/>
          <p:cNvSpPr/>
          <p:nvPr/>
        </p:nvSpPr>
        <p:spPr>
          <a:xfrm>
            <a:off x="8092440" y="4069080"/>
            <a:ext cx="8229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7" name="Text 55"/>
          <p:cNvSpPr/>
          <p:nvPr/>
        </p:nvSpPr>
        <p:spPr>
          <a:xfrm>
            <a:off x="8092440" y="406908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A1040"/>
                </a:solidFill>
              </a:rPr>
              <a:t>Up to 40%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4800600" y="4453128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Depression, body image disturbance, sexual dysfunction, social isolation — profoundly underdiagnosed.</a:t>
            </a:r>
            <a:endParaRPr lang="en-US" sz="900" dirty="0"/>
          </a:p>
        </p:txBody>
      </p:sp>
      <p:sp>
        <p:nvSpPr>
          <p:cNvPr id="59" name="Text 57"/>
          <p:cNvSpPr/>
          <p:nvPr/>
        </p:nvSpPr>
        <p:spPr>
          <a:xfrm>
            <a:off x="4800600" y="4745736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A1040"/>
                </a:solidFill>
              </a:rPr>
              <a:t>Mx: </a:t>
            </a:r>
            <a:r>
              <a:rPr lang="en-US" sz="850" dirty="0">
                <a:solidFill>
                  <a:srgbClr val="64748B"/>
                </a:solidFill>
              </a:rPr>
              <a:t>Psychological screening tools (PHQ-9); CBT; stoma support groups; sexual health referral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PARASTOMAL HERNIA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011680" cy="10972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804672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5E4A"/>
                </a:solidFill>
              </a:rPr>
              <a:t>30–50%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274320" y="146304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0B0C8"/>
                </a:solidFill>
              </a:rPr>
              <a:t>Overall incidence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468880" y="777240"/>
            <a:ext cx="2011680" cy="10972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2468880" y="804672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5E4A"/>
                </a:solidFill>
              </a:rPr>
              <a:t>&gt;80%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2468880" y="146304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0B0C8"/>
                </a:solidFill>
              </a:rPr>
              <a:t>After end colostomy (5yr)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663440" y="777240"/>
            <a:ext cx="2011680" cy="10972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663440" y="804672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5E4A"/>
                </a:solidFill>
              </a:rPr>
              <a:t>~30%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4663440" y="146304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0B0C8"/>
                </a:solidFill>
              </a:rPr>
              <a:t>Require surgical repair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858000" y="777240"/>
            <a:ext cx="2011680" cy="10972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6858000" y="804672"/>
            <a:ext cx="2011680" cy="65836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5E4A"/>
                </a:solidFill>
              </a:rPr>
              <a:t>30–50%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6858000" y="146304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0B0C8"/>
                </a:solidFill>
              </a:rPr>
              <a:t>Post-repair recurrence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74320" y="1993392"/>
            <a:ext cx="411480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274320" y="1993392"/>
            <a:ext cx="4114800" cy="384048"/>
          </a:xfrm>
          <a:prstGeom prst="rect">
            <a:avLst/>
          </a:prstGeom>
          <a:solidFill>
            <a:srgbClr val="D4650A"/>
          </a:solidFill>
          <a:ln w="12700">
            <a:solidFill>
              <a:srgbClr val="D465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365760" y="1993392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⚠  Risk Factors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65760" y="246888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7D7B"/>
                </a:solidFill>
              </a:rPr>
              <a:t>⚙ </a:t>
            </a:r>
            <a:r>
              <a:rPr lang="en-US" sz="1000" dirty="0">
                <a:solidFill>
                  <a:srgbClr val="1E1A2E"/>
                </a:solidFill>
              </a:rPr>
              <a:t>Obesity (BMI &gt;30)</a:t>
            </a:r>
            <a:r>
              <a:rPr lang="en-US" sz="800" i="1" dirty="0">
                <a:solidFill>
                  <a:srgbClr val="1A7D7B"/>
                </a:solidFill>
              </a:rPr>
              <a:t>  (modifiable)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65760" y="276148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7D7B"/>
                </a:solidFill>
              </a:rPr>
              <a:t>⚙ </a:t>
            </a:r>
            <a:r>
              <a:rPr lang="en-US" sz="1000" dirty="0">
                <a:solidFill>
                  <a:srgbClr val="1E1A2E"/>
                </a:solidFill>
              </a:rPr>
              <a:t>Site outside rectus abdominis</a:t>
            </a:r>
            <a:r>
              <a:rPr lang="en-US" sz="800" i="1" dirty="0">
                <a:solidFill>
                  <a:srgbClr val="1A7D7B"/>
                </a:solidFill>
              </a:rPr>
              <a:t>  (modifiable)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65760" y="3054096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</a:rPr>
              <a:t>• </a:t>
            </a:r>
            <a:r>
              <a:rPr lang="en-US" sz="1000" dirty="0">
                <a:solidFill>
                  <a:srgbClr val="1E1A2E"/>
                </a:solidFill>
              </a:rPr>
              <a:t>Emergency stoma formation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65760" y="3346704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</a:rPr>
              <a:t>• </a:t>
            </a:r>
            <a:r>
              <a:rPr lang="en-US" sz="1000" dirty="0">
                <a:solidFill>
                  <a:srgbClr val="1E1A2E"/>
                </a:solidFill>
              </a:rPr>
              <a:t>Post-operative wound infection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65760" y="363931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7D7B"/>
                </a:solidFill>
              </a:rPr>
              <a:t>⚙ </a:t>
            </a:r>
            <a:r>
              <a:rPr lang="en-US" sz="1000" dirty="0">
                <a:solidFill>
                  <a:srgbClr val="1E1A2E"/>
                </a:solidFill>
              </a:rPr>
              <a:t>Steroid / immunosuppressant use</a:t>
            </a:r>
            <a:r>
              <a:rPr lang="en-US" sz="800" i="1" dirty="0">
                <a:solidFill>
                  <a:srgbClr val="1A7D7B"/>
                </a:solidFill>
              </a:rPr>
              <a:t>  (modifiable)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365760" y="393192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</a:rPr>
              <a:t>• </a:t>
            </a:r>
            <a:r>
              <a:rPr lang="en-US" sz="1000" dirty="0">
                <a:solidFill>
                  <a:srgbClr val="1E1A2E"/>
                </a:solidFill>
              </a:rPr>
              <a:t>COPD / chronic cough / straining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65760" y="422452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7D7B"/>
                </a:solidFill>
              </a:rPr>
              <a:t>⚙ </a:t>
            </a:r>
            <a:r>
              <a:rPr lang="en-US" sz="1000" dirty="0">
                <a:solidFill>
                  <a:srgbClr val="1E1A2E"/>
                </a:solidFill>
              </a:rPr>
              <a:t>Large trephine aperture (&gt;3 cm)</a:t>
            </a:r>
            <a:r>
              <a:rPr lang="en-US" sz="800" i="1" dirty="0">
                <a:solidFill>
                  <a:srgbClr val="1A7D7B"/>
                </a:solidFill>
              </a:rPr>
              <a:t>  (modifiable)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65760" y="4517136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7D7B"/>
                </a:solidFill>
              </a:rPr>
              <a:t>⚙ </a:t>
            </a:r>
            <a:r>
              <a:rPr lang="en-US" sz="1000" dirty="0">
                <a:solidFill>
                  <a:srgbClr val="1E1A2E"/>
                </a:solidFill>
              </a:rPr>
              <a:t>Malnutrition / hypoalbuminaemia</a:t>
            </a:r>
            <a:r>
              <a:rPr lang="en-US" sz="800" i="1" dirty="0">
                <a:solidFill>
                  <a:srgbClr val="1A7D7B"/>
                </a:solidFill>
              </a:rPr>
              <a:t>  (modifiable)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572000" y="1993392"/>
            <a:ext cx="429768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8" name="Shape 26"/>
          <p:cNvSpPr/>
          <p:nvPr/>
        </p:nvSpPr>
        <p:spPr>
          <a:xfrm>
            <a:off x="4572000" y="1993392"/>
            <a:ext cx="4297680" cy="384048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9" name="Text 27"/>
          <p:cNvSpPr/>
          <p:nvPr/>
        </p:nvSpPr>
        <p:spPr>
          <a:xfrm>
            <a:off x="4663440" y="1993392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🔧  Prevention &amp; Surgical Repair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663440" y="246888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3065"/>
                </a:solidFill>
              </a:rPr>
              <a:t>Prophylactic Mesh (Prevention):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754880" y="2724912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r>
              <a:rPr lang="en-US" sz="900" dirty="0">
                <a:solidFill>
                  <a:srgbClr val="1E1A2E"/>
                </a:solidFill>
              </a:rPr>
              <a:t>Lightweight large-pore mesh at primary formation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754880" y="2944368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r>
              <a:rPr lang="en-US" sz="900" dirty="0">
                <a:solidFill>
                  <a:srgbClr val="1E1A2E"/>
                </a:solidFill>
              </a:rPr>
              <a:t>Reduces hernia rate by 50% (NNT = 3–4)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754880" y="3163824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r>
              <a:rPr lang="en-US" sz="900" dirty="0">
                <a:solidFill>
                  <a:srgbClr val="1E1A2E"/>
                </a:solidFill>
              </a:rPr>
              <a:t>Keyhole / Sugarbaker configuration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4754880" y="3383280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r>
              <a:rPr lang="en-US" sz="900" dirty="0">
                <a:solidFill>
                  <a:srgbClr val="1E1A2E"/>
                </a:solidFill>
              </a:rPr>
              <a:t>No significant increase in infection rate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663440" y="365760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3065"/>
                </a:solidFill>
              </a:rPr>
              <a:t>Conservative: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754880" y="3913632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r>
              <a:rPr lang="en-US" sz="900" dirty="0">
                <a:solidFill>
                  <a:srgbClr val="1E1A2E"/>
                </a:solidFill>
              </a:rPr>
              <a:t>Support hernia belt — first-line if asymptomatic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4754880" y="4133088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r>
              <a:rPr lang="en-US" sz="900" dirty="0">
                <a:solidFill>
                  <a:srgbClr val="1E1A2E"/>
                </a:solidFill>
              </a:rPr>
              <a:t>Patient education: avoid constipation, lifting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4663440" y="4407408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3065"/>
                </a:solidFill>
              </a:rPr>
              <a:t>Surgical Options: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4754880" y="4663440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r>
              <a:rPr lang="en-US" sz="900" dirty="0">
                <a:solidFill>
                  <a:srgbClr val="1E1A2E"/>
                </a:solidFill>
              </a:rPr>
              <a:t>Sugarbaker: mesh placed around stoma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754880" y="4882896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r>
              <a:rPr lang="en-US" sz="900" dirty="0">
                <a:solidFill>
                  <a:srgbClr val="1E1A2E"/>
                </a:solidFill>
              </a:rPr>
              <a:t>Keyhole: mesh with central aperture for stoma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754880" y="5102352"/>
            <a:ext cx="40233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3065"/>
                </a:solidFill>
              </a:rPr>
              <a:t>→  </a:t>
            </a:r>
            <a:r>
              <a:rPr lang="en-US" sz="900" dirty="0">
                <a:solidFill>
                  <a:srgbClr val="1E1A2E"/>
                </a:solidFill>
              </a:rPr>
              <a:t>Stoma relocation: opposite side — complex but definitive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STOMA REVERSAL (CLOSURE)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14800" cy="214884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114800" cy="384048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65760" y="77724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Pre-Reversal Assessment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84048" y="1243584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Timing:  </a:t>
            </a:r>
            <a:r>
              <a:rPr lang="en-US" sz="950" dirty="0">
                <a:solidFill>
                  <a:srgbClr val="1E1A2E"/>
                </a:solidFill>
              </a:rPr>
              <a:t>Loop ileostomy: 8–12 weeks; End colostomy (Hartmann's): 3–6 months after primary surgery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84048" y="1572768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Contrast Study:  </a:t>
            </a:r>
            <a:r>
              <a:rPr lang="en-US" sz="950" dirty="0">
                <a:solidFill>
                  <a:srgbClr val="1E1A2E"/>
                </a:solidFill>
              </a:rPr>
              <a:t>Water-soluble enema or CT contrast enema — confirms intact anastomosis. MANDATORY before reversal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84048" y="1901952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Endoscopy:  </a:t>
            </a:r>
            <a:r>
              <a:rPr lang="en-US" sz="950" dirty="0">
                <a:solidFill>
                  <a:srgbClr val="1E1A2E"/>
                </a:solidFill>
              </a:rPr>
              <a:t>Sigmoidoscopy to exclude anastomotic stricture, recurrent disease or local recurrence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84048" y="2231136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Patient Fitness:  </a:t>
            </a:r>
            <a:r>
              <a:rPr lang="en-US" sz="950" dirty="0">
                <a:solidFill>
                  <a:srgbClr val="1E1A2E"/>
                </a:solidFill>
              </a:rPr>
              <a:t>Nutritional optimisation (albumin &gt;3.0); no active sepsis; fully recovered from primary illness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84048" y="2560320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Oncological:  </a:t>
            </a:r>
            <a:r>
              <a:rPr lang="en-US" sz="950" dirty="0">
                <a:solidFill>
                  <a:srgbClr val="1E1A2E"/>
                </a:solidFill>
              </a:rPr>
              <a:t>Complete all adjuvant chemotherapy before reversal if indicated; restage disease first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572000" y="777240"/>
            <a:ext cx="4297680" cy="214884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4572000" y="777240"/>
            <a:ext cx="4297680" cy="384048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663440" y="77724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Reversal Technique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663440" y="1243584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3065"/>
                </a:solidFill>
              </a:rPr>
              <a:t>Loop Ileostomy Closure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754880" y="1517904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B3065"/>
                </a:solidFill>
              </a:rPr>
              <a:t>1. </a:t>
            </a:r>
            <a:r>
              <a:rPr lang="en-US" sz="900" dirty="0">
                <a:solidFill>
                  <a:srgbClr val="1E1A2E"/>
                </a:solidFill>
              </a:rPr>
              <a:t>Circumferential incision around stoma base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754880" y="1719072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B3065"/>
                </a:solidFill>
              </a:rPr>
              <a:t>2. </a:t>
            </a:r>
            <a:r>
              <a:rPr lang="en-US" sz="900" dirty="0">
                <a:solidFill>
                  <a:srgbClr val="1E1A2E"/>
                </a:solidFill>
              </a:rPr>
              <a:t>Mobilise loop from abdominal wall (avoid laparotomy)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754880" y="1920240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B3065"/>
                </a:solidFill>
              </a:rPr>
              <a:t>3. </a:t>
            </a:r>
            <a:r>
              <a:rPr lang="en-US" sz="900" dirty="0">
                <a:solidFill>
                  <a:srgbClr val="1E1A2E"/>
                </a:solidFill>
              </a:rPr>
              <a:t>Close enterotomy transversely or resect and anastomose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754880" y="2121408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B3065"/>
                </a:solidFill>
              </a:rPr>
              <a:t>4. </a:t>
            </a:r>
            <a:r>
              <a:rPr lang="en-US" sz="900" dirty="0">
                <a:solidFill>
                  <a:srgbClr val="1E1A2E"/>
                </a:solidFill>
              </a:rPr>
              <a:t>Skin: purse-string closure — halves SSI risk vs primary closure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663440" y="2139696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3065"/>
                </a:solidFill>
              </a:rPr>
              <a:t>Hartmann's Reversal (End Colostomy)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754880" y="2414016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B3065"/>
                </a:solidFill>
              </a:rPr>
              <a:t>1. </a:t>
            </a:r>
            <a:r>
              <a:rPr lang="en-US" sz="900" dirty="0">
                <a:solidFill>
                  <a:srgbClr val="1E1A2E"/>
                </a:solidFill>
              </a:rPr>
              <a:t>Laparotomy or laparoscopically-assisted approach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54880" y="2615184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B3065"/>
                </a:solidFill>
              </a:rPr>
              <a:t>2. </a:t>
            </a:r>
            <a:r>
              <a:rPr lang="en-US" sz="900" dirty="0">
                <a:solidFill>
                  <a:srgbClr val="1E1A2E"/>
                </a:solidFill>
              </a:rPr>
              <a:t>Adhesiolysis; identify and mobilise rectal stump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754880" y="2816352"/>
            <a:ext cx="4023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B3065"/>
                </a:solidFill>
              </a:rPr>
              <a:t>3. </a:t>
            </a:r>
            <a:r>
              <a:rPr lang="en-US" sz="900" dirty="0">
                <a:solidFill>
                  <a:srgbClr val="1E1A2E"/>
                </a:solidFill>
              </a:rPr>
              <a:t>Colorectal anastomosis with EEA stapler or hand-sewn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74320" y="3063240"/>
            <a:ext cx="859536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5" name="Shape 23"/>
          <p:cNvSpPr/>
          <p:nvPr/>
        </p:nvSpPr>
        <p:spPr>
          <a:xfrm>
            <a:off x="274320" y="3063240"/>
            <a:ext cx="8595360" cy="365760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365760" y="306324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Outcomes &amp; Complications of Reversal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65760" y="3511296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Reversal rate:  </a:t>
            </a:r>
            <a:r>
              <a:rPr lang="en-US" sz="950" dirty="0">
                <a:solidFill>
                  <a:srgbClr val="1E1A2E"/>
                </a:solidFill>
              </a:rPr>
              <a:t>Only 60–80% of intended temporary stomas are eventually reversed — patient/disease factors prevent many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754880" y="3511296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Mortality:  </a:t>
            </a:r>
            <a:r>
              <a:rPr lang="en-US" sz="950" dirty="0">
                <a:solidFill>
                  <a:srgbClr val="1E1A2E"/>
                </a:solidFill>
              </a:rPr>
              <a:t>~0.4% loop ileostomy reversal; ~1.5% Hartmann's reversal — significantly more complex procedure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365760" y="3931920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SSI at stoma site:  </a:t>
            </a:r>
            <a:r>
              <a:rPr lang="en-US" sz="950" dirty="0">
                <a:solidFill>
                  <a:srgbClr val="1E1A2E"/>
                </a:solidFill>
              </a:rPr>
              <a:t>15–25% wound infection rate; purse-string closure or delayed primary closure significantly reduces this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754880" y="3931920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Anastomotic leak:  </a:t>
            </a:r>
            <a:r>
              <a:rPr lang="en-US" sz="950" dirty="0">
                <a:solidFill>
                  <a:srgbClr val="1E1A2E"/>
                </a:solidFill>
              </a:rPr>
              <a:t>1–5% after Hartmann's reversal; ensure defunctioned segment is decompressed and contrast study done pre-op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65760" y="4352544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Bowel dysfunction:  </a:t>
            </a:r>
            <a:r>
              <a:rPr lang="en-US" sz="950" dirty="0">
                <a:solidFill>
                  <a:srgbClr val="1E1A2E"/>
                </a:solidFill>
              </a:rPr>
              <a:t>LAR syndrome; urgency; faecal incontinence after ileostomy reversal — pelvic floor physiotherapy helps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4754880" y="4352544"/>
            <a:ext cx="4206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Incisional hernia:  </a:t>
            </a:r>
            <a:r>
              <a:rPr lang="en-US" sz="950" dirty="0">
                <a:solidFill>
                  <a:srgbClr val="1E1A2E"/>
                </a:solidFill>
              </a:rPr>
              <a:t>Up to 20% at reversal wound site; consider prophylactic mesh or laparoscopic approach to reduce risk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</a:rPr>
              <a:t>PSYCHOLOGICAL IMPACT &amp; PATIENT EDUCATION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788920" cy="374904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2788920" cy="384048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</a:rPr>
              <a:t>Psychological Challenges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365760" y="12252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Body image disturbance — stoma seen as mutilating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65760" y="16824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Depression &amp; anxiety (up to 40% of patients)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65760" y="21396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Fear of leakage, odour, and noise in public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65760" y="25968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Sexual dysfunction &amp; altered intimacy/relationships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65760" y="30540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Social isolation and withdrawal from activities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65760" y="35112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Loss of control over bodily functions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65760" y="39684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Identity adjustment challenges ('ostomate' identity)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246120" y="777240"/>
            <a:ext cx="2788920" cy="374904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3246120" y="777240"/>
            <a:ext cx="2788920" cy="384048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3246120" y="77724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</a:rPr>
              <a:t>Stoma CNS (Nurse) Role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3337560" y="12252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Pre-operative counselling &amp; stoma siting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3337560" y="16824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Post-operative appliance training and education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3337560" y="21396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Troubleshooting complications: leakage, skin care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3337560" y="25968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Ongoing community support and follow-up visits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3337560" y="30540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Liaison with surgical team, GP, and dietitian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3337560" y="35112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Introduction to support groups and resources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3337560" y="39684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Medication review affecting stoma output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217920" y="777240"/>
            <a:ext cx="2788920" cy="374904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5" name="Shape 23"/>
          <p:cNvSpPr/>
          <p:nvPr/>
        </p:nvSpPr>
        <p:spPr>
          <a:xfrm>
            <a:off x="6217920" y="777240"/>
            <a:ext cx="2788920" cy="384048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6217920" y="77724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</a:rPr>
              <a:t>Patient Education Topics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12252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Appliance application and bag changing technique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309360" y="16824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Diet: avoid gas-producing foods initially (beans, cabbage)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309360" y="21396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Fluid intake: 2–3L/day; rehydration salts for ileostomy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6309360" y="25968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Activity: gradual return; avoid heavy lifting (6 weeks)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309360" y="30540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Swimming, sport, travel — all achievable with stoma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6309360" y="35112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Clothing adaptations; support belts; specialist swimwear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6309360" y="3968496"/>
            <a:ext cx="260604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When to seek help: leakage, skin issues, no output &gt;6h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274320" y="4645152"/>
            <a:ext cx="8595360" cy="320040"/>
          </a:xfrm>
          <a:prstGeom prst="rect">
            <a:avLst/>
          </a:prstGeom>
          <a:solidFill>
            <a:srgbClr val="F7EEF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5" name="Text 33"/>
          <p:cNvSpPr/>
          <p:nvPr/>
        </p:nvSpPr>
        <p:spPr>
          <a:xfrm>
            <a:off x="365760" y="4645152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1040"/>
                </a:solidFill>
              </a:rPr>
              <a:t>💙  Most ostomates report acceptable quality of life within 12 months — early psychological support and specialist stoma nursing are the key determinants of long-term adjustment.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4A1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SUMMARY &amp; KEY TAKEAWAYS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2011680" cy="1280160"/>
          </a:xfrm>
          <a:prstGeom prst="rect">
            <a:avLst/>
          </a:prstGeom>
          <a:solidFill>
            <a:srgbClr val="7B3065">
              <a:alpha val="85000"/>
            </a:srgbClr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822960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5E4A"/>
                </a:solidFill>
              </a:rPr>
              <a:t>3 Types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274320" y="1508760"/>
            <a:ext cx="20116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Colostomy · Ileostomy · Urostomy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468880" y="777240"/>
            <a:ext cx="2011680" cy="1280160"/>
          </a:xfrm>
          <a:prstGeom prst="rect">
            <a:avLst/>
          </a:prstGeom>
          <a:solidFill>
            <a:srgbClr val="7B3065">
              <a:alpha val="85000"/>
            </a:srgbClr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2468880" y="822960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5E4A"/>
                </a:solidFill>
              </a:rPr>
              <a:t>30–50%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2468880" y="1508760"/>
            <a:ext cx="20116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Parastomal hernia incidence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663440" y="777240"/>
            <a:ext cx="2011680" cy="1280160"/>
          </a:xfrm>
          <a:prstGeom prst="rect">
            <a:avLst/>
          </a:prstGeom>
          <a:solidFill>
            <a:srgbClr val="7B3065">
              <a:alpha val="85000"/>
            </a:srgbClr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663440" y="822960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5E4A"/>
                </a:solidFill>
              </a:rPr>
              <a:t>60–80%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663440" y="1508760"/>
            <a:ext cx="20116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Temporary stomas reversed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858000" y="777240"/>
            <a:ext cx="2011680" cy="1280160"/>
          </a:xfrm>
          <a:prstGeom prst="rect">
            <a:avLst/>
          </a:prstGeom>
          <a:solidFill>
            <a:srgbClr val="7B3065">
              <a:alpha val="85000"/>
            </a:srgbClr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6858000" y="822960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5E4A"/>
                </a:solidFill>
              </a:rPr>
              <a:t>40%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858000" y="1508760"/>
            <a:ext cx="20116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Psychological morbidity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74320" y="2286000"/>
            <a:ext cx="4206240" cy="713232"/>
          </a:xfrm>
          <a:prstGeom prst="rect">
            <a:avLst/>
          </a:prstGeom>
          <a:solidFill>
            <a:srgbClr val="3D1835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365760" y="2423160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365760" y="24231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96112" y="2359152"/>
            <a:ext cx="34930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Stomas are classified by origin (colon/ileum/urinary) and type (end/loop). Each has distinct indications, output characteristics and appliance requirements.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74320" y="3108960"/>
            <a:ext cx="4206240" cy="713232"/>
          </a:xfrm>
          <a:prstGeom prst="rect">
            <a:avLst/>
          </a:prstGeom>
          <a:solidFill>
            <a:srgbClr val="3D1835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Shape 19"/>
          <p:cNvSpPr/>
          <p:nvPr/>
        </p:nvSpPr>
        <p:spPr>
          <a:xfrm>
            <a:off x="365760" y="3246120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365760" y="32461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96112" y="3182112"/>
            <a:ext cx="34930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Pre-operative stoma siting by a specialist nurse is essential — within rectus abdominis, visible to the patient, away from bony prominences and skin folds.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74320" y="3931920"/>
            <a:ext cx="4206240" cy="713232"/>
          </a:xfrm>
          <a:prstGeom prst="rect">
            <a:avLst/>
          </a:prstGeom>
          <a:solidFill>
            <a:srgbClr val="3D1835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5" name="Shape 23"/>
          <p:cNvSpPr/>
          <p:nvPr/>
        </p:nvSpPr>
        <p:spPr>
          <a:xfrm>
            <a:off x="365760" y="4069080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365760" y="40690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96112" y="4005072"/>
            <a:ext cx="34930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Ileostomies require a Brooke's spout (2–3 cm); colostomies are fashioned flush. High-output ileostomy (&gt;1500 mL/day) is the most dangerous early complication.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54880" y="2286000"/>
            <a:ext cx="4206240" cy="713232"/>
          </a:xfrm>
          <a:prstGeom prst="rect">
            <a:avLst/>
          </a:prstGeom>
          <a:solidFill>
            <a:srgbClr val="3D1835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9" name="Shape 27"/>
          <p:cNvSpPr/>
          <p:nvPr/>
        </p:nvSpPr>
        <p:spPr>
          <a:xfrm>
            <a:off x="4846320" y="2423160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0" name="Text 28"/>
          <p:cNvSpPr/>
          <p:nvPr/>
        </p:nvSpPr>
        <p:spPr>
          <a:xfrm>
            <a:off x="4846320" y="24231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376672" y="2359152"/>
            <a:ext cx="34930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Parastomal hernia (30–50%) is the most common late complication. Prophylactic mesh at primary formation reduces incidence by ~50%.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754880" y="3108960"/>
            <a:ext cx="4206240" cy="713232"/>
          </a:xfrm>
          <a:prstGeom prst="rect">
            <a:avLst/>
          </a:prstGeom>
          <a:solidFill>
            <a:srgbClr val="3D1835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3" name="Shape 31"/>
          <p:cNvSpPr/>
          <p:nvPr/>
        </p:nvSpPr>
        <p:spPr>
          <a:xfrm>
            <a:off x="4846320" y="3246120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4846320" y="32461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376672" y="3182112"/>
            <a:ext cx="34930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Water-soluble contrast study is mandatory before any stoma reversal to confirm intact distal anastomosis.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754880" y="3931920"/>
            <a:ext cx="4206240" cy="713232"/>
          </a:xfrm>
          <a:prstGeom prst="rect">
            <a:avLst/>
          </a:prstGeom>
          <a:solidFill>
            <a:srgbClr val="3D1835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7" name="Shape 35"/>
          <p:cNvSpPr/>
          <p:nvPr/>
        </p:nvSpPr>
        <p:spPr>
          <a:xfrm>
            <a:off x="4846320" y="4069080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8" name="Text 36"/>
          <p:cNvSpPr/>
          <p:nvPr/>
        </p:nvSpPr>
        <p:spPr>
          <a:xfrm>
            <a:off x="4846320" y="40690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6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5376672" y="4005072"/>
            <a:ext cx="34930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Psychological morbidity affects up to 40% of ostomates. Early CNS involvement, patient education, and peer support are as important as technical stoma care.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1" name="Text 39"/>
          <p:cNvSpPr/>
          <p:nvPr/>
        </p:nvSpPr>
        <p:spPr>
          <a:xfrm>
            <a:off x="274320" y="4818888"/>
            <a:ext cx="8595360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Stoma Surgery — Comprehensive Surgical Overview  ·  General Surgery &amp; Colorectal Division  ·  For Academic Use Only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LEARNING OBJECTIVES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82296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475488" y="104241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475488" y="10424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05840" y="89611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1A2E"/>
                </a:solidFill>
              </a:rPr>
              <a:t>Define a stoma and classify the various types by anatomical site and function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65760" y="182880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475488" y="204825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75488" y="204825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005840" y="190195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1A2E"/>
                </a:solidFill>
              </a:rPr>
              <a:t>Identify the indications for stoma formation (emergency and elective)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283464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475488" y="305409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75488" y="30540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005840" y="290779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1A2E"/>
                </a:solidFill>
              </a:rPr>
              <a:t>Describe pre-operative assessment including stoma siting principles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5760" y="384048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475488" y="405993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475488" y="40599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005840" y="391363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1A2E"/>
                </a:solidFill>
              </a:rPr>
              <a:t>Explain the surgical technique for colostomy, ileostomy, and urostomy formation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754880" y="82296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1" name="Shape 19"/>
          <p:cNvSpPr/>
          <p:nvPr/>
        </p:nvSpPr>
        <p:spPr>
          <a:xfrm>
            <a:off x="4864608" y="104241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4864608" y="10424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5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394960" y="89611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1A2E"/>
                </a:solidFill>
              </a:rPr>
              <a:t>Recognise and manage early and late post-operative stoma complications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754880" y="182880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5" name="Shape 23"/>
          <p:cNvSpPr/>
          <p:nvPr/>
        </p:nvSpPr>
        <p:spPr>
          <a:xfrm>
            <a:off x="4864608" y="204825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4864608" y="204825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394960" y="190195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1A2E"/>
                </a:solidFill>
              </a:rPr>
              <a:t>Outline the principles of parastomal hernia prevention and management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54880" y="283464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9" name="Shape 27"/>
          <p:cNvSpPr/>
          <p:nvPr/>
        </p:nvSpPr>
        <p:spPr>
          <a:xfrm>
            <a:off x="4864608" y="305409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0" name="Text 28"/>
          <p:cNvSpPr/>
          <p:nvPr/>
        </p:nvSpPr>
        <p:spPr>
          <a:xfrm>
            <a:off x="4864608" y="30540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7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394960" y="290779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1A2E"/>
                </a:solidFill>
              </a:rPr>
              <a:t>Describe the indications and technique for stoma reversal (closure)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754880" y="384048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3" name="Shape 31"/>
          <p:cNvSpPr/>
          <p:nvPr/>
        </p:nvSpPr>
        <p:spPr>
          <a:xfrm>
            <a:off x="4864608" y="4059936"/>
            <a:ext cx="420624" cy="420624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4864608" y="40599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8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394960" y="3913632"/>
            <a:ext cx="3401568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1A2E"/>
                </a:solidFill>
              </a:rPr>
              <a:t>Discuss the psychological impact and patient education requirements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</a:rPr>
              <a:t>DEFINITION &amp; CLASSIFICATION OF STOMAS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8595360" cy="59436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365760" y="77724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5E4A"/>
                </a:solidFill>
              </a:rPr>
              <a:t>STOMA  </a:t>
            </a:r>
            <a:r>
              <a:rPr lang="en-US" sz="1100" i="1" dirty="0">
                <a:solidFill>
                  <a:srgbClr val="C090B0"/>
                </a:solidFill>
              </a:rPr>
              <a:t>(Greek: στόμα = mouth/opening)  |  </a:t>
            </a:r>
            <a:r>
              <a:rPr lang="en-US" sz="1100" dirty="0">
                <a:solidFill>
                  <a:srgbClr val="FFFFFF"/>
                </a:solidFill>
              </a:rPr>
              <a:t>A surgically created opening between a hollow organ and the external surface of the body, fashioned to divert the flow of intestinal contents or urine.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463040"/>
            <a:ext cx="2788920" cy="342900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274320" y="1463040"/>
            <a:ext cx="2788920" cy="457200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274320" y="1463040"/>
            <a:ext cx="1965960" cy="45720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COLOSTOMY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240280" y="1463040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0D0E8"/>
                </a:solidFill>
              </a:rPr>
              <a:t>Large Bowel (Colon)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365760" y="1965960"/>
            <a:ext cx="2606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Opening of the colon onto the abdominal wall. Stool consistency depends on location — solid (sigmoid), semi-solid (transverse).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65760" y="2606040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11480" y="2606040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End (Hartmann's)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11480" y="2843784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Single barrel; distal end oversewn. Most common permanent stoma.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65760" y="3264408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11480" y="3264408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Loop Colostomy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11480" y="3502152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Both limbs over a rod. Defunctioning — typically temporary.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65760" y="3922776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411480" y="3922776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Double-barrel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11480" y="4160520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Both cut ends brought to surface. Allows easy reversal.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65760" y="4636008"/>
            <a:ext cx="2606040" cy="182880"/>
          </a:xfrm>
          <a:prstGeom prst="rect">
            <a:avLst/>
          </a:prstGeom>
          <a:solidFill>
            <a:srgbClr val="C95E4A">
              <a:alpha val="25000"/>
            </a:srgbClr>
          </a:solidFill>
          <a:ln w="12700">
            <a:solidFill>
              <a:srgbClr val="C95E4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365760" y="4636008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C95E4A"/>
                </a:solidFill>
              </a:rPr>
              <a:t>📍 LLQ (sigmoid) / LUQ (transverse)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3246120" y="1463040"/>
            <a:ext cx="2788920" cy="342900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3246120" y="1463040"/>
            <a:ext cx="2788920" cy="457200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3246120" y="1463040"/>
            <a:ext cx="1965960" cy="45720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ILEOSTOMY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212080" y="1463040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0D0E8"/>
                </a:solidFill>
              </a:rPr>
              <a:t>Terminal Ileum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3337560" y="1965960"/>
            <a:ext cx="2606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Opening of the ileum onto abdominal wall. Output is liquid; high in enzymes — caustic to skin. Requires a spout.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337560" y="2606040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8" name="Text 26"/>
          <p:cNvSpPr/>
          <p:nvPr/>
        </p:nvSpPr>
        <p:spPr>
          <a:xfrm>
            <a:off x="3383280" y="2606040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End Ileostomy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3383280" y="2843784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Brooke's spout (everted 2–3 cm) — directs output into appliance.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337560" y="3264408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1" name="Text 29"/>
          <p:cNvSpPr/>
          <p:nvPr/>
        </p:nvSpPr>
        <p:spPr>
          <a:xfrm>
            <a:off x="3383280" y="3264408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Loop Ileostomy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3383280" y="3502152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Temporary defunctioning; most common before low anterior resection.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3337560" y="3922776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3383280" y="3922776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Kock Pouch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3383280" y="4160520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Continent ileostomy with internal reservoir; largely historical.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3337560" y="4636008"/>
            <a:ext cx="2606040" cy="182880"/>
          </a:xfrm>
          <a:prstGeom prst="rect">
            <a:avLst/>
          </a:prstGeom>
          <a:solidFill>
            <a:srgbClr val="7B3065">
              <a:alpha val="25000"/>
            </a:srgbClr>
          </a:solidFill>
          <a:ln w="12700">
            <a:solidFill>
              <a:srgbClr val="7B3065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7" name="Text 35"/>
          <p:cNvSpPr/>
          <p:nvPr/>
        </p:nvSpPr>
        <p:spPr>
          <a:xfrm>
            <a:off x="3337560" y="4636008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7B3065"/>
                </a:solidFill>
              </a:rPr>
              <a:t>📍 RLQ (right iliac fossa)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6217920" y="1463040"/>
            <a:ext cx="2788920" cy="342900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9" name="Shape 37"/>
          <p:cNvSpPr/>
          <p:nvPr/>
        </p:nvSpPr>
        <p:spPr>
          <a:xfrm>
            <a:off x="6217920" y="1463040"/>
            <a:ext cx="2788920" cy="457200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0" name="Text 38"/>
          <p:cNvSpPr/>
          <p:nvPr/>
        </p:nvSpPr>
        <p:spPr>
          <a:xfrm>
            <a:off x="6217920" y="1463040"/>
            <a:ext cx="1965960" cy="457200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UROSTOMY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8183880" y="1463040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0D0E8"/>
                </a:solidFill>
              </a:rPr>
              <a:t>Urinary Diversion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309360" y="1965960"/>
            <a:ext cx="2606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Diversion of urine to the abdominal wall. Ileal conduit is the gold standard. Output is continuous urine.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6309360" y="2606040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4" name="Text 42"/>
          <p:cNvSpPr/>
          <p:nvPr/>
        </p:nvSpPr>
        <p:spPr>
          <a:xfrm>
            <a:off x="6355080" y="2606040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Ileal Conduit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6355080" y="2843784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15 cm ileal segment; ureters anastomosed; gold standard.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6309360" y="3264408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7" name="Text 45"/>
          <p:cNvSpPr/>
          <p:nvPr/>
        </p:nvSpPr>
        <p:spPr>
          <a:xfrm>
            <a:off x="6355080" y="3264408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Ureterostomy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6355080" y="3502152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Direct ureter(s) to skin. High stenosis rate. Salvage procedure.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6309360" y="3922776"/>
            <a:ext cx="2606040" cy="59436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0" name="Text 48"/>
          <p:cNvSpPr/>
          <p:nvPr/>
        </p:nvSpPr>
        <p:spPr>
          <a:xfrm>
            <a:off x="6355080" y="3922776"/>
            <a:ext cx="2514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Indiana Pouch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6355080" y="4160520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Continent reservoir with catheterisable stoma. Elective only.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6309360" y="4636008"/>
            <a:ext cx="2606040" cy="182880"/>
          </a:xfrm>
          <a:prstGeom prst="rect">
            <a:avLst/>
          </a:prstGeom>
          <a:solidFill>
            <a:srgbClr val="1A7D7B">
              <a:alpha val="25000"/>
            </a:srgbClr>
          </a:solidFill>
          <a:ln w="12700">
            <a:solidFill>
              <a:srgbClr val="1A7D7B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3" name="Text 51"/>
          <p:cNvSpPr/>
          <p:nvPr/>
        </p:nvSpPr>
        <p:spPr>
          <a:xfrm>
            <a:off x="6309360" y="4636008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1A7D7B"/>
                </a:solidFill>
              </a:rPr>
              <a:t>📍 RLQ (right iliac fossa)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INDICATIONS FOR STOMA FORMATION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60520" cy="365760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77724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⚡  EMERGENCY INDICATIONS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74320" y="1207008"/>
            <a:ext cx="20116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8C0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274320" y="1207008"/>
            <a:ext cx="91440" cy="75895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243584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52D2D"/>
                </a:solidFill>
              </a:rPr>
              <a:t>Obstructing Colorectal Cancer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11480" y="1517904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Acute large bowel obstruction — Hartmann's procedure or defunctioning loop colostomy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2423160" y="1207008"/>
            <a:ext cx="20116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8C0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2423160" y="1207008"/>
            <a:ext cx="91440" cy="75895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2560320" y="1243584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52D2D"/>
                </a:solidFill>
              </a:rPr>
              <a:t>Perforated Diverticulitis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560320" y="1517904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Generalised faecal/purulent peritonitis — Hartmann's + washout (Hinchey III–IV)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274320" y="2057400"/>
            <a:ext cx="20116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8C0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274320" y="2057400"/>
            <a:ext cx="91440" cy="75895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11480" y="2093976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52D2D"/>
                </a:solidFill>
              </a:rPr>
              <a:t>Ischaemic Colitis / Volvulus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11480" y="2368296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Transmural ischaemia / failed volvulus reduction → resection ± end colostomy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423160" y="2057400"/>
            <a:ext cx="20116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8C0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2423160" y="2057400"/>
            <a:ext cx="91440" cy="75895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2560320" y="2093976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52D2D"/>
                </a:solidFill>
              </a:rPr>
              <a:t>Trauma / Rectal Injury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2560320" y="2368296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Penetrating abdominal trauma, destructive rectal injury — protective loop stoma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274320" y="2907792"/>
            <a:ext cx="20116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8C0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274320" y="2907792"/>
            <a:ext cx="91440" cy="75895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11480" y="2944368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52D2D"/>
                </a:solidFill>
              </a:rPr>
              <a:t>Anastomotic Leak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411480" y="3218688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Post-operative leak requiring defunctioning loop ileostomy or colostomy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2423160" y="2907792"/>
            <a:ext cx="201168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E8C0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7" name="Shape 25"/>
          <p:cNvSpPr/>
          <p:nvPr/>
        </p:nvSpPr>
        <p:spPr>
          <a:xfrm>
            <a:off x="2423160" y="2907792"/>
            <a:ext cx="91440" cy="758952"/>
          </a:xfrm>
          <a:prstGeom prst="rect">
            <a:avLst/>
          </a:prstGeom>
          <a:solidFill>
            <a:srgbClr val="B52D2D"/>
          </a:solidFill>
          <a:ln w="12700">
            <a:solidFill>
              <a:srgbClr val="B52D2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8" name="Text 26"/>
          <p:cNvSpPr/>
          <p:nvPr/>
        </p:nvSpPr>
        <p:spPr>
          <a:xfrm>
            <a:off x="2560320" y="2944368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52D2D"/>
                </a:solidFill>
              </a:rPr>
              <a:t>Severe IBD / Toxic Megacolon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2560320" y="3218688"/>
            <a:ext cx="1828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Subtotal colectomy with end ileostomy — life-saving procedure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709160" y="777240"/>
            <a:ext cx="4160520" cy="365760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1" name="Text 29"/>
          <p:cNvSpPr/>
          <p:nvPr/>
        </p:nvSpPr>
        <p:spPr>
          <a:xfrm>
            <a:off x="4709160" y="77724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🗓  ELECTIVE INDICATIONS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4709160" y="1207008"/>
            <a:ext cx="4160520" cy="850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3" name="Shape 31"/>
          <p:cNvSpPr/>
          <p:nvPr/>
        </p:nvSpPr>
        <p:spPr>
          <a:xfrm>
            <a:off x="4709160" y="1207008"/>
            <a:ext cx="4160520" cy="274320"/>
          </a:xfrm>
          <a:prstGeom prst="rect">
            <a:avLst/>
          </a:prstGeom>
          <a:solidFill>
            <a:srgbClr val="7B3065">
              <a:alpha val="85000"/>
            </a:srgbClr>
          </a:solidFill>
          <a:ln w="12700">
            <a:solidFill>
              <a:srgbClr val="7B3065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4800600" y="1207008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3065"/>
                </a:solidFill>
              </a:rPr>
              <a:t>Colorectal Cancer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4800600" y="1517904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→  </a:t>
            </a:r>
            <a:r>
              <a:rPr lang="en-US" sz="950" dirty="0">
                <a:solidFill>
                  <a:srgbClr val="1E1A2E"/>
                </a:solidFill>
              </a:rPr>
              <a:t>Low rectal cancer (abdominoperineal resection)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4800600" y="1773936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→  </a:t>
            </a:r>
            <a:r>
              <a:rPr lang="en-US" sz="950" dirty="0">
                <a:solidFill>
                  <a:srgbClr val="1E1A2E"/>
                </a:solidFill>
              </a:rPr>
              <a:t>Protection of low anterior resection anastomosis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709160" y="2139696"/>
            <a:ext cx="4160520" cy="850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8" name="Shape 36"/>
          <p:cNvSpPr/>
          <p:nvPr/>
        </p:nvSpPr>
        <p:spPr>
          <a:xfrm>
            <a:off x="4709160" y="2139696"/>
            <a:ext cx="4160520" cy="274320"/>
          </a:xfrm>
          <a:prstGeom prst="rect">
            <a:avLst/>
          </a:prstGeom>
          <a:solidFill>
            <a:srgbClr val="1A7D7B">
              <a:alpha val="85000"/>
            </a:srgbClr>
          </a:solidFill>
          <a:ln w="12700">
            <a:solidFill>
              <a:srgbClr val="1A7D7B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9" name="Text 37"/>
          <p:cNvSpPr/>
          <p:nvPr/>
        </p:nvSpPr>
        <p:spPr>
          <a:xfrm>
            <a:off x="4800600" y="2139696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7D7B"/>
                </a:solidFill>
              </a:rPr>
              <a:t>Inflammatory Bowel Disease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4800600" y="2450592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→  </a:t>
            </a:r>
            <a:r>
              <a:rPr lang="en-US" sz="950" dirty="0">
                <a:solidFill>
                  <a:srgbClr val="1E1A2E"/>
                </a:solidFill>
              </a:rPr>
              <a:t>Total colectomy + end ileostomy (severe UC)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4800600" y="2706624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→  </a:t>
            </a:r>
            <a:r>
              <a:rPr lang="en-US" sz="950" dirty="0">
                <a:solidFill>
                  <a:srgbClr val="1E1A2E"/>
                </a:solidFill>
              </a:rPr>
              <a:t>Crohn's disease — fistula/stricture/perianal disease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4709160" y="3072384"/>
            <a:ext cx="4160520" cy="850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3" name="Shape 41"/>
          <p:cNvSpPr/>
          <p:nvPr/>
        </p:nvSpPr>
        <p:spPr>
          <a:xfrm>
            <a:off x="4709160" y="3072384"/>
            <a:ext cx="4160520" cy="274320"/>
          </a:xfrm>
          <a:prstGeom prst="rect">
            <a:avLst/>
          </a:prstGeom>
          <a:solidFill>
            <a:srgbClr val="C95E4A">
              <a:alpha val="85000"/>
            </a:srgbClr>
          </a:solidFill>
          <a:ln w="12700">
            <a:solidFill>
              <a:srgbClr val="C95E4A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4" name="Text 42"/>
          <p:cNvSpPr/>
          <p:nvPr/>
        </p:nvSpPr>
        <p:spPr>
          <a:xfrm>
            <a:off x="4800600" y="3072384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5E4A"/>
                </a:solidFill>
              </a:rPr>
              <a:t>Benign Conditions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4800600" y="3383280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→  </a:t>
            </a:r>
            <a:r>
              <a:rPr lang="en-US" sz="950" dirty="0">
                <a:solidFill>
                  <a:srgbClr val="1E1A2E"/>
                </a:solidFill>
              </a:rPr>
              <a:t>Familial adenomatous polyposis (FAP/IPAA)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4800600" y="3639312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→  </a:t>
            </a:r>
            <a:r>
              <a:rPr lang="en-US" sz="950" dirty="0">
                <a:solidFill>
                  <a:srgbClr val="1E1A2E"/>
                </a:solidFill>
              </a:rPr>
              <a:t>Refractory faecal incontinence (end-stage)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4709160" y="4005072"/>
            <a:ext cx="4160520" cy="850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8" name="Shape 46"/>
          <p:cNvSpPr/>
          <p:nvPr/>
        </p:nvSpPr>
        <p:spPr>
          <a:xfrm>
            <a:off x="4709160" y="4005072"/>
            <a:ext cx="4160520" cy="274320"/>
          </a:xfrm>
          <a:prstGeom prst="rect">
            <a:avLst/>
          </a:prstGeom>
          <a:solidFill>
            <a:srgbClr val="C9960A">
              <a:alpha val="85000"/>
            </a:srgbClr>
          </a:solidFill>
          <a:ln w="12700">
            <a:solidFill>
              <a:srgbClr val="C9960A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9" name="Text 47"/>
          <p:cNvSpPr/>
          <p:nvPr/>
        </p:nvSpPr>
        <p:spPr>
          <a:xfrm>
            <a:off x="4800600" y="4005072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960A"/>
                </a:solidFill>
              </a:rPr>
              <a:t>Urological / Gynaecological</a:t>
            </a:r>
            <a:endParaRPr lang="en-US" sz="1050" dirty="0"/>
          </a:p>
        </p:txBody>
      </p:sp>
      <p:sp>
        <p:nvSpPr>
          <p:cNvPr id="50" name="Text 48"/>
          <p:cNvSpPr/>
          <p:nvPr/>
        </p:nvSpPr>
        <p:spPr>
          <a:xfrm>
            <a:off x="4800600" y="4315968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960A"/>
                </a:solidFill>
              </a:rPr>
              <a:t>→  </a:t>
            </a:r>
            <a:r>
              <a:rPr lang="en-US" sz="950" dirty="0">
                <a:solidFill>
                  <a:srgbClr val="1E1A2E"/>
                </a:solidFill>
              </a:rPr>
              <a:t>Bladder cancer — ileal conduit (radical cystectomy)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4800600" y="4572000"/>
            <a:ext cx="39776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960A"/>
                </a:solidFill>
              </a:rPr>
              <a:t>→  </a:t>
            </a:r>
            <a:r>
              <a:rPr lang="en-US" sz="950" dirty="0">
                <a:solidFill>
                  <a:srgbClr val="1E1A2E"/>
                </a:solidFill>
              </a:rPr>
              <a:t>Recto-vaginal fistula (radiation/obstetric)</a:t>
            </a:r>
            <a:endParaRPr lang="en-US" sz="950" dirty="0"/>
          </a:p>
        </p:txBody>
      </p:sp>
      <p:sp>
        <p:nvSpPr>
          <p:cNvPr id="52" name="Shape 50"/>
          <p:cNvSpPr/>
          <p:nvPr/>
        </p:nvSpPr>
        <p:spPr>
          <a:xfrm>
            <a:off x="274320" y="4663440"/>
            <a:ext cx="8595360" cy="310896"/>
          </a:xfrm>
          <a:prstGeom prst="rect">
            <a:avLst/>
          </a:prstGeom>
          <a:solidFill>
            <a:srgbClr val="FFF3CD"/>
          </a:solidFill>
          <a:ln w="12700">
            <a:solidFill>
              <a:srgbClr val="C996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3" name="Text 51"/>
          <p:cNvSpPr/>
          <p:nvPr/>
        </p:nvSpPr>
        <p:spPr>
          <a:xfrm>
            <a:off x="365760" y="4663440"/>
            <a:ext cx="84124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D6608"/>
                </a:solidFill>
              </a:rPr>
              <a:t>💡  ~130,000 people in the UK live with a stoma. Approximately 21,000 new stomas are formed annually across all indications.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</a:rPr>
              <a:t>PRE-OPERATIVE ASSESSMENT &amp; STOMA SITING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1480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114800" cy="411480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65760" y="77724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📋  Pre-operative Assessment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280160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History:  </a:t>
            </a:r>
            <a:r>
              <a:rPr lang="en-US" sz="950" dirty="0">
                <a:solidFill>
                  <a:srgbClr val="1E1A2E"/>
                </a:solidFill>
              </a:rPr>
              <a:t>Indication, previous abdominal surgery, BMI, comorbidities, medications (steroids, anticoagulants)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11480" y="1773936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Nutritional Status:  </a:t>
            </a:r>
            <a:r>
              <a:rPr lang="en-US" sz="950" dirty="0">
                <a:solidFill>
                  <a:srgbClr val="1E1A2E"/>
                </a:solidFill>
              </a:rPr>
              <a:t>Serum albumin, BMI, MUST score. Optimise pre-operatively if elective.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11480" y="2267712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Stoma CNS Referral:  </a:t>
            </a:r>
            <a:r>
              <a:rPr lang="en-US" sz="950" dirty="0">
                <a:solidFill>
                  <a:srgbClr val="1E1A2E"/>
                </a:solidFill>
              </a:rPr>
              <a:t>Specialist stoma nurse — pre-operative counselling essential for all planned stomas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11480" y="2761488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Patient Education:  </a:t>
            </a:r>
            <a:r>
              <a:rPr lang="en-US" sz="950" dirty="0">
                <a:solidFill>
                  <a:srgbClr val="1E1A2E"/>
                </a:solidFill>
              </a:rPr>
              <a:t>Explain stoma type, pouching systems, lifestyle changes, reversal possibility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11480" y="3255264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Psychological Assessment:  </a:t>
            </a:r>
            <a:r>
              <a:rPr lang="en-US" sz="950" dirty="0">
                <a:solidFill>
                  <a:srgbClr val="1E1A2E"/>
                </a:solidFill>
              </a:rPr>
              <a:t>Body image concerns, depression screening, social support network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11480" y="3749040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Physical Examination:  </a:t>
            </a:r>
            <a:r>
              <a:rPr lang="en-US" sz="950" dirty="0">
                <a:solidFill>
                  <a:srgbClr val="1E1A2E"/>
                </a:solidFill>
              </a:rPr>
              <a:t>Assess abdomen: scars, skin folds, belt line; examine in standing/sitting/lying positions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11480" y="4242816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Informed Consent:  </a:t>
            </a:r>
            <a:r>
              <a:rPr lang="en-US" sz="950" dirty="0">
                <a:solidFill>
                  <a:srgbClr val="1E1A2E"/>
                </a:solidFill>
              </a:rPr>
              <a:t>Permanent vs temporary, complications, reversal probability, impact on QoL/intimacy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572000" y="777240"/>
            <a:ext cx="429768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4572000" y="777240"/>
            <a:ext cx="4297680" cy="411480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663440" y="77724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📍  Stoma Siting Principles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663440" y="1298448"/>
            <a:ext cx="411480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Shape 16"/>
          <p:cNvSpPr/>
          <p:nvPr/>
        </p:nvSpPr>
        <p:spPr>
          <a:xfrm>
            <a:off x="4709160" y="1417320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5074920" y="1325880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1040"/>
                </a:solidFill>
              </a:rPr>
              <a:t>Within Rectus Abdominis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074920" y="157276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Passes through the muscle — significantly reduces parastomal hernia risk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663440" y="1874520"/>
            <a:ext cx="411480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Shape 20"/>
          <p:cNvSpPr/>
          <p:nvPr/>
        </p:nvSpPr>
        <p:spPr>
          <a:xfrm>
            <a:off x="4709160" y="1993392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5074920" y="1901952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1040"/>
                </a:solidFill>
              </a:rPr>
              <a:t>Visible to Patient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074920" y="214884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Must see the stoma to manage independently — assess in standing, sitting, lying positions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663440" y="2450592"/>
            <a:ext cx="411480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Shape 24"/>
          <p:cNvSpPr/>
          <p:nvPr/>
        </p:nvSpPr>
        <p:spPr>
          <a:xfrm>
            <a:off x="4709160" y="2569464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7" name="Text 25"/>
          <p:cNvSpPr/>
          <p:nvPr/>
        </p:nvSpPr>
        <p:spPr>
          <a:xfrm>
            <a:off x="5074920" y="2478024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1040"/>
                </a:solidFill>
              </a:rPr>
              <a:t>Away from Bony Prominences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074920" y="272491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Avoid ASIS, costal margin — prevents appliance leakage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663440" y="3026664"/>
            <a:ext cx="411480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0" name="Shape 28"/>
          <p:cNvSpPr/>
          <p:nvPr/>
        </p:nvSpPr>
        <p:spPr>
          <a:xfrm>
            <a:off x="4709160" y="3145536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1" name="Text 29"/>
          <p:cNvSpPr/>
          <p:nvPr/>
        </p:nvSpPr>
        <p:spPr>
          <a:xfrm>
            <a:off x="5074920" y="3054096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1040"/>
                </a:solidFill>
              </a:rPr>
              <a:t>Away from Skin Folds &amp; Scars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74920" y="3300984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Folds and scars prevent appliance adherence → chronic leakage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663440" y="3602736"/>
            <a:ext cx="411480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Shape 32"/>
          <p:cNvSpPr/>
          <p:nvPr/>
        </p:nvSpPr>
        <p:spPr>
          <a:xfrm>
            <a:off x="4709160" y="3721608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5" name="Text 33"/>
          <p:cNvSpPr/>
          <p:nvPr/>
        </p:nvSpPr>
        <p:spPr>
          <a:xfrm>
            <a:off x="5074920" y="3630168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1040"/>
                </a:solidFill>
              </a:rPr>
              <a:t>Below Belt Line (Usually)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074920" y="3877056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Allows normal clothing; site above if obese or short trunk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663440" y="4178808"/>
            <a:ext cx="411480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8" name="Shape 36"/>
          <p:cNvSpPr/>
          <p:nvPr/>
        </p:nvSpPr>
        <p:spPr>
          <a:xfrm>
            <a:off x="4709160" y="4297680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9" name="Text 37"/>
          <p:cNvSpPr/>
          <p:nvPr/>
        </p:nvSpPr>
        <p:spPr>
          <a:xfrm>
            <a:off x="5074920" y="4206240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1040"/>
                </a:solidFill>
              </a:rPr>
              <a:t>≥5 cm from All Wounds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5074920" y="445312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Away from wound/drain sites for independent appliance management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572000" y="4645152"/>
            <a:ext cx="4297680" cy="219456"/>
          </a:xfrm>
          <a:prstGeom prst="rect">
            <a:avLst/>
          </a:prstGeom>
          <a:solidFill>
            <a:srgbClr val="4A1040">
              <a:alpha val="85000"/>
            </a:srgbClr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2" name="Text 40"/>
          <p:cNvSpPr/>
          <p:nvPr/>
        </p:nvSpPr>
        <p:spPr>
          <a:xfrm>
            <a:off x="4572000" y="4645152"/>
            <a:ext cx="4297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Colostomy → LLQ   |   Ileostomy → RLQ   |   Urostomy → RLQ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</a:rPr>
              <a:t>COLOSTOMY — TYPES &amp; SURGICAL TECHNIQUE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14800" cy="411480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114800" cy="411480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65760" y="77724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End Colostomy — Operative Steps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298448"/>
            <a:ext cx="393192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402336" y="1417320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02336" y="14173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49808" y="1325880"/>
            <a:ext cx="34564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1040"/>
                </a:solidFill>
              </a:rPr>
              <a:t>Stoma site incision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749808" y="1572768"/>
            <a:ext cx="34564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Cruciate skin incision at pre-marked LLQ site; core of subcutaneous fat excised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65760" y="1874520"/>
            <a:ext cx="393192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402336" y="1993392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02336" y="19933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49808" y="1901952"/>
            <a:ext cx="34564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1040"/>
                </a:solidFill>
              </a:rPr>
              <a:t>Fascial entry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749808" y="2148840"/>
            <a:ext cx="34564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Cruciate incision anterior rectus sheath; split rectus fibres; incise posterior sheath and peritoneum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65760" y="2450592"/>
            <a:ext cx="393192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Shape 16"/>
          <p:cNvSpPr/>
          <p:nvPr/>
        </p:nvSpPr>
        <p:spPr>
          <a:xfrm>
            <a:off x="402336" y="2569464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402336" y="256946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49808" y="2478024"/>
            <a:ext cx="34564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1040"/>
                </a:solidFill>
              </a:rPr>
              <a:t>Aperture size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749808" y="2724912"/>
            <a:ext cx="34564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Accommodate two fingerbreadths — must pass bowel without tension or constriction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65760" y="3026664"/>
            <a:ext cx="393192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402336" y="3145536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02336" y="31455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4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749808" y="3054096"/>
            <a:ext cx="34564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1040"/>
                </a:solidFill>
              </a:rPr>
              <a:t>Bowel mobilisation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49808" y="3300984"/>
            <a:ext cx="34564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Mobilise sigmoid colon with adequate mesentery; preserve marginal artery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65760" y="3602736"/>
            <a:ext cx="393192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8" name="Shape 26"/>
          <p:cNvSpPr/>
          <p:nvPr/>
        </p:nvSpPr>
        <p:spPr>
          <a:xfrm>
            <a:off x="402336" y="3721608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9" name="Text 27"/>
          <p:cNvSpPr/>
          <p:nvPr/>
        </p:nvSpPr>
        <p:spPr>
          <a:xfrm>
            <a:off x="402336" y="372160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5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49808" y="3630168"/>
            <a:ext cx="34564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1040"/>
                </a:solidFill>
              </a:rPr>
              <a:t>Exteriorisation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749808" y="3877056"/>
            <a:ext cx="34564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Deliver bowel end 2–3 cm above skin without tension; confirm orientation (no twist)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65760" y="4178808"/>
            <a:ext cx="3931920" cy="512064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3" name="Shape 31"/>
          <p:cNvSpPr/>
          <p:nvPr/>
        </p:nvSpPr>
        <p:spPr>
          <a:xfrm>
            <a:off x="402336" y="4297680"/>
            <a:ext cx="274320" cy="274320"/>
          </a:xfrm>
          <a:prstGeom prst="ellipse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402336" y="429768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6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749808" y="4206240"/>
            <a:ext cx="34564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4A1040"/>
                </a:solidFill>
              </a:rPr>
              <a:t>Maturation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749808" y="4453128"/>
            <a:ext cx="34564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Full-thickness seromuscular sutures to dermis (2/0 Vicryl) — flush, not everted (unlike ileostomy)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572000" y="777240"/>
            <a:ext cx="429768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8" name="Shape 36"/>
          <p:cNvSpPr/>
          <p:nvPr/>
        </p:nvSpPr>
        <p:spPr>
          <a:xfrm>
            <a:off x="4572000" y="777240"/>
            <a:ext cx="4297680" cy="384048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9" name="Text 37"/>
          <p:cNvSpPr/>
          <p:nvPr/>
        </p:nvSpPr>
        <p:spPr>
          <a:xfrm>
            <a:off x="4663440" y="77724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Loop Colostomy (Defunctioning)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4663440" y="123444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Transverse / sigmoid loop delivered through aperture over a support rod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4663440" y="150876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Enterotomy on antimesenteric border — proximal (functional) limb faces patient's head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4663440" y="178308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Rod removed after 5–7 days once fixation established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4663440" y="205740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Reversal: simple closure or formal resection at 8–12 weeks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4663440" y="2331720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◆  </a:t>
            </a:r>
            <a:r>
              <a:rPr lang="en-US" sz="950" dirty="0">
                <a:solidFill>
                  <a:srgbClr val="1E1A2E"/>
                </a:solidFill>
              </a:rPr>
              <a:t>Higher prolapse risk than sigmoid — use sigmoid in preference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4572000" y="2926080"/>
            <a:ext cx="429768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6" name="Shape 44"/>
          <p:cNvSpPr/>
          <p:nvPr/>
        </p:nvSpPr>
        <p:spPr>
          <a:xfrm>
            <a:off x="4572000" y="2926080"/>
            <a:ext cx="4297680" cy="384048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7" name="Text 45"/>
          <p:cNvSpPr/>
          <p:nvPr/>
        </p:nvSpPr>
        <p:spPr>
          <a:xfrm>
            <a:off x="4663440" y="292608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Key Technical Considerations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4663440" y="338328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Tension-free:  </a:t>
            </a:r>
            <a:r>
              <a:rPr lang="en-US" sz="950" dirty="0">
                <a:solidFill>
                  <a:srgbClr val="1E1A2E"/>
                </a:solidFill>
              </a:rPr>
              <a:t>Mobilise splenic flexure if needed; mesentery must not be taut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4663440" y="3675888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Blood supply:  </a:t>
            </a:r>
            <a:r>
              <a:rPr lang="en-US" sz="950" dirty="0">
                <a:solidFill>
                  <a:srgbClr val="1E1A2E"/>
                </a:solidFill>
              </a:rPr>
              <a:t>Preserve marginal artery; check viability — pink bowel, pulsatile mesentery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4663440" y="3968496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Orientation:  </a:t>
            </a:r>
            <a:r>
              <a:rPr lang="en-US" sz="950" dirty="0">
                <a:solidFill>
                  <a:srgbClr val="1E1A2E"/>
                </a:solidFill>
              </a:rPr>
              <a:t>Avoid 180° twisting; mark proximal limb with suture before delivery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4663440" y="4261104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Aperture size:  </a:t>
            </a:r>
            <a:r>
              <a:rPr lang="en-US" sz="950" dirty="0">
                <a:solidFill>
                  <a:srgbClr val="1E1A2E"/>
                </a:solidFill>
              </a:rPr>
              <a:t>Too tight = ischaemia; too large = prolapse/hernia. Two fingerbreadths optimal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663440" y="4553712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Laparoscopic:  </a:t>
            </a:r>
            <a:r>
              <a:rPr lang="en-US" sz="950" dirty="0">
                <a:solidFill>
                  <a:srgbClr val="1E1A2E"/>
                </a:solidFill>
              </a:rPr>
              <a:t>Stoma often created first laparoscopically; camera port aids site selection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</a:rPr>
              <a:t>ILEOSTOMY — TYPES &amp; SURGICAL TECHNIQUE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5120640" cy="260604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5120640" cy="411480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65760" y="77724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Brooke's Ileostomy — Spout Maturation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84048" y="1261872"/>
            <a:ext cx="49194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1. </a:t>
            </a:r>
            <a:r>
              <a:rPr lang="en-US" sz="950" b="1" dirty="0">
                <a:solidFill>
                  <a:srgbClr val="1E1A2E"/>
                </a:solidFill>
              </a:rPr>
              <a:t>Aperture:  </a:t>
            </a:r>
            <a:r>
              <a:rPr lang="en-US" sz="950" dirty="0">
                <a:solidFill>
                  <a:srgbClr val="64748B"/>
                </a:solidFill>
              </a:rPr>
              <a:t>Right iliac fossa pre-marked site; trephine through rectus abdominis muscle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84048" y="1682496"/>
            <a:ext cx="49194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2. </a:t>
            </a:r>
            <a:r>
              <a:rPr lang="en-US" sz="950" b="1" dirty="0">
                <a:solidFill>
                  <a:srgbClr val="1E1A2E"/>
                </a:solidFill>
              </a:rPr>
              <a:t>Exteriorise bowel:  </a:t>
            </a:r>
            <a:r>
              <a:rPr lang="en-US" sz="950" dirty="0">
                <a:solidFill>
                  <a:srgbClr val="64748B"/>
                </a:solidFill>
              </a:rPr>
              <a:t>Terminal 8–10 cm ileum delivered; close mesenteric gap to prevent internal hernia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84048" y="2103120"/>
            <a:ext cx="49194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3. </a:t>
            </a:r>
            <a:r>
              <a:rPr lang="en-US" sz="950" b="1" dirty="0">
                <a:solidFill>
                  <a:srgbClr val="1E1A2E"/>
                </a:solidFill>
              </a:rPr>
              <a:t>Spout creation:  </a:t>
            </a:r>
            <a:r>
              <a:rPr lang="en-US" sz="950" dirty="0">
                <a:solidFill>
                  <a:srgbClr val="64748B"/>
                </a:solidFill>
              </a:rPr>
              <a:t>Evert (fold back) distal 2–3 cm of ileum to create a 2.5–3 cm spout above skin level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84048" y="2523744"/>
            <a:ext cx="49194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4. </a:t>
            </a:r>
            <a:r>
              <a:rPr lang="en-US" sz="950" b="1" dirty="0">
                <a:solidFill>
                  <a:srgbClr val="1E1A2E"/>
                </a:solidFill>
              </a:rPr>
              <a:t>Why a spout?:  </a:t>
            </a:r>
            <a:r>
              <a:rPr lang="en-US" sz="950" dirty="0">
                <a:solidFill>
                  <a:srgbClr val="64748B"/>
                </a:solidFill>
              </a:rPr>
              <a:t>Proteolytic enzymes are caustic — spout directs liquid output into appliance, away from peristomal skin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84048" y="2944368"/>
            <a:ext cx="491947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5. </a:t>
            </a:r>
            <a:r>
              <a:rPr lang="en-US" sz="950" b="1" dirty="0">
                <a:solidFill>
                  <a:srgbClr val="1E1A2E"/>
                </a:solidFill>
              </a:rPr>
              <a:t>Maturation sutures:  </a:t>
            </a:r>
            <a:r>
              <a:rPr lang="en-US" sz="950" dirty="0">
                <a:solidFill>
                  <a:srgbClr val="64748B"/>
                </a:solidFill>
              </a:rPr>
              <a:t>3-point sutures: full-thickness bowel tip → seromuscular at skin level → dermis (Brooke technique)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577840" y="777240"/>
            <a:ext cx="3291840" cy="260604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5577840" y="777240"/>
            <a:ext cx="3291840" cy="411480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5669280" y="777240"/>
            <a:ext cx="3108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Ileostomy vs Colostomy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623560" y="1252728"/>
            <a:ext cx="3154680" cy="246888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5650992" y="1252728"/>
            <a:ext cx="10058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4A1040"/>
                </a:solidFill>
              </a:rPr>
              <a:t>Feature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6702552" y="1252728"/>
            <a:ext cx="10058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7B3065"/>
                </a:solidFill>
              </a:rPr>
              <a:t>Ileostomy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754112" y="1252728"/>
            <a:ext cx="10058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C95E4A"/>
                </a:solidFill>
              </a:rPr>
              <a:t>Colostomy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5623560" y="1536192"/>
            <a:ext cx="315468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5650992" y="153619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Output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6675120" y="153619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7B3065"/>
                </a:solidFill>
              </a:rPr>
              <a:t>Liquid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7680960" y="153619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C95E4A"/>
                </a:solidFill>
              </a:rPr>
              <a:t>Semi-solid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5623560" y="1828800"/>
            <a:ext cx="3154680" cy="27432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5650992" y="1828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Volume/day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6675120" y="1828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7B3065"/>
                </a:solidFill>
              </a:rPr>
              <a:t>500–1500 mL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7680960" y="1828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C95E4A"/>
                </a:solidFill>
              </a:rPr>
              <a:t>100–300 g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5623560" y="2121408"/>
            <a:ext cx="315468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8" name="Text 26"/>
          <p:cNvSpPr/>
          <p:nvPr/>
        </p:nvSpPr>
        <p:spPr>
          <a:xfrm>
            <a:off x="5650992" y="2121408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Skin risk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6675120" y="2121408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7B3065"/>
                </a:solidFill>
              </a:rPr>
              <a:t>High (enzymes)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7680960" y="2121408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C95E4A"/>
                </a:solidFill>
              </a:rPr>
              <a:t>Low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5623560" y="2414016"/>
            <a:ext cx="3154680" cy="27432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2" name="Text 30"/>
          <p:cNvSpPr/>
          <p:nvPr/>
        </p:nvSpPr>
        <p:spPr>
          <a:xfrm>
            <a:off x="5650992" y="2414016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Spout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6675120" y="2414016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7B3065"/>
                </a:solidFill>
              </a:rPr>
              <a:t>Yes (2–3 cm)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7680960" y="2414016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C95E4A"/>
                </a:solidFill>
              </a:rPr>
              <a:t>No (flush)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5623560" y="2706624"/>
            <a:ext cx="315468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6" name="Text 34"/>
          <p:cNvSpPr/>
          <p:nvPr/>
        </p:nvSpPr>
        <p:spPr>
          <a:xfrm>
            <a:off x="5650992" y="2706624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Appliance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6675120" y="2706624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7B3065"/>
                </a:solidFill>
              </a:rPr>
              <a:t>Drainable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7680960" y="2706624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C95E4A"/>
                </a:solidFill>
              </a:rPr>
              <a:t>Closed bag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5623560" y="2999232"/>
            <a:ext cx="3154680" cy="274320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0" name="Text 38"/>
          <p:cNvSpPr/>
          <p:nvPr/>
        </p:nvSpPr>
        <p:spPr>
          <a:xfrm>
            <a:off x="5650992" y="299923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E1A2E"/>
                </a:solidFill>
              </a:rPr>
              <a:t>Site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6675120" y="299923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7B3065"/>
                </a:solidFill>
              </a:rPr>
              <a:t>RLQ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7680960" y="299923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C95E4A"/>
                </a:solidFill>
              </a:rPr>
              <a:t>LLQ/LUQ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274320" y="3520440"/>
            <a:ext cx="859536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1C4C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4" name="Shape 42"/>
          <p:cNvSpPr/>
          <p:nvPr/>
        </p:nvSpPr>
        <p:spPr>
          <a:xfrm>
            <a:off x="274320" y="3520440"/>
            <a:ext cx="8595360" cy="347472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5" name="Text 43"/>
          <p:cNvSpPr/>
          <p:nvPr/>
        </p:nvSpPr>
        <p:spPr>
          <a:xfrm>
            <a:off x="365760" y="35204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Loop Ileostomy — Critical Points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365760" y="3922776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Indication:  </a:t>
            </a:r>
            <a:r>
              <a:rPr lang="en-US" sz="950" dirty="0">
                <a:solidFill>
                  <a:srgbClr val="1E1A2E"/>
                </a:solidFill>
              </a:rPr>
              <a:t>Protect low colorectal/IPAA anastomosis; most common temporary stoma in colorectal surgery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4663440" y="3922776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Output risk:  </a:t>
            </a:r>
            <a:r>
              <a:rPr lang="en-US" sz="950" dirty="0">
                <a:solidFill>
                  <a:srgbClr val="1E1A2E"/>
                </a:solidFill>
              </a:rPr>
              <a:t>HIGH output (&gt;1500 mL/day) → dehydration, AKI, electrolyte imbalance — monitor and replace daily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365760" y="4379976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Reversal:  </a:t>
            </a:r>
            <a:r>
              <a:rPr lang="en-US" sz="950" dirty="0">
                <a:solidFill>
                  <a:srgbClr val="1E1A2E"/>
                </a:solidFill>
              </a:rPr>
              <a:t>Typically 8–12 weeks; confirm distal anastomosis intact (water-soluble contrast enema before closure)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4663440" y="4379976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Dysfunction:  </a:t>
            </a:r>
            <a:r>
              <a:rPr lang="en-US" sz="950" dirty="0">
                <a:solidFill>
                  <a:srgbClr val="1E1A2E"/>
                </a:solidFill>
              </a:rPr>
              <a:t>Early: high output; Late: adhesive obstruction, herniation — both require prompt investigation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</a:rPr>
              <a:t>UROSTOMY — URINARY DIVERSION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5029200" cy="411480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5029200" cy="411480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65760" y="777240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Ileal Conduit — Gold Standard Technique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298448"/>
            <a:ext cx="4846320" cy="62179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402336" y="1472184"/>
            <a:ext cx="274320" cy="274320"/>
          </a:xfrm>
          <a:prstGeom prst="ellipse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02336" y="147218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49808" y="1335024"/>
            <a:ext cx="43708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7D7B"/>
                </a:solidFill>
              </a:rPr>
              <a:t>Bowel segment selection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49808" y="1591056"/>
            <a:ext cx="4370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Isolate 15–20 cm of terminal ileum (10–15 cm from ileocaecal valve); restore bowel continuity with ileo-ileal anastomosis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65760" y="1993392"/>
            <a:ext cx="4846320" cy="62179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402336" y="2167128"/>
            <a:ext cx="274320" cy="274320"/>
          </a:xfrm>
          <a:prstGeom prst="ellipse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02336" y="216712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49808" y="2029968"/>
            <a:ext cx="43708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7D7B"/>
                </a:solidFill>
              </a:rPr>
              <a:t>Ureteric anastomosis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49808" y="2286000"/>
            <a:ext cx="4370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Left ureter tunnelled under sigmoid mesentery; both ureters spatulated and anastomosed end-to-side (Wallace or Bricker technique)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65760" y="2688336"/>
            <a:ext cx="4846320" cy="62179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Shape 16"/>
          <p:cNvSpPr/>
          <p:nvPr/>
        </p:nvSpPr>
        <p:spPr>
          <a:xfrm>
            <a:off x="402336" y="2862072"/>
            <a:ext cx="274320" cy="274320"/>
          </a:xfrm>
          <a:prstGeom prst="ellipse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402336" y="286207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49808" y="2724912"/>
            <a:ext cx="43708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7D7B"/>
                </a:solidFill>
              </a:rPr>
              <a:t>Stoma formation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49808" y="2980944"/>
            <a:ext cx="4370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Distal end of conduit brought to pre-marked RLQ site through rectus muscle aperture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65760" y="3383280"/>
            <a:ext cx="4846320" cy="62179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402336" y="3557016"/>
            <a:ext cx="274320" cy="274320"/>
          </a:xfrm>
          <a:prstGeom prst="ellipse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02336" y="355701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4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749808" y="3419856"/>
            <a:ext cx="43708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7D7B"/>
                </a:solidFill>
              </a:rPr>
              <a:t>Maturation &amp; stenting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749808" y="3675888"/>
            <a:ext cx="4370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Everted spout (1–2 cm); ureteric stents placed and removed at 10–14 days; appliance fitted post-operatively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65760" y="4078224"/>
            <a:ext cx="4846320" cy="62179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8" name="Shape 26"/>
          <p:cNvSpPr/>
          <p:nvPr/>
        </p:nvSpPr>
        <p:spPr>
          <a:xfrm>
            <a:off x="402336" y="4251960"/>
            <a:ext cx="274320" cy="274320"/>
          </a:xfrm>
          <a:prstGeom prst="ellipse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9" name="Text 27"/>
          <p:cNvSpPr/>
          <p:nvPr/>
        </p:nvSpPr>
        <p:spPr>
          <a:xfrm>
            <a:off x="402336" y="4251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5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49808" y="4114800"/>
            <a:ext cx="43708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7D7B"/>
                </a:solidFill>
              </a:rPr>
              <a:t>Wallace vs Bricker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49808" y="4370832"/>
            <a:ext cx="4370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1A2E"/>
                </a:solidFill>
              </a:rPr>
              <a:t>Wallace: conjoined ureteric plate (fewer anastomoses); Bricker: independent ureteric anastomoses (separate leak control)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5486400" y="777240"/>
            <a:ext cx="338328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3" name="Shape 31"/>
          <p:cNvSpPr/>
          <p:nvPr/>
        </p:nvSpPr>
        <p:spPr>
          <a:xfrm>
            <a:off x="5486400" y="777240"/>
            <a:ext cx="3383280" cy="384048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5577840" y="7772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Types of Urinary Diversion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577840" y="1234440"/>
            <a:ext cx="3200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▶  Ileal Conduit:  </a:t>
            </a:r>
            <a:r>
              <a:rPr lang="en-US" sz="950" dirty="0">
                <a:solidFill>
                  <a:srgbClr val="1E1A2E"/>
                </a:solidFill>
              </a:rPr>
              <a:t>Incontinent; gold standard; excellent long-term outcomes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5577840" y="1572768"/>
            <a:ext cx="3200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▶  Indiana Pouch:  </a:t>
            </a:r>
            <a:r>
              <a:rPr lang="en-US" sz="950" dirty="0">
                <a:solidFill>
                  <a:srgbClr val="1E1A2E"/>
                </a:solidFill>
              </a:rPr>
              <a:t>Continent, catheterisable reservoir — complex, selected patients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5577840" y="1911096"/>
            <a:ext cx="3200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▶  Neobladder:  </a:t>
            </a:r>
            <a:r>
              <a:rPr lang="en-US" sz="950" dirty="0">
                <a:solidFill>
                  <a:srgbClr val="1E1A2E"/>
                </a:solidFill>
              </a:rPr>
              <a:t>Orthotopic reconstruction — continent voiding per urethra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5577840" y="2249424"/>
            <a:ext cx="3200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▶  Ureterostomy:  </a:t>
            </a:r>
            <a:r>
              <a:rPr lang="en-US" sz="950" dirty="0">
                <a:solidFill>
                  <a:srgbClr val="1E1A2E"/>
                </a:solidFill>
              </a:rPr>
              <a:t>Emergency/salvage — high ureteric stenosis rate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5486400" y="2834640"/>
            <a:ext cx="3383280" cy="205740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0" name="Shape 38"/>
          <p:cNvSpPr/>
          <p:nvPr/>
        </p:nvSpPr>
        <p:spPr>
          <a:xfrm>
            <a:off x="5486400" y="2834640"/>
            <a:ext cx="3383280" cy="384048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1" name="Text 39"/>
          <p:cNvSpPr/>
          <p:nvPr/>
        </p:nvSpPr>
        <p:spPr>
          <a:xfrm>
            <a:off x="5577840" y="28346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Specific Complications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5577840" y="3291840"/>
            <a:ext cx="32004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95E4A"/>
                </a:solidFill>
              </a:rPr>
              <a:t>• </a:t>
            </a:r>
            <a:r>
              <a:rPr lang="en-US" sz="950" dirty="0">
                <a:solidFill>
                  <a:srgbClr val="1E1A2E"/>
                </a:solidFill>
              </a:rPr>
              <a:t>Ureteroileal anastomotic stricture (10–15%)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5577840" y="3557016"/>
            <a:ext cx="32004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95E4A"/>
                </a:solidFill>
              </a:rPr>
              <a:t>• </a:t>
            </a:r>
            <a:r>
              <a:rPr lang="en-US" sz="950" dirty="0">
                <a:solidFill>
                  <a:srgbClr val="1E1A2E"/>
                </a:solidFill>
              </a:rPr>
              <a:t>Pyelonephritis / recurrent UTIs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5577840" y="3822192"/>
            <a:ext cx="32004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95E4A"/>
                </a:solidFill>
              </a:rPr>
              <a:t>• </a:t>
            </a:r>
            <a:r>
              <a:rPr lang="en-US" sz="950" dirty="0">
                <a:solidFill>
                  <a:srgbClr val="1E1A2E"/>
                </a:solidFill>
              </a:rPr>
              <a:t>Hyperchloraemic metabolic acidosis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5577840" y="4087368"/>
            <a:ext cx="32004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95E4A"/>
                </a:solidFill>
              </a:rPr>
              <a:t>• </a:t>
            </a:r>
            <a:r>
              <a:rPr lang="en-US" sz="950" dirty="0">
                <a:solidFill>
                  <a:srgbClr val="1E1A2E"/>
                </a:solidFill>
              </a:rPr>
              <a:t>Renal deterioration (monitor GFR annually)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5577840" y="4352544"/>
            <a:ext cx="32004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95E4A"/>
                </a:solidFill>
              </a:rPr>
              <a:t>• </a:t>
            </a:r>
            <a:r>
              <a:rPr lang="en-US" sz="950" dirty="0">
                <a:solidFill>
                  <a:srgbClr val="1E1A2E"/>
                </a:solidFill>
              </a:rPr>
              <a:t>Stomal stenosis / retraction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5577840" y="4617720"/>
            <a:ext cx="32004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95E4A"/>
                </a:solidFill>
              </a:rPr>
              <a:t>• </a:t>
            </a:r>
            <a:r>
              <a:rPr lang="en-US" sz="950" dirty="0">
                <a:solidFill>
                  <a:srgbClr val="1E1A2E"/>
                </a:solidFill>
              </a:rPr>
              <a:t>Mucus production in conduit (normal — reassure)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</a:rPr>
              <a:t>STOMA APPLIANCES &amp; PERISTOMAL SKIN CARE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20624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C95E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206240" cy="384048"/>
          </a:xfrm>
          <a:prstGeom prst="rect">
            <a:avLst/>
          </a:prstGeom>
          <a:solidFill>
            <a:srgbClr val="C95E4A"/>
          </a:solidFill>
          <a:ln w="12700">
            <a:solidFill>
              <a:srgbClr val="C95E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65760" y="77724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One-Piece System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108960" y="841248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FFFFFF"/>
                </a:solidFill>
              </a:rPr>
              <a:t>Flange + bag as single unit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365760" y="121615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7A4E"/>
                </a:solidFill>
              </a:rPr>
              <a:t>✅ Simple to use — ideal for new patients   ✅ Less bulky under clothing   ✅ Quick to apply and remove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65760" y="155448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4650A"/>
                </a:solidFill>
              </a:rPr>
              <a:t>⚠ Skin exposed each change   ⚠ Less flexible for changing stoma size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65760" y="1874520"/>
            <a:ext cx="4023360" cy="80467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11480" y="1911096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Best used for: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11480" y="214884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1A2E"/>
                </a:solidFill>
              </a:rPr>
              <a:t>Colostomy / Simple ileostomy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709160" y="777240"/>
            <a:ext cx="420624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7B306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Shape 12"/>
          <p:cNvSpPr/>
          <p:nvPr/>
        </p:nvSpPr>
        <p:spPr>
          <a:xfrm>
            <a:off x="4709160" y="777240"/>
            <a:ext cx="4206240" cy="384048"/>
          </a:xfrm>
          <a:prstGeom prst="rect">
            <a:avLst/>
          </a:prstGeom>
          <a:solidFill>
            <a:srgbClr val="7B3065"/>
          </a:solidFill>
          <a:ln w="12700">
            <a:solidFill>
              <a:srgbClr val="7B306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800600" y="77724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Two-Piece System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543800" y="841248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FFFFFF"/>
                </a:solidFill>
              </a:rPr>
              <a:t>Baseplate + separate bag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4800600" y="121615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7A4E"/>
                </a:solidFill>
              </a:rPr>
              <a:t>✅ Bag changed without disturbing skin   ✅ Multiple bag options (open/closed/drainable)   ✅ Preferred by most active patients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800600" y="155448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4650A"/>
                </a:solidFill>
              </a:rPr>
              <a:t>⚠ Slightly more complex initially   ⚠ Flange-bag junction can occasionally leak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800600" y="1874520"/>
            <a:ext cx="4023360" cy="80467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846320" y="1911096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3065"/>
                </a:solidFill>
              </a:rPr>
              <a:t>Best used for: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846320" y="214884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1A2E"/>
                </a:solidFill>
              </a:rPr>
              <a:t>Ileostomy / Urostomy / Active patients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274320" y="2926080"/>
            <a:ext cx="420624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1A7D7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274320" y="2926080"/>
            <a:ext cx="4206240" cy="384048"/>
          </a:xfrm>
          <a:prstGeom prst="rect">
            <a:avLst/>
          </a:prstGeom>
          <a:solidFill>
            <a:srgbClr val="1A7D7B"/>
          </a:solidFill>
          <a:ln w="12700">
            <a:solidFill>
              <a:srgbClr val="1A7D7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365760" y="292608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Closed Bag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108960" y="2990088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FFFFFF"/>
                </a:solidFill>
              </a:rPr>
              <a:t>Sealed, non-drainable pouch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365760" y="336499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7A4E"/>
                </a:solidFill>
              </a:rPr>
              <a:t>✅ Discreet with minimal odour   ✅ Simple — change 1–3× per day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65760" y="370332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4650A"/>
                </a:solidFill>
              </a:rPr>
              <a:t>⚠ Not suitable for liquid output   ⚠ More product waste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65760" y="4023360"/>
            <a:ext cx="4023360" cy="80467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9" name="Text 27"/>
          <p:cNvSpPr/>
          <p:nvPr/>
        </p:nvSpPr>
        <p:spPr>
          <a:xfrm>
            <a:off x="411480" y="4059936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D7B"/>
                </a:solidFill>
              </a:rPr>
              <a:t>Best used for: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11480" y="429768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1A2E"/>
                </a:solidFill>
              </a:rPr>
              <a:t>Colostomy (formed stool output)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4709160" y="2926080"/>
            <a:ext cx="4206240" cy="1965960"/>
          </a:xfrm>
          <a:prstGeom prst="rect">
            <a:avLst/>
          </a:prstGeom>
          <a:solidFill>
            <a:srgbClr val="FFFFFF"/>
          </a:solidFill>
          <a:ln w="25400">
            <a:solidFill>
              <a:srgbClr val="C996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2" name="Shape 30"/>
          <p:cNvSpPr/>
          <p:nvPr/>
        </p:nvSpPr>
        <p:spPr>
          <a:xfrm>
            <a:off x="4709160" y="2926080"/>
            <a:ext cx="4206240" cy="384048"/>
          </a:xfrm>
          <a:prstGeom prst="rect">
            <a:avLst/>
          </a:prstGeom>
          <a:solidFill>
            <a:srgbClr val="C9960A"/>
          </a:solidFill>
          <a:ln w="12700">
            <a:solidFill>
              <a:srgbClr val="C996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3" name="Text 31"/>
          <p:cNvSpPr/>
          <p:nvPr/>
        </p:nvSpPr>
        <p:spPr>
          <a:xfrm>
            <a:off x="4800600" y="2926080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Drainable Bag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543800" y="2990088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FFFFFF"/>
                </a:solidFill>
              </a:rPr>
              <a:t>Open-ended with clip/velcro seal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4800600" y="336499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E7A4E"/>
                </a:solidFill>
              </a:rPr>
              <a:t>✅ Less frequent full changes   ✅ Suitable for liquid/semi-liquid output   ✅ Emptied 4–6× daily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800600" y="3703320"/>
            <a:ext cx="4023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4650A"/>
                </a:solidFill>
              </a:rPr>
              <a:t>⚠ Less discreet than closed bag   ⚠ Requires emptying technique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800600" y="4023360"/>
            <a:ext cx="4023360" cy="804672"/>
          </a:xfrm>
          <a:prstGeom prst="rect">
            <a:avLst/>
          </a:prstGeom>
          <a:solidFill>
            <a:srgbClr val="F8F5F7"/>
          </a:solidFill>
          <a:ln w="12700">
            <a:solidFill>
              <a:srgbClr val="D1C4C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8" name="Text 36"/>
          <p:cNvSpPr/>
          <p:nvPr/>
        </p:nvSpPr>
        <p:spPr>
          <a:xfrm>
            <a:off x="4846320" y="4059936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960A"/>
                </a:solidFill>
              </a:rPr>
              <a:t>Best used for: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4846320" y="429768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1A2E"/>
                </a:solidFill>
              </a:rPr>
              <a:t>Ileostomy / Urostomy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274320" y="4663440"/>
            <a:ext cx="8595360" cy="310896"/>
          </a:xfrm>
          <a:prstGeom prst="rect">
            <a:avLst/>
          </a:prstGeom>
          <a:solidFill>
            <a:srgbClr val="4A1040"/>
          </a:solidFill>
          <a:ln w="12700">
            <a:solidFill>
              <a:srgbClr val="4A104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1" name="Text 39"/>
          <p:cNvSpPr/>
          <p:nvPr/>
        </p:nvSpPr>
        <p:spPr>
          <a:xfrm>
            <a:off x="365760" y="4663440"/>
            <a:ext cx="84124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5E4A"/>
                </a:solidFill>
              </a:rPr>
              <a:t>Accessories: </a:t>
            </a:r>
            <a:r>
              <a:rPr lang="en-US" sz="950" dirty="0">
                <a:solidFill>
                  <a:srgbClr val="FFFFFF"/>
                </a:solidFill>
              </a:rPr>
              <a:t>Barrier rings/paste  ·  Flange extenders  ·  Stoma powder (weeping skin)  ·  Barrier wipes  ·  Convex baseplates (retracted stoma)  ·  Support belts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3274</Words>
  <Application>Microsoft Macintosh PowerPoint</Application>
  <PresentationFormat>On-screen Show (16:9)</PresentationFormat>
  <Paragraphs>409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Stoma Surgery - Comprehensive Surgical Overview</dc:title>
  <dc:subject>PptxGenJS Presentation</dc:subject>
  <dc:creator>PptxGenJS</dc:creator>
  <cp:lastModifiedBy>Zahid Mahmood</cp:lastModifiedBy>
  <cp:revision>2</cp:revision>
  <dcterms:created xsi:type="dcterms:W3CDTF">2026-04-02T06:50:34Z</dcterms:created>
  <dcterms:modified xsi:type="dcterms:W3CDTF">2026-04-02T07:26:15Z</dcterms:modified>
</cp:coreProperties>
</file>