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1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0" y="274320"/>
            <a:ext cx="3657600" cy="3657600"/>
          </a:xfrm>
          <a:prstGeom prst="ellipse">
            <a:avLst/>
          </a:prstGeom>
          <a:solidFill>
            <a:srgbClr val="7B3065">
              <a:alpha val="22000"/>
            </a:srgbClr>
          </a:solidFill>
          <a:ln w="12700">
            <a:solidFill>
              <a:srgbClr val="7B3065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0" y="822960"/>
            <a:ext cx="2560320" cy="2560320"/>
          </a:xfrm>
          <a:prstGeom prst="ellipse">
            <a:avLst/>
          </a:prstGeom>
          <a:solidFill>
            <a:srgbClr val="C95E4A">
              <a:alpha val="18000"/>
            </a:srgbClr>
          </a:solidFill>
          <a:ln w="12700">
            <a:solidFill>
              <a:srgbClr val="C95E4A">
                <a:alpha val="26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14400"/>
            <a:ext cx="2103120" cy="29260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9144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SURGICAL EDUCATION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371600"/>
            <a:ext cx="7132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Stoma Surgery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365760" y="260604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8B8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Overview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65760" y="310896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09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 ·  Indications  ·  Techniques  ·  Complications  ·  Reversal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4800600"/>
            <a:ext cx="8229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General Surgery  |  Colorectal Division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EARLY POST-OPERATIVE COMPLICATIONS (&lt;30 DAYS)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8595360" cy="256032"/>
          </a:xfrm>
          <a:prstGeom prst="rect">
            <a:avLst/>
          </a:prstGeom>
          <a:solidFill>
            <a:srgbClr val="F7EEF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1040"/>
                </a:solidFill>
              </a:rPr>
              <a:t>Early complications occur in 20–70% of patients — vigilant post-operative stoma assessment by nursing staff is essential.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52D2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097280"/>
            <a:ext cx="3200400" cy="34747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09728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Stomal Ischaemia / Necrosis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474720" y="109728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0" y="109728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B52D2D"/>
                </a:solidFill>
              </a:rPr>
              <a:t>URGENT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65760" y="148132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Inadequate blood supply; tension on mesentery; tight aperture constricting vessels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5760" y="173736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Dark/black discolouration; no bleeding on pin-prick; foul odour — assess depth urgently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" y="199339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2D2D"/>
                </a:solidFill>
              </a:rPr>
              <a:t>💊 Mx: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Monitor hourly; assess with test tube + torch; superficial → observe; full thickness → re-operation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09160" y="109728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52D2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09160" y="1097280"/>
            <a:ext cx="3200400" cy="34747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82312" y="109728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High Output Stoma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909560" y="109728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09560" y="109728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B52D2D"/>
                </a:solidFill>
              </a:rPr>
              <a:t>CRITICAL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800600" y="148132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Ileostomy &gt;1500 mL/day; short gut; proximal stoma; high GI secretions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800600" y="173736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Thirst, polyuria, dehydration; ↓Na⁺, K⁺, Mg²⁺; rising creatinine (AKI)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00600" y="199339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2D2D"/>
                </a:solidFill>
              </a:rPr>
              <a:t>💊 Mx: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Oral rehydration salts; loperamide + codeine; restrict hypotonic fluids; IV replacement if severe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2423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65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2423160"/>
            <a:ext cx="3200400" cy="347472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7472" y="242316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Mucocutaneous Separation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474720" y="242316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0" y="24231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4650A"/>
                </a:solidFill>
              </a:rPr>
              <a:t>COMMON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365760" y="280720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Ischaemia of sutures; infection; tension; malnutrition; steroids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5760" y="306324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Suture line dehiscence; gap between stoma edge and skin; stoma recessed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65760" y="331927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650A"/>
                </a:solidFill>
              </a:rPr>
              <a:t>💊 Mx: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Alginate/hydrocolloid wound products; specialist pouching; heals by secondary intention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709160" y="2423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65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09160" y="2423160"/>
            <a:ext cx="3200400" cy="347472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82312" y="242316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Stomal Retraction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7909560" y="242316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909560" y="24231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4650A"/>
                </a:solidFill>
              </a:rPr>
              <a:t>MODERATE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4800600" y="280720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Tension, obesity, ischaemia; inadequate bowel mobilisation at primary operation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800600" y="306324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Stoma below skin level; poor appliance seal; chronic leakage and skin breakdown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800600" y="331927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4650A"/>
                </a:solidFill>
              </a:rPr>
              <a:t>💊 Mx: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Convex baseplate ± support belt; surgical revision if persistent or severe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74320" y="374904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274320" y="3749040"/>
            <a:ext cx="3200400" cy="347472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7472" y="374904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Stomal Oedema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474720" y="374904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474720" y="374904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9960A"/>
                </a:solidFill>
              </a:rPr>
              <a:t>EXPECTED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365760" y="413308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Normal post-operative response to surgical trauma; improves over 4–6 weeks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65760" y="43891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Swollen, firm, shiny stoma; difficulty fitting appliance — cut aperture larger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365760" y="464515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9960A"/>
                </a:solidFill>
              </a:rPr>
              <a:t>💊 Mx: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Temporarily cut larger aperture; topical sugar (osmotic) for severe oedema; reassurance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09160" y="374904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4709160" y="3749040"/>
            <a:ext cx="3200400" cy="347472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82312" y="374904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Peristomal Skin Irritation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7909560" y="374904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909560" y="374904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9960A"/>
                </a:solidFill>
              </a:rPr>
              <a:t>COMMON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800600" y="413308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Chemical dermatitis from effluent; mechanical trauma; adhesive allergy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4800600" y="43891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Erythema, maceration, excoriation around stoma; leakage perpetuating cycle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00600" y="464515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9960A"/>
                </a:solidFill>
              </a:rPr>
              <a:t>💊 Mx: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Barrier creams; correct appliance sizing; stoma powder on weeping skin; CNS specialist review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LATE COMPLICATIONS (&gt;30 DAYS)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B52D2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3383280" cy="34747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Parastomal Hernia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0" y="77724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0" y="77724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2D2D"/>
                </a:solidFill>
              </a:rPr>
              <a:t>30–50%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16128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Bowel herniates through abdominal wall defect adjacent to stoma. Most common late complication of colostomy.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65760" y="145389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B52D2D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Support belt; Sugarbaker mesh repair; prophylactic mesh at primary formation reduces incidence by 50%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65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777240"/>
            <a:ext cx="3383280" cy="347472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00600" y="77724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Stomal Prolapse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92440" y="77724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92440" y="77724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4650A"/>
                </a:solidFill>
              </a:rPr>
              <a:t>2–10%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800600" y="116128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Telescoping of bowel through the stoma opening. Loop stomas and transverse colostomies most at risk.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800600" y="145389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4650A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Manual reduction if viable bowel; elective surgical revision; resection if irreducible or ischaemic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74320" y="187452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1874520"/>
            <a:ext cx="3383280" cy="347472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18745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Stomal Stenosis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657600" y="187452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0" y="187452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5–15%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65760" y="225856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Narrowing of stomal outlet due to ischaemia, fibrosis, or Crohn's disease at the mucocutaneous junction.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65760" y="255117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3065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Digital dilatation; Hegar dilators; formal surgical refashioning if severe or recurrent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09160" y="187452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1874520"/>
            <a:ext cx="3383280" cy="347472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00600" y="18745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Fistula / Sinus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092440" y="187452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092440" y="187452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5E4A"/>
                </a:solidFill>
              </a:rPr>
              <a:t>3–8%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00600" y="225856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Track from stomal bowel to skin — Crohn's disease, suture abscess, foreign body reaction to mesh.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800600" y="255117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5E4A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Wound care; treat underlying cause; surgical excision ± stoma relocation if persistent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74320" y="29718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274320" y="2971800"/>
            <a:ext cx="3383280" cy="347472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5760" y="297180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Peristomal Varices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3657600" y="297180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57600" y="297180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7D7B"/>
                </a:solidFill>
              </a:rPr>
              <a:t>Rare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65760" y="335584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Portal hypertension → caput medusae around stoma. Risk of massive haemorrhage — life-threatening.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365760" y="364845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7D7B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TIPSS procedure; local injection sclerotherapy; suture ligation; rarely stoma relocation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709160" y="29718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709160" y="2971800"/>
            <a:ext cx="3383280" cy="347472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00600" y="297180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Pyoderma Gangrenosum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8092440" y="297180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092440" y="297180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960A"/>
                </a:solidFill>
              </a:rPr>
              <a:t>Rare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800600" y="335584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Neutrophilic dermatosis causing painful ulceration; strongly associated with IBD. NOT a wound infection.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800600" y="364845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960A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High-dose systemic corticosteroids; ciclosporin; biological therapy. DO NOT debride — pathergy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274320" y="40690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274320" y="4069080"/>
            <a:ext cx="3383280" cy="347472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65760" y="406908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Allergic Contact Dermatitis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3657600" y="406908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657600" y="406908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5–42%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365760" y="445312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Reaction to adhesive, appliance materials, or barrier products — causes eczematous peristomal rash.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365760" y="474573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4748B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Patch testing; change appliance system; topical hydrocortisone; CNS specialist review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4709160" y="40690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0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4709160" y="4069080"/>
            <a:ext cx="3383280" cy="347472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800600" y="406908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Psychosocial Morbidity</a:t>
            </a:r>
            <a:endParaRPr lang="en-US" sz="1050" dirty="0"/>
          </a:p>
        </p:txBody>
      </p:sp>
      <p:sp>
        <p:nvSpPr>
          <p:cNvPr id="56" name="Shape 54"/>
          <p:cNvSpPr/>
          <p:nvPr/>
        </p:nvSpPr>
        <p:spPr>
          <a:xfrm>
            <a:off x="8092440" y="406908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8092440" y="406908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1040"/>
                </a:solidFill>
              </a:rPr>
              <a:t>Up to 40%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800600" y="445312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Depression, body image disturbance, sexual dysfunction, social isolation — profoundly underdiagnosed.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4800600" y="474573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A1040"/>
                </a:solidFill>
              </a:rPr>
              <a:t>Mx: 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</a:rPr>
              <a:t>Psychological screening tools (PHQ-9); CBT; stoma support groups; sexual health referral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PARASTOMAL HERNIA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C95E4A"/>
                </a:solidFill>
              </a:rPr>
              <a:t>30–50%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27432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B0C8"/>
                </a:solidFill>
              </a:rPr>
              <a:t>Overall incidence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46888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C95E4A"/>
                </a:solidFill>
              </a:rPr>
              <a:t>&gt;80%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46888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B0C8"/>
                </a:solidFill>
              </a:rPr>
              <a:t>After end colostomy (5yr)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6344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C95E4A"/>
                </a:solidFill>
              </a:rPr>
              <a:t>~30%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66344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B0C8"/>
                </a:solidFill>
              </a:rPr>
              <a:t>Require surgical repair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C95E4A"/>
                </a:solidFill>
              </a:rPr>
              <a:t>30–50%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85800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0B0C8"/>
                </a:solidFill>
              </a:rPr>
              <a:t>Post-repair recurrence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1993392"/>
            <a:ext cx="411480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1993392"/>
            <a:ext cx="4114800" cy="384048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1993392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⚠  Risk Factors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246888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Obesity (BMI &gt;30)</a:t>
            </a:r>
            <a:pPr indent="0" marL="0">
              <a:buNone/>
            </a:pP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65760" y="276148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Site outside rectus abdominis</a:t>
            </a:r>
            <a:pPr indent="0" marL="0">
              <a:buNone/>
            </a:pP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65760" y="305409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Emergency stoma formation</a:t>
            </a:r>
            <a:pPr indent="0" marL="0">
              <a:buNone/>
            </a:pP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65760" y="334670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Post-operative wound infection</a:t>
            </a:r>
            <a:pPr indent="0" marL="0">
              <a:buNone/>
            </a:pP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65760" y="36393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Steroid / immunosuppressant use</a:t>
            </a:r>
            <a:pPr indent="0" marL="0">
              <a:buNone/>
            </a:pP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65760" y="39319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•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COPD / chronic cough / straining</a:t>
            </a:r>
            <a:pPr indent="0" marL="0">
              <a:buNone/>
            </a:pP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5760" y="42245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Large trephine aperture (&gt;3 cm)</a:t>
            </a:r>
            <a:pPr indent="0" marL="0">
              <a:buNone/>
            </a:pP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65760" y="451713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pPr indent="0" marL="0">
              <a:buNone/>
            </a:pPr>
            <a:r>
              <a:rPr lang="en-US" sz="1000" dirty="0">
                <a:solidFill>
                  <a:srgbClr val="1E1A2E"/>
                </a:solidFill>
              </a:rPr>
              <a:t>Malnutrition / hypoalbuminaemia</a:t>
            </a:r>
            <a:pPr indent="0" marL="0">
              <a:buNone/>
            </a:pP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72000" y="1993392"/>
            <a:ext cx="429768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572000" y="1993392"/>
            <a:ext cx="42976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63440" y="199339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🔧  Prevention &amp; Surgical Repair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663440" y="246888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3065"/>
                </a:solidFill>
              </a:rPr>
              <a:t>Prophylactic Mesh (Prevention):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0" y="2724912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Lightweight large-pore mesh at primary formation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754880" y="2944368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Reduces hernia rate by 50% (NNT = 3–4)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754880" y="3163824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Keyhole / Sugarbaker configuration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754880" y="3383280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No significant increase in infection rate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663440" y="365760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3065"/>
                </a:solidFill>
              </a:rPr>
              <a:t>Conservative: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754880" y="3913632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Support hernia belt — first-line if asymptomatic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754880" y="4133088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Patient education: avoid constipation, lifting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663440" y="4407408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3065"/>
                </a:solidFill>
              </a:rPr>
              <a:t>Surgical Options: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754880" y="4663440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Sugarbaker: mesh placed around stoma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754880" y="4882896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Keyhole: mesh with central aperture for stoma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754880" y="5102352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Stoma relocation: opposite side — complex but definitive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STOMA REVERSAL (CLOSURE)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21488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11480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Pre-Reversal Assessment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4048" y="1243584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Timing: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Loop ileostomy: 8–12 weeks; End colostomy (Hartmann's): 3–6 months after primary surgery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4048" y="1572768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Contrast Study: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Water-soluble enema or CT contrast enema — confirms intact anastomosis. MANDATORY before reversal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84048" y="190195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Endoscopy: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Sigmoidoscopy to exclude anastomotic stricture, recurrent disease or local recurrence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4048" y="2231136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Patient Fitness: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Nutritional optimisation (albumin &gt;3.0); no active sepsis; fully recovered from primary illness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256032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Oncological: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Complete all adjuvant chemotherapy before reversal if indicated; restage disease first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572000" y="777240"/>
            <a:ext cx="4297680" cy="21488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572000" y="777240"/>
            <a:ext cx="42976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Reversal Technique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663440" y="1243584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3065"/>
                </a:solidFill>
              </a:rPr>
              <a:t>Loop Ileostomy Closure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754880" y="1517904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1.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Circumferential incision around stoma base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754880" y="1719072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2.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Mobilise loop from abdominal wall (avoid laparotomy)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754880" y="1920240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3.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Close enterotomy transversely or resect and anastomose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754880" y="2121408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4.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Skin: purse-string closure — halves SSI risk vs primary closure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663440" y="2139696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3065"/>
                </a:solidFill>
              </a:rPr>
              <a:t>Hartmann's Reversal (End Colostomy)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754880" y="2414016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1.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Laparotomy or laparoscopically-assisted approach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54880" y="2615184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2.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Adhesiolysis; identify and mobilise rectal stump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754880" y="2816352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B3065"/>
                </a:solidFill>
              </a:rPr>
              <a:t>3. </a:t>
            </a:r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Colorectal anastomosis with EEA stapler or hand-sewn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74320" y="3063240"/>
            <a:ext cx="85953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3063240"/>
            <a:ext cx="8595360" cy="36576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" y="306324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Outcomes &amp; Complications of Reversal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65760" y="3511296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Reversal rate: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Only 60–80% of intended temporary stomas are eventually reversed — patient/disease factors prevent many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754880" y="3511296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Mortality: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~0.4% loop ileostomy reversal; ~1.5% Hartmann's reversal — significantly more complex procedure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65760" y="39319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SSI at stoma site: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15–25% wound infection rate; purse-string closure or delayed primary closure significantly reduces this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754880" y="39319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Anastomotic leak: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1–5% after Hartmann's reversal; ensure defunctioned segment is decompressed and contrast study done pre-op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65760" y="4352544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Bowel dysfunction: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LAR syndrome; urgency; faecal incontinence after ileostomy reversal — pelvic floor physiotherapy helps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754880" y="4352544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Incisional hernia: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Up to 20% at reversal wound site; consider prophylactic mesh or laparoscopic approach to reduce risk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PSYCHOLOGICAL IMPACT &amp; PATIENT EDUCATION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88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278892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772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Psychological Challenges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365760" y="1225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Body image disturbance — stoma seen as mutilating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682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Depression &amp; anxiety (up to 40% of patients)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2139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Fear of leakage, odour, and noise in public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5968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Sexual dysfunction &amp; altered intimacy/relationships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5760" y="30540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Social isolation and withdrawal from activities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3511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Loss of control over bodily functions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65760" y="3968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Identity adjustment challenges ('ostomate' identity)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46120" y="777240"/>
            <a:ext cx="2788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46120" y="777240"/>
            <a:ext cx="2788920" cy="38404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46120" y="7772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Stoma CNS (Nurse) Role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337560" y="1225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Pre-operative counselling &amp; stoma siting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337560" y="1682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Post-operative appliance training and education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337560" y="2139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Troubleshooting complications: leakage, skin care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337560" y="25968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Ongoing community support and follow-up visits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337560" y="30540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Liaison with surgical team, GP, and dietitian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337560" y="3511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Introduction to support groups and resources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337560" y="3968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Medication review affecting stoma output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217920" y="777240"/>
            <a:ext cx="2788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217920" y="777240"/>
            <a:ext cx="278892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0" y="7772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Patient Education Topics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1225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Appliance application and bag changing technique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309360" y="1682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Diet: avoid gas-producing foods initially (beans, cabbage)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309360" y="2139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Fluid intake: 2–3L/day; rehydration salts for ileostomy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309360" y="25968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Activity: gradual return; avoid heavy lifting (6 weeks)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309360" y="30540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Swimming, sport, travel — all achievable with stoma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309360" y="3511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Clothing adaptations; support belts; specialist swimwear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309360" y="3968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When to seek help: leakage, skin issues, no output &gt;6h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274320" y="4645152"/>
            <a:ext cx="8595360" cy="320040"/>
          </a:xfrm>
          <a:prstGeom prst="rect">
            <a:avLst/>
          </a:prstGeom>
          <a:solidFill>
            <a:srgbClr val="F7EEF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65760" y="4645152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1040"/>
                </a:solidFill>
              </a:rPr>
              <a:t>💙  Most ostomates report acceptable quality of life within 12 months — early psychological support and specialist stoma nursing are the key determinants of long-term adjustment.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A1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SUMMARY &amp; KEY TAKEAWAYS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5E4A"/>
                </a:solidFill>
              </a:rPr>
              <a:t>3 Types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Colostomy · Ileostomy · Urostomy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46888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5E4A"/>
                </a:solidFill>
              </a:rPr>
              <a:t>30–50%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46888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Parastomal hernia incidence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5E4A"/>
                </a:solidFill>
              </a:rPr>
              <a:t>60–80%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66344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Temporary stomas reversed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5E4A"/>
                </a:solidFill>
              </a:rPr>
              <a:t>40%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85800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Psychological morbidity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228600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242316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4231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6112" y="235915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Stomas are classified by origin (colon/ileum/urinary) and type (end/loop). Each has distinct indications, output characteristics and appliance requirements.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310896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65760" y="324612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3246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6112" y="318211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Pre-operative stoma siting by a specialist nurse is essential — within rectus abdominis, visible to the patient, away from bony prominences and skin folds.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393192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65760" y="406908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" y="40690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6112" y="400507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Ileostomies require a Brooke's spout (2–3 cm); colostomies are fashioned flush. High-output ileostomy (&gt;1500 mL/day) is the most dangerous early complication.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54880" y="228600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46320" y="242316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46320" y="24231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376672" y="235915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Parastomal hernia (30–50%) is the most common late complication. Prophylactic mesh at primary formation reduces incidence by ~50%.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754880" y="310896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846320" y="324612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6320" y="3246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376672" y="318211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Water-soluble contrast study is mandatory before any stoma reversal to confirm intact distal anastomosis.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754880" y="393192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46320" y="406908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46320" y="40690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376672" y="400507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Psychological morbidity affects up to 40% of ostomates. Early CNS involvement, patient education, and peer support are as important as technical stoma care.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74320" y="4818888"/>
            <a:ext cx="85953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Stoma Surgery — Comprehensive Surgical Overview  ·  General Surgery &amp; Colorectal Division  ·  For Academic Use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OBJECTIVES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75488" y="104241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5488" y="1042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89611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Define a stoma and classify the various types by anatomical site and function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" y="204825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20482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190195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Identify the indications for stoma formation (emergency and elective)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83464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" y="305409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05840" y="290779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Describe pre-operative assessment including stoma siting principles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84048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" y="405993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40599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391363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Explain the surgical technique for colostomy, ileostomy, and urostomy formation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82296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64608" y="104241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64608" y="1042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394960" y="89611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Recognise and manage early and late post-operative stoma complications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54880" y="182880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64608" y="204825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64608" y="20482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394960" y="190195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Outline the principles of parastomal hernia prevention and management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283464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64608" y="305409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64608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94960" y="290779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Describe the indications and technique for stoma reversal (closure)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54880" y="384048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864608" y="405993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64608" y="40599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394960" y="391363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2E"/>
                </a:solidFill>
              </a:rPr>
              <a:t>Discuss the psychological impact and patient education requirements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DEFINITION &amp; CLASSIFICATION OF STOMAS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59436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77724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5E4A"/>
                </a:solidFill>
              </a:rPr>
              <a:t>STOMA  </a:t>
            </a:r>
            <a:pPr indent="0" marL="0">
              <a:buNone/>
            </a:pPr>
            <a:r>
              <a:rPr lang="en-US" sz="1100" i="1" dirty="0">
                <a:solidFill>
                  <a:srgbClr val="C090B0"/>
                </a:solidFill>
              </a:rPr>
              <a:t>(Greek: στόμα = mouth/opening)  |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A surgically created opening between a hollow organ and the external surface of the body, fashioned to divert the flow of intestinal contents or urine.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463040"/>
            <a:ext cx="2788920" cy="342900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463040"/>
            <a:ext cx="2788920" cy="45720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463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COLOSTOMY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240280" y="14630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0D0E8"/>
                </a:solidFill>
              </a:rPr>
              <a:t>Large Bowel (Colon)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365760" y="196596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Opening of the colon onto the abdominal wall. Stool consistency depends on location — solid (sigmoid), semi-solid (transverse).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65760" y="2606040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2606040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End (Hartmann's)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11480" y="2843784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Single barrel; distal end oversewn. Most common permanent stoma.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65760" y="3264408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3264408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Loop Colostomy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11480" y="35021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Both limbs over a rod. Defunctioning — typically temporary.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65760" y="3922776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3922776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Double-barrel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11480" y="416052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Both cut ends brought to surface. Allows easy reversal.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65760" y="4636008"/>
            <a:ext cx="2606040" cy="182880"/>
          </a:xfrm>
          <a:prstGeom prst="rect">
            <a:avLst/>
          </a:prstGeom>
          <a:solidFill>
            <a:srgbClr val="C95E4A">
              <a:alpha val="25000"/>
            </a:srgbClr>
          </a:solidFill>
          <a:ln w="12700">
            <a:solidFill>
              <a:srgbClr val="C95E4A">
                <a:alpha val="4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463600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📍 LLQ (sigmoid) / LUQ (transverse)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46120" y="1463040"/>
            <a:ext cx="2788920" cy="342900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46120" y="1463040"/>
            <a:ext cx="2788920" cy="45720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246120" y="1463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ILEOSTOMY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212080" y="14630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0D0E8"/>
                </a:solidFill>
              </a:rPr>
              <a:t>Terminal Ileum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3337560" y="196596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Opening of the ileum onto abdominal wall. Output is liquid; high in enzymes — caustic to skin. Requires a spout.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337560" y="2606040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83280" y="2606040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End Ileostomy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383280" y="2843784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Brooke's spout (everted 2–3 cm) — directs output into appliance.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337560" y="3264408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83280" y="3264408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Loop Ileostomy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3383280" y="35021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Temporary defunctioning; most common before low anterior resection.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337560" y="3922776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383280" y="3922776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Kock Pouch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3383280" y="416052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Continent ileostomy with internal reservoir; largely historical.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337560" y="4636008"/>
            <a:ext cx="2606040" cy="182880"/>
          </a:xfrm>
          <a:prstGeom prst="rect">
            <a:avLst/>
          </a:prstGeom>
          <a:solidFill>
            <a:srgbClr val="7B3065">
              <a:alpha val="25000"/>
            </a:srgbClr>
          </a:solidFill>
          <a:ln w="12700">
            <a:solidFill>
              <a:srgbClr val="7B3065">
                <a:alpha val="40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37560" y="463600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📍 RLQ (right iliac fossa)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217920" y="1463040"/>
            <a:ext cx="2788920" cy="34290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217920" y="1463040"/>
            <a:ext cx="2788920" cy="457200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217920" y="1463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UROSTOMY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183880" y="14630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0D0E8"/>
                </a:solidFill>
              </a:rPr>
              <a:t>Urinary Diversion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309360" y="196596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Diversion of urine to the abdominal wall. Ileal conduit is the gold standard. Output is continuous urine.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6309360" y="2606040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355080" y="2606040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Ileal Conduit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55080" y="2843784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15 cm ileal segment; ureters anastomosed; gold standard.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309360" y="3264408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355080" y="3264408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Ureterostomy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6355080" y="35021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Direct ureter(s) to skin. High stenosis rate. Salvage procedure.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309360" y="3922776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355080" y="3922776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Indiana Pouch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6355080" y="416052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Continent reservoir with catheterisable stoma. Elective only.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309360" y="4636008"/>
            <a:ext cx="2606040" cy="182880"/>
          </a:xfrm>
          <a:prstGeom prst="rect">
            <a:avLst/>
          </a:prstGeom>
          <a:solidFill>
            <a:srgbClr val="1A7D7B">
              <a:alpha val="25000"/>
            </a:srgbClr>
          </a:solidFill>
          <a:ln w="12700">
            <a:solidFill>
              <a:srgbClr val="1A7D7B">
                <a:alpha val="4000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309360" y="463600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A7D7B"/>
                </a:solidFill>
              </a:rPr>
              <a:t>📍 RLQ (right iliac fossa)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INDICATIONS FOR STOMA FORMATION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60520" cy="365760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7772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⚡  EMERGENCY INDICATIONS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207008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207008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24358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2D2D"/>
                </a:solidFill>
              </a:rPr>
              <a:t>Obstructing Colorectal Cancer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11480" y="1517904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Acute large bowel obstruction — Hartmann's procedure or defunctioning loop colostomy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423160" y="1207008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423160" y="1207008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0" y="124358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2D2D"/>
                </a:solidFill>
              </a:rPr>
              <a:t>Perforated Diverticulitis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560320" y="1517904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Generalised faecal/purulent peritonitis — Hartmann's + washout (Hinchey III–IV)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74320" y="2057400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057400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2093976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2D2D"/>
                </a:solidFill>
              </a:rPr>
              <a:t>Ischaemic Colitis / Volvulus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11480" y="2368296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Transmural ischaemia / failed volvulus reduction → resection ± end colostomy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423160" y="2057400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423160" y="2057400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60320" y="2093976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2D2D"/>
                </a:solidFill>
              </a:rPr>
              <a:t>Trauma / Rectal Injury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560320" y="2368296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Penetrating abdominal trauma, destructive rectal injury — protective loop stoma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74320" y="2907792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2907792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294436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2D2D"/>
                </a:solidFill>
              </a:rPr>
              <a:t>Anastomotic Leak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11480" y="321868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Post-operative leak requiring defunctioning loop ileostomy or colostomy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2423160" y="2907792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423160" y="2907792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60320" y="294436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52D2D"/>
                </a:solidFill>
              </a:rPr>
              <a:t>Severe IBD / Toxic Megacolon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2560320" y="321868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Subtotal colectomy with end ileostomy — life-saving procedure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709160" y="777240"/>
            <a:ext cx="4160520" cy="365760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09160" y="7772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🗓  ELECTIVE INDICATIONS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709160" y="1207008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1207008"/>
            <a:ext cx="4160520" cy="27432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7B3065">
                <a:alpha val="8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00600" y="120700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B3065"/>
                </a:solidFill>
              </a:rPr>
              <a:t>Colorectal Cancer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800600" y="1517904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Low rectal cancer (abdominoperineal resection)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4800600" y="1773936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Protection of low anterior resection anastomosis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709160" y="2139696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09160" y="2139696"/>
            <a:ext cx="4160520" cy="274320"/>
          </a:xfrm>
          <a:prstGeom prst="rect">
            <a:avLst/>
          </a:prstGeom>
          <a:solidFill>
            <a:srgbClr val="1A7D7B">
              <a:alpha val="85000"/>
            </a:srgbClr>
          </a:solidFill>
          <a:ln w="12700">
            <a:solidFill>
              <a:srgbClr val="1A7D7B">
                <a:alpha val="85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00600" y="2139696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7D7B"/>
                </a:solidFill>
              </a:rPr>
              <a:t>Inflammatory Bowel Disease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800600" y="2450592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Total colectomy + end ileostomy (severe UC)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800600" y="2706624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Crohn's disease — fistula/stricture/perianal disease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709160" y="3072384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709160" y="3072384"/>
            <a:ext cx="4160520" cy="274320"/>
          </a:xfrm>
          <a:prstGeom prst="rect">
            <a:avLst/>
          </a:prstGeom>
          <a:solidFill>
            <a:srgbClr val="C95E4A">
              <a:alpha val="85000"/>
            </a:srgbClr>
          </a:solidFill>
          <a:ln w="12700">
            <a:solidFill>
              <a:srgbClr val="C95E4A">
                <a:alpha val="85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00600" y="307238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5E4A"/>
                </a:solidFill>
              </a:rPr>
              <a:t>Benign Conditions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4800600" y="3383280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Familial adenomatous polyposis (FAP/IPAA)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800600" y="3639312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Refractory faecal incontinence (end-stage)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4709160" y="4005072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4709160" y="4005072"/>
            <a:ext cx="4160520" cy="274320"/>
          </a:xfrm>
          <a:prstGeom prst="rect">
            <a:avLst/>
          </a:prstGeom>
          <a:solidFill>
            <a:srgbClr val="C9960A">
              <a:alpha val="85000"/>
            </a:srgbClr>
          </a:solidFill>
          <a:ln w="12700">
            <a:solidFill>
              <a:srgbClr val="C9960A">
                <a:alpha val="85000"/>
              </a:srgbClr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800600" y="4005072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960A"/>
                </a:solidFill>
              </a:rPr>
              <a:t>Urological / Gynaecological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4800600" y="4315968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960A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Bladder cancer — ileal conduit (radical cystectomy)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800600" y="4572000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960A"/>
                </a:solidFill>
              </a:rPr>
              <a:t>→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Recto-vaginal fistula (radiation/obstetric)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274320" y="4663440"/>
            <a:ext cx="8595360" cy="310896"/>
          </a:xfrm>
          <a:prstGeom prst="rect">
            <a:avLst/>
          </a:prstGeom>
          <a:solidFill>
            <a:srgbClr val="FFF3CD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65760" y="4663440"/>
            <a:ext cx="8412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D6608"/>
                </a:solidFill>
              </a:rPr>
              <a:t>💡  ~130,000 people in the UK live with a stoma. Approximately 21,000 new stomas are formed annually across all indications.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PRE-OPERATIVE ASSESSMENT &amp; STOMA SITING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114800" cy="41148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📋  Pre-operative Assessment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History: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Indication, previous abdominal surgery, BMI, comorbidities, medications (steroids, anticoagulants)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11480" y="1773936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Nutritional Status: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Serum albumin, BMI, MUST score. Optimise pre-operatively if elective.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11480" y="2267712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Stoma CNS Referral: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Specialist stoma nurse — pre-operative counselling essential for all planned stomas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2761488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Patient Education: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Explain stoma type, pouching systems, lifestyle changes, reversal possibility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11480" y="3255264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Psychological Assessment: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Body image concerns, depression screening, social support network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11480" y="374904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Physical Examination: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Assess abdomen: scars, skin folds, belt line; examine in standing/sitting/lying positions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11480" y="4242816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Informed Consent: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Permanent vs temporary, complications, reversal probability, impact on QoL/intimacy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572000" y="77724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0" y="777240"/>
            <a:ext cx="4297680" cy="41148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7772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📍  Stoma Siting Principles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663440" y="1298448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09160" y="141732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74920" y="132588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1040"/>
                </a:solidFill>
              </a:rPr>
              <a:t>Within Rectus Abdominis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074920" y="157276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Passes through the muscle — significantly reduces parastomal hernia risk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63440" y="1874520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09160" y="1993392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74920" y="1901952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1040"/>
                </a:solidFill>
              </a:rPr>
              <a:t>Visible to Patient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074920" y="214884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Must see the stoma to manage independently — assess in standing, sitting, lying positions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663440" y="2450592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09160" y="2569464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74920" y="247802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1040"/>
                </a:solidFill>
              </a:rPr>
              <a:t>Away from Bony Prominences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074920" y="272491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Avoid ASIS, costal margin — prevents appliance leakage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663440" y="3026664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09160" y="3145536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74920" y="3054096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1040"/>
                </a:solidFill>
              </a:rPr>
              <a:t>Away from Skin Folds &amp; Scars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74920" y="3300984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Folds and scars prevent appliance adherence → chronic leakage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663440" y="3602736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709160" y="3721608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74920" y="3630168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1040"/>
                </a:solidFill>
              </a:rPr>
              <a:t>Below Belt Line (Usually)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074920" y="3877056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Allows normal clothing; site above if obese or short trunk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663440" y="4178808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709160" y="429768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074920" y="420624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1040"/>
                </a:solidFill>
              </a:rPr>
              <a:t>≥5 cm from All Wounds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074920" y="445312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Away from wound/drain sites for independent appliance management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572000" y="4645152"/>
            <a:ext cx="4297680" cy="219456"/>
          </a:xfrm>
          <a:prstGeom prst="rect">
            <a:avLst/>
          </a:prstGeom>
          <a:solidFill>
            <a:srgbClr val="4A1040">
              <a:alpha val="85000"/>
            </a:srgbClr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72000" y="4645152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Colostomy → LLQ   |   Ileostomy → RLQ   |   Urostomy → RLQ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COLOSTOMY — TYPES &amp; SURGICAL TECHNIQUE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114800" cy="41148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End Colostomy — Operative Steps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298448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02336" y="141732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2336" y="14173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49808" y="1325880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A1040"/>
                </a:solidFill>
              </a:rPr>
              <a:t>Stoma site incision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49808" y="1572768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Cruciate skin incision at pre-marked LLQ site; core of subcutaneous fat excised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1874520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02336" y="1993392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19933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49808" y="1901952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A1040"/>
                </a:solidFill>
              </a:rPr>
              <a:t>Fascial entry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749808" y="2148840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Cruciate incision anterior rectus sheath; split rectus fibres; incise posterior sheath and peritoneum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65760" y="2450592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02336" y="2569464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02336" y="256946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49808" y="2478024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A1040"/>
                </a:solidFill>
              </a:rPr>
              <a:t>Aperture size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749808" y="2724912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Accommodate two fingerbreadths — must pass bowel without tension or constriction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026664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02336" y="3145536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2336" y="31455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49808" y="3054096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A1040"/>
                </a:solidFill>
              </a:rPr>
              <a:t>Bowel mobilisation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49808" y="3300984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Mobilise sigmoid colon with adequate mesentery; preserve marginal artery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3602736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02336" y="3721608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02336" y="37216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49808" y="3630168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A1040"/>
                </a:solidFill>
              </a:rPr>
              <a:t>Exteriorisation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49808" y="3877056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Deliver bowel end 2–3 cm above skin without tension; confirm orientation (no twist)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65760" y="4178808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02336" y="429768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02336" y="42976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6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49808" y="4206240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A1040"/>
                </a:solidFill>
              </a:rPr>
              <a:t>Maturation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49808" y="4453128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Full-thickness seromuscular sutures to dermis (2/0 Vicryl) — flush, not everted (unlike ileostomy)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72000" y="777240"/>
            <a:ext cx="429768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572000" y="777240"/>
            <a:ext cx="42976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66344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Loop Colostomy (Defunctioning)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663440" y="123444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Transverse / sigmoid loop delivered through aperture over a support rod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663440" y="150876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Enterotomy on antimesenteric border — proximal (functional) limb faces patient's head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4663440" y="178308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Rod removed after 5–7 days once fixation established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663440" y="205740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Reversal: simple closure or formal resection at 8–12 weeks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663440" y="23317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Higher prolapse risk than sigmoid — use sigmoid in preference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4572000" y="2926080"/>
            <a:ext cx="429768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572000" y="2926080"/>
            <a:ext cx="429768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663440" y="292608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Key Technical Considerations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4663440" y="33832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Tension-free: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Mobilise splenic flexure if needed; mesentery must not be taut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663440" y="367588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Blood supply: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Preserve marginal artery; check viability — pink bowel, pulsatile mesentery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4663440" y="3968496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Orientation: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Avoid 180° twisting; mark proximal limb with suture before delivery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663440" y="4261104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Aperture size: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Too tight = ischaemia; too large = prolapse/hernia. Two fingerbreadths optimal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663440" y="4553712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Laparoscopic: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Stoma often created first laparoscopically; camera port aids site selection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ILEOSTOMY — TYPES &amp; SURGICAL TECHNIQUE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120640" cy="26060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5120640" cy="41148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Brooke's Ileostomy — Spout Maturation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4048" y="1261872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E1A2E"/>
                </a:solidFill>
              </a:rPr>
              <a:t>Aperture:  </a:t>
            </a:r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Right iliac fossa pre-marked site; trephine through rectus abdominis muscle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4048" y="1682496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E1A2E"/>
                </a:solidFill>
              </a:rPr>
              <a:t>Exteriorise bowel:  </a:t>
            </a:r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Terminal 8–10 cm ileum delivered; close mesenteric gap to prevent internal hernia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84048" y="2103120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E1A2E"/>
                </a:solidFill>
              </a:rPr>
              <a:t>Spout creation:  </a:t>
            </a:r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Evert (fold back) distal 2–3 cm of ileum to create a 2.5–3 cm spout above skin level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4048" y="2523744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E1A2E"/>
                </a:solidFill>
              </a:rPr>
              <a:t>Why a spout?:  </a:t>
            </a:r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Proteolytic enzymes are caustic — spout directs liquid output into appliance, away from peristomal skin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2944368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5. </a:t>
            </a:r>
            <a:pPr indent="0" marL="0">
              <a:buNone/>
            </a:pPr>
            <a:r>
              <a:rPr lang="en-US" sz="950" b="1" dirty="0">
                <a:solidFill>
                  <a:srgbClr val="1E1A2E"/>
                </a:solidFill>
              </a:rPr>
              <a:t>Maturation sutures:  </a:t>
            </a:r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3-point sutures: full-thickness bowel tip → seromuscular at skin level → dermis (Brooke technique)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577840" y="777240"/>
            <a:ext cx="3291840" cy="26060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577840" y="777240"/>
            <a:ext cx="3291840" cy="41148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0" y="77724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Ileostomy vs Colostomy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23560" y="1252728"/>
            <a:ext cx="3154680" cy="246888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50992" y="1252728"/>
            <a:ext cx="10058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4A1040"/>
                </a:solidFill>
              </a:rPr>
              <a:t>Feature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6702552" y="1252728"/>
            <a:ext cx="10058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7B3065"/>
                </a:solidFill>
              </a:rPr>
              <a:t>Ileostomy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754112" y="1252728"/>
            <a:ext cx="10058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95E4A"/>
                </a:solidFill>
              </a:rPr>
              <a:t>Colostomy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623560" y="1536192"/>
            <a:ext cx="31546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650992" y="15361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Output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675120" y="15361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Liquid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7680960" y="15361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Semi-solid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5623560" y="1828800"/>
            <a:ext cx="3154680" cy="27432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50992" y="1828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Volume/day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675120" y="1828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500–1500 mL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7680960" y="1828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100–300 g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5623560" y="2121408"/>
            <a:ext cx="31546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650992" y="212140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Skin risk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6675120" y="212140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High (enzymes)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7680960" y="212140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Low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5623560" y="2414016"/>
            <a:ext cx="3154680" cy="27432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50992" y="2414016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Spout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6675120" y="2414016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Yes (2–3 cm)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7680960" y="2414016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No (flush)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5623560" y="2706624"/>
            <a:ext cx="31546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650992" y="27066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Appliance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675120" y="27066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Drainable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680960" y="27066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Closed bag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5623560" y="2999232"/>
            <a:ext cx="3154680" cy="27432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650992" y="299923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1A2E"/>
                </a:solidFill>
              </a:rPr>
              <a:t>Site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6675120" y="299923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B3065"/>
                </a:solidFill>
              </a:rPr>
              <a:t>RLQ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7680960" y="299923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5E4A"/>
                </a:solidFill>
              </a:rPr>
              <a:t>LLQ/LUQ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274320" y="3520440"/>
            <a:ext cx="85953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274320" y="3520440"/>
            <a:ext cx="8595360" cy="347472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65760" y="35204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Loop Ileostomy — Critical Points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365760" y="39227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Indication: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Protect low colorectal/IPAA anastomosis; most common temporary stoma in colorectal surgery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4663440" y="39227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Output risk: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HIGH output (&gt;1500 mL/day) → dehydration, AKI, electrolyte imbalance — monitor and replace daily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365760" y="43799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Reversal: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Typically 8–12 weeks; confirm distal anastomosis intact (water-soluble contrast enema before closure)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663440" y="43799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Dysfunction: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Early: high output; Late: adhesive obstruction, herniation — both require prompt investigation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UROSTOMY — URINARY DIVERSION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029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5029200" cy="411480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Ileal Conduit — Gold Standard Technique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298448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02336" y="1472184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2336" y="147218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49808" y="1335024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7D7B"/>
                </a:solidFill>
              </a:rPr>
              <a:t>Bowel segment selection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49808" y="1591056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Isolate 15–20 cm of terminal ileum (10–15 cm from ileocaecal valve); restore bowel continuity with ileo-ileal anastomosis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1993392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02336" y="2167128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21671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49808" y="2029968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7D7B"/>
                </a:solidFill>
              </a:rPr>
              <a:t>Ureteric anastomosis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9808" y="2286000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Left ureter tunnelled under sigmoid mesentery; both ureters spatulated and anastomosed end-to-side (Wallace or Bricker technique)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65760" y="2688336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02336" y="2862072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02336" y="28620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49808" y="2724912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7D7B"/>
                </a:solidFill>
              </a:rPr>
              <a:t>Stoma formation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49808" y="2980944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Distal end of conduit brought to pre-marked RLQ site through rectus muscle aperture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383280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02336" y="3557016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2336" y="35570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49808" y="3419856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7D7B"/>
                </a:solidFill>
              </a:rPr>
              <a:t>Maturation &amp; stenting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49808" y="3675888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Everted spout (1–2 cm); ureteric stents placed and removed at 10–14 days; appliance fitted post-operatively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4078224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02336" y="4251960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02336" y="4251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49808" y="4114800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7D7B"/>
                </a:solidFill>
              </a:rPr>
              <a:t>Wallace vs Bricker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49808" y="4370832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1A2E"/>
                </a:solidFill>
              </a:rPr>
              <a:t>Wallace: conjoined ureteric plate (fewer anastomoses); Bricker: independent ureteric anastomoses (separate leak control)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486400" y="777240"/>
            <a:ext cx="338328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5486400" y="777240"/>
            <a:ext cx="33832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577840" y="7772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Types of Urinary Diversion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577840" y="1234440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Ileal Conduit: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Incontinent; gold standard; excellent long-term outcomes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577840" y="1572768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Indiana Pouch: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Continent, catheterisable reservoir — complex, selected patients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5577840" y="1911096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Neobladder: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Orthotopic reconstruction — continent voiding per urethra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5577840" y="2249424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Ureterostomy: 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Emergency/salvage — high ureteric stenosis rate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5486400" y="2834640"/>
            <a:ext cx="338328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5486400" y="2834640"/>
            <a:ext cx="3383280" cy="38404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577840" y="28346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Specific Complications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5577840" y="3291840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Ureteroileal anastomotic stricture (10–15%)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5577840" y="3557016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Pyelonephritis / recurrent UTIs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5577840" y="3822192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Hyperchloraemic metabolic acidosis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5577840" y="4087368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Renal deterioration (monitor GFR annually)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5577840" y="4352544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Stomal stenosis / retraction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5577840" y="4617720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Mucus production in conduit (normal — reassure)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STOMA APPLIANCES &amp; PERISTOMAL SKIN CARE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777240"/>
            <a:ext cx="4206240" cy="38404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7772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One-Piece System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108960" y="84124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FFFFFF"/>
                </a:solidFill>
              </a:rPr>
              <a:t>Flange + bag as single unit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65760" y="121615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7A4E"/>
                </a:solidFill>
              </a:rPr>
              <a:t>✅ Simple to use — ideal for new patients   ✅ Less bulky under clothing   ✅ Quick to apply and remove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55448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650A"/>
                </a:solidFill>
              </a:rPr>
              <a:t>⚠ Skin exposed each change   ⚠ Less flexible for changing stoma size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7452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91109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11480" y="21488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Colostomy / Simple ileostomy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09160" y="77724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09160" y="777240"/>
            <a:ext cx="420624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7772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Two-Piece System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543800" y="84124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FFFFFF"/>
                </a:solidFill>
              </a:rPr>
              <a:t>Baseplate + separate bag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800600" y="121615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7A4E"/>
                </a:solidFill>
              </a:rPr>
              <a:t>✅ Bag changed without disturbing skin   ✅ Multiple bag options (open/closed/drainable)   ✅ Preferred by most active patients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800600" y="155448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650A"/>
                </a:solidFill>
              </a:rPr>
              <a:t>⚠ Slightly more complex initially   ⚠ Flange-bag junction can occasionally leak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800600" y="187452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191109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B3065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846320" y="21488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Ileostomy / Urostomy / Active patients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74320" y="292608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2926080"/>
            <a:ext cx="420624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292608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Closed Bag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108960" y="299008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FFFFFF"/>
                </a:solidFill>
              </a:rPr>
              <a:t>Sealed, non-drainable pouch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65760" y="336499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7A4E"/>
                </a:solidFill>
              </a:rPr>
              <a:t>✅ Discreet with minimal odour   ✅ Simple — change 1–3× per day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65760" y="37033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650A"/>
                </a:solidFill>
              </a:rPr>
              <a:t>⚠ Not suitable for liquid output   ⚠ More product waste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65760" y="402336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11480" y="405993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7D7B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11480" y="429768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Colostomy (formed stool output)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709160" y="292608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09160" y="2926080"/>
            <a:ext cx="4206240" cy="384048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00600" y="292608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Drainable Bag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543800" y="299008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FFFFFF"/>
                </a:solidFill>
              </a:rPr>
              <a:t>Open-ended with clip/velcro seal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4800600" y="336499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7A4E"/>
                </a:solidFill>
              </a:rPr>
              <a:t>✅ Less frequent full changes   ✅ Suitable for liquid/semi-liquid output   ✅ Emptied 4–6× daily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800600" y="37033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D4650A"/>
                </a:solidFill>
              </a:rPr>
              <a:t>⚠ Less discreet than closed bag   ⚠ Requires emptying technique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800600" y="402336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46320" y="405993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960A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4846320" y="429768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1A2E"/>
                </a:solidFill>
              </a:rPr>
              <a:t>Ileostomy / Urostomy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274320" y="4663440"/>
            <a:ext cx="8595360" cy="310896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65760" y="4663440"/>
            <a:ext cx="8412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5E4A"/>
                </a:solidFill>
              </a:rPr>
              <a:t>Accessories: </a:t>
            </a:r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</a:rPr>
              <a:t>Barrier rings/paste  ·  Flange extenders  ·  Stoma powder (weeping skin)  ·  Barrier wipes  ·  Convex baseplates (retracted stoma)  ·  Support belts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Stoma Surgery - Comprehensive Surgical Overview</dc:title>
  <dc:subject>PptxGenJS Presentation</dc:subject>
  <dc:creator>PptxGenJS</dc:creator>
  <cp:lastModifiedBy>PptxGenJS</cp:lastModifiedBy>
  <cp:revision>1</cp:revision>
  <dcterms:created xsi:type="dcterms:W3CDTF">2026-04-02T06:50:34Z</dcterms:created>
  <dcterms:modified xsi:type="dcterms:W3CDTF">2026-04-02T06:50:34Z</dcterms:modified>
</cp:coreProperties>
</file>