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B1E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943600" y="274320"/>
            <a:ext cx="3657600" cy="3657600"/>
          </a:xfrm>
          <a:prstGeom prst="ellipse">
            <a:avLst/>
          </a:prstGeom>
          <a:solidFill>
            <a:srgbClr val="9B2C52">
              <a:alpha val="18000"/>
            </a:srgbClr>
          </a:solidFill>
          <a:ln w="12700">
            <a:solidFill>
              <a:srgbClr val="9B2C52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0" y="822960"/>
            <a:ext cx="2560320" cy="2560320"/>
          </a:xfrm>
          <a:prstGeom prst="ellipse">
            <a:avLst/>
          </a:prstGeom>
          <a:solidFill>
            <a:srgbClr val="1A9E8F">
              <a:alpha val="22000"/>
            </a:srgbClr>
          </a:solidFill>
          <a:ln w="12700">
            <a:solidFill>
              <a:srgbClr val="1A9E8F">
                <a:alpha val="3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868680"/>
            <a:ext cx="2011680" cy="292608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86868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SURGICAL EDUCATION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" y="1280160"/>
            <a:ext cx="6858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Stoma</a:t>
            </a:r>
            <a:endParaRPr lang="en-US" sz="5800" dirty="0"/>
          </a:p>
        </p:txBody>
      </p:sp>
      <p:sp>
        <p:nvSpPr>
          <p:cNvPr id="9" name="Text 7"/>
          <p:cNvSpPr/>
          <p:nvPr/>
        </p:nvSpPr>
        <p:spPr>
          <a:xfrm>
            <a:off x="320040" y="24871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B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Surgical Guide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20040" y="3063240"/>
            <a:ext cx="6858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4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 ·  Indications  ·  Technique  ·  Complications  ·  Care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0" y="4782312"/>
            <a:ext cx="9144000" cy="361188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4782312"/>
            <a:ext cx="8229600" cy="361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General Surgery  |  Colorectal Division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EARLY STOMA COMPLICATIONS  (&lt;30 days)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8892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278892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47472" y="77724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Ischaemia / Necrosis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423160" y="832104"/>
            <a:ext cx="566928" cy="274320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423160" y="832104"/>
            <a:ext cx="566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0392B"/>
                </a:solidFill>
              </a:rPr>
              <a:t>1–10%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365760" y="120700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Cause: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Excessive tension, tight trephine, mesenteric vessel injury, torsion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170992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Signs: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Dusky purple/black stoma; malodour; loss of bleeding on contact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65760" y="221284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Mx: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Assess depth with glass tube + torch; superficial = observe; full-thickness = urgent re-operation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218688" y="777240"/>
            <a:ext cx="278892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E67E2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18688" y="777240"/>
            <a:ext cx="2788920" cy="384048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91840" y="77724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Mucocutaneous Separation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367528" y="832104"/>
            <a:ext cx="566928" cy="274320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67528" y="832104"/>
            <a:ext cx="566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67E22"/>
                </a:solidFill>
              </a:rPr>
              <a:t>5–24%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3310128" y="120700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67E22"/>
                </a:solidFill>
              </a:rPr>
              <a:t>Cause: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Tension, ischaemia, infection, obesity, steroids, poor nutrition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310128" y="170992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67E22"/>
                </a:solidFill>
              </a:rPr>
              <a:t>Signs: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Wound dehiscence at stoma-skin junction; raw defect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310128" y="221284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67E22"/>
                </a:solidFill>
              </a:rPr>
              <a:t>Mx: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Wound care with stoma paste/powder; allow secondary healing; resite if severe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163056" y="777240"/>
            <a:ext cx="278892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C8922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163056" y="777240"/>
            <a:ext cx="2788920" cy="384048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36208" y="77724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Retraction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311896" y="832104"/>
            <a:ext cx="566928" cy="274320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11896" y="832104"/>
            <a:ext cx="566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8922A"/>
                </a:solidFill>
              </a:rPr>
              <a:t>1–6%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6254496" y="120700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922A"/>
                </a:solidFill>
              </a:rPr>
              <a:t>Cause: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Excessive tension on mesentery, inadequate bowel mobilisation, weight gain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254496" y="170992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922A"/>
                </a:solidFill>
              </a:rPr>
              <a:t>Signs: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Stoma retracts below skin level; leakage under appliance; skin excoriation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54496" y="221284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922A"/>
                </a:solidFill>
              </a:rPr>
              <a:t>Mx: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Convex appliance; may require surgical revision; skin barrier rings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74320" y="2926080"/>
            <a:ext cx="278892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0C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74320" y="2926080"/>
            <a:ext cx="2788920" cy="384048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47472" y="292608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High Output (Ileostomy)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2423160" y="2980944"/>
            <a:ext cx="566928" cy="274320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423160" y="2980944"/>
            <a:ext cx="566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C6E6E"/>
                </a:solidFill>
              </a:rPr>
              <a:t>~17%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365760" y="335584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C6E6E"/>
                </a:solidFill>
              </a:rPr>
              <a:t>Cause: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Inadequate adaptation, infection, medications (laxatives, MgSO4), short gut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365760" y="385876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C6E6E"/>
                </a:solidFill>
              </a:rPr>
              <a:t>Signs: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&gt;2000 mL/day; dehydration; electrolyte imbalance; renal impairment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365760" y="436168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C6E6E"/>
                </a:solidFill>
              </a:rPr>
              <a:t>Mx: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Loperamide, codeine; oral rehydration; restrict hypotonic fluids; address cause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3218688" y="2926080"/>
            <a:ext cx="278892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3218688" y="2926080"/>
            <a:ext cx="2788920" cy="384048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291840" y="292608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Stomal Obstruction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5367528" y="2980944"/>
            <a:ext cx="566928" cy="274320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367528" y="2980944"/>
            <a:ext cx="566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2274F"/>
                </a:solidFill>
              </a:rPr>
              <a:t>~2%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3310128" y="335584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Cause: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Tight trephine, mucocutaneous stenosis, adhesions, volvulus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3310128" y="385876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Signs: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No output; colicky pain; vomiting; abdominal distension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3310128" y="436168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Mx: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Digital dilation; contrast enema; resiting or revision if persistent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6163056" y="2926080"/>
            <a:ext cx="278892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9B2C5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6163056" y="2926080"/>
            <a:ext cx="2788920" cy="384048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236208" y="292608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Parastomal Haematoma</a:t>
            </a:r>
            <a:endParaRPr lang="en-US" sz="1050" dirty="0"/>
          </a:p>
        </p:txBody>
      </p:sp>
      <p:sp>
        <p:nvSpPr>
          <p:cNvPr id="47" name="Shape 45"/>
          <p:cNvSpPr/>
          <p:nvPr/>
        </p:nvSpPr>
        <p:spPr>
          <a:xfrm>
            <a:off x="8311896" y="2980944"/>
            <a:ext cx="566928" cy="274320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311896" y="2980944"/>
            <a:ext cx="566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9B2C52"/>
                </a:solidFill>
              </a:rPr>
              <a:t>&lt;5%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6254496" y="335584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B2C52"/>
                </a:solidFill>
              </a:rPr>
              <a:t>Cause: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Inadequate haemostasis; coagulopathy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6254496" y="385876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B2C52"/>
                </a:solidFill>
              </a:rPr>
              <a:t>Signs: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Swelling, bruising at stoma base; may impede fitting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6254496" y="4361688"/>
            <a:ext cx="2606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B2C52"/>
                </a:solidFill>
              </a:rPr>
              <a:t>Mx: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Usually resolves; drainage if large or infected; review anticoagulation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LATE STOMA COMPLICATIONS  (&gt;30 days)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206240" cy="1344168"/>
          </a:xfrm>
          <a:prstGeom prst="rect">
            <a:avLst/>
          </a:prstGeom>
          <a:solidFill>
            <a:srgbClr val="FFFFFF"/>
          </a:solidFill>
          <a:ln w="25400">
            <a:solidFill>
              <a:srgbClr val="6B1E3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206240" cy="36576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Parastomal Hernia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383280" y="832104"/>
            <a:ext cx="1024128" cy="256032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83280" y="832104"/>
            <a:ext cx="1024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B1E3B"/>
                </a:solidFill>
              </a:rPr>
              <a:t>Up to 50%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384048" y="1179576"/>
            <a:ext cx="39867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Most common late complication. Bowel/omentum herniates through fascial defect alongside stoma. Presents as bulge. Mx: support belt, hernia repair (suture/mesh), stoma relocation. Prevention: placing stoma through rectus.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09160" y="777240"/>
            <a:ext cx="4206240" cy="1344168"/>
          </a:xfrm>
          <a:prstGeom prst="rect">
            <a:avLst/>
          </a:prstGeom>
          <a:solidFill>
            <a:srgbClr val="FFFFFF"/>
          </a:solidFill>
          <a:ln w="25400">
            <a:solidFill>
              <a:srgbClr val="9B2C5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777240"/>
            <a:ext cx="4206240" cy="365760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0600" y="7772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Prolapse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818120" y="832104"/>
            <a:ext cx="1024128" cy="256032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818120" y="832104"/>
            <a:ext cx="1024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9B2C52"/>
                </a:solidFill>
              </a:rPr>
              <a:t>2–3%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4818888" y="1179576"/>
            <a:ext cx="39867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Bowel telescopes out of stoma; more common with loop colostomies. Reduce manually; surgical revision (resection/fixation) if recurrent or irreducible.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74320" y="2258568"/>
            <a:ext cx="4206240" cy="1344168"/>
          </a:xfrm>
          <a:prstGeom prst="rect">
            <a:avLst/>
          </a:prstGeom>
          <a:solidFill>
            <a:srgbClr val="FFFFFF"/>
          </a:solidFill>
          <a:ln w="25400">
            <a:solidFill>
              <a:srgbClr val="C8922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2258568"/>
            <a:ext cx="4206240" cy="365760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225856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Stenosis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383280" y="2313432"/>
            <a:ext cx="1024128" cy="256032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83280" y="2313432"/>
            <a:ext cx="1024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8922A"/>
                </a:solidFill>
              </a:rPr>
              <a:t>2–10%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384048" y="2660904"/>
            <a:ext cx="39867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Narrowing of the stoma opening. Presents with ribbon stool, difficulty with output. Grade: mucocutaneous vs. fascial. Mx: digital dilation (mild), revision surgery if severe.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09160" y="2258568"/>
            <a:ext cx="4206240" cy="1344168"/>
          </a:xfrm>
          <a:prstGeom prst="rect">
            <a:avLst/>
          </a:prstGeom>
          <a:solidFill>
            <a:srgbClr val="FFFFFF"/>
          </a:solidFill>
          <a:ln w="25400">
            <a:solidFill>
              <a:srgbClr val="0C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2258568"/>
            <a:ext cx="4206240" cy="36576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225856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Skin Excoriation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818120" y="2313432"/>
            <a:ext cx="1024128" cy="256032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818120" y="2313432"/>
            <a:ext cx="1024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C6E6E"/>
                </a:solidFill>
              </a:rPr>
              <a:t>Very common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4818888" y="2660904"/>
            <a:ext cx="39867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Particularly with ileostomy (enzymatic content). Peristomal skin breakdown from leakage. Prevention: well-fitting appliance, skin barriers. Mx: Stomahesive powder/paste, review appliance fit.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74320" y="3739896"/>
            <a:ext cx="4206240" cy="1344168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74320" y="3739896"/>
            <a:ext cx="4206240" cy="36576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" y="3739896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Retraction (Late)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3383280" y="3794760"/>
            <a:ext cx="1024128" cy="256032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83280" y="3794760"/>
            <a:ext cx="1024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2274F"/>
                </a:solidFill>
              </a:rPr>
              <a:t>~10%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384048" y="4142232"/>
            <a:ext cx="39867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Stoma retracts below skin level secondary to weight gain, fibrosis, or initial tension. Causes chronic leakage. Mx: convex appliance system; surgical revision if severe.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09160" y="3739896"/>
            <a:ext cx="4206240" cy="1344168"/>
          </a:xfrm>
          <a:prstGeom prst="rect">
            <a:avLst/>
          </a:prstGeom>
          <a:solidFill>
            <a:srgbClr val="FFFFFF"/>
          </a:solidFill>
          <a:ln w="25400">
            <a:solidFill>
              <a:srgbClr val="64748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09160" y="3739896"/>
            <a:ext cx="4206240" cy="36576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00600" y="3739896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Fistula / Abscess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7818120" y="3794760"/>
            <a:ext cx="1024128" cy="256032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818120" y="3794760"/>
            <a:ext cx="1024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4748B"/>
                </a:solidFill>
              </a:rPr>
              <a:t>Rare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4818888" y="4142232"/>
            <a:ext cx="39867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Usually secondary to Crohn's, anastomotic leak, or suture sinus. Treat underlying cause first; surgical revision often required.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274320" y="4782312"/>
            <a:ext cx="8595360" cy="274320"/>
          </a:xfrm>
          <a:prstGeom prst="rect">
            <a:avLst/>
          </a:prstGeom>
          <a:solidFill>
            <a:srgbClr val="E6F4F4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65760" y="4782312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📌  Late complications are more common with colostomy (50% parastomal hernia) than ileostomy. Obesity, steroids, and emergency formation increase all risks.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STOMA APPLIANCES &amp; NURSING CARE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49808"/>
            <a:ext cx="5120640" cy="2697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49808"/>
            <a:ext cx="5120640" cy="393192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49808"/>
            <a:ext cx="493776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Appliance Types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216152"/>
            <a:ext cx="109728" cy="329184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66928" y="1216152"/>
            <a:ext cx="470916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B2C52"/>
                </a:solidFill>
              </a:rPr>
              <a:t>One-Piece: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Baseplate and bag combined. Simpler, cheaper. Entire appliance changed each time. Suitable for regular-shaped stomas.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65760" y="1645920"/>
            <a:ext cx="109728" cy="329184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1645920"/>
            <a:ext cx="470916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Two-Piece: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Separate baseplate (flange) + bag. Baseplate changed every 3–4 days; bag changed more frequently. More flexible.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2075688"/>
            <a:ext cx="109728" cy="329184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2075688"/>
            <a:ext cx="470916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Closed Bag: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Used for colostomy (formed output). Disposed whole. Changed 1–2× per day.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65760" y="2505456"/>
            <a:ext cx="109728" cy="329184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2505456"/>
            <a:ext cx="470916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2274F"/>
                </a:solidFill>
              </a:rPr>
              <a:t>Drainable Bag: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Used for ileostomy and urostomy. Has tap/clip at bottom. Emptied when 1/3 full; changed every 2–3 days.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65760" y="2935224"/>
            <a:ext cx="109728" cy="329184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2935224"/>
            <a:ext cx="470916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922A"/>
                </a:solidFill>
              </a:rPr>
              <a:t>Convex Appliance: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Convex baseplate used for retracted or flush stomas to push bowel out and improve seal.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577840" y="749808"/>
            <a:ext cx="3291840" cy="2697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577840" y="749808"/>
            <a:ext cx="3291840" cy="393192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669280" y="749808"/>
            <a:ext cx="310896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Accessories &amp; Adjuncts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669280" y="124358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Stoma paste — fills skin creases/irregularities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669280" y="151790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Stoma powder — dries moist skin; aids seal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669280" y="179222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Barrier rings / seals — extra leak protection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669280" y="206654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Protective sprays — skin protection films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669280" y="234086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Deodorant drops/tablets — odour management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669280" y="261518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Irrigation kits — colostomy irrigation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669280" y="288950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Convex inserts — for flush/retracted stomas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669280" y="316382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Hernia support belts — parastomal hernia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74320" y="3584448"/>
            <a:ext cx="8595360" cy="149047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74320" y="3584448"/>
            <a:ext cx="8595360" cy="36576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" y="358444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Post-Operative Stoma Care Principles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65760" y="4005072"/>
            <a:ext cx="2057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Initial 24h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65760" y="4261104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Clear drainable bag; monitor colour (pink/red = good); document output volume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2542032" y="4005072"/>
            <a:ext cx="2057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Bag Sizing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542032" y="4261104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Measure stoma diameter; cut bag aperture 2–3 mm larger than stoma; resize as oedema reduces (6–8 weeks)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718304" y="4005072"/>
            <a:ext cx="2057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Skin Care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718304" y="4261104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Dry skin thoroughly before applying; avoid oil-based products; stomahesive powder for moist skin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6894576" y="4005072"/>
            <a:ext cx="2057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Patient Education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894576" y="4261104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Teach stoma care before discharge; written instructions; SCN contact details; support groups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PATIENT EDUCATION &amp; QUALITY OF LIFE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749808"/>
            <a:ext cx="2743200" cy="2057400"/>
          </a:xfrm>
          <a:prstGeom prst="rect">
            <a:avLst/>
          </a:prstGeom>
          <a:solidFill>
            <a:srgbClr val="FFFFFF"/>
          </a:solidFill>
          <a:ln w="25400">
            <a:solidFill>
              <a:srgbClr val="0C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49808"/>
            <a:ext cx="2743200" cy="393192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49808"/>
            <a:ext cx="27432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🍽  Diet &amp; Nutrition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65760" y="117957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No strict dietary restrictions after healing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145389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High-fibre foods may increase ileostomy output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172821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Odour-causing foods: fish, onion, eggs, cabbage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200253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Gas-reducing: chew slowly, avoid straws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6576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Adequate hydration — especially ileostomy patients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65760" y="255117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Reintroduce foods gradually post-operatively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246120" y="749808"/>
            <a:ext cx="2743200" cy="205740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46120" y="749808"/>
            <a:ext cx="2743200" cy="393192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46120" y="749808"/>
            <a:ext cx="27432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💧  Fluid Management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337560" y="117957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Ileostomy: high water/electrolyte loss risk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337560" y="145389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Use oral rehydration solutions (not plain water)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337560" y="172821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Target urine output &gt;1 L/day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337560" y="200253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Watch for dehydration in hot weather/exercise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33756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Avoid high-sugar drinks (osmotic diarrhoea)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337560" y="255117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Restrict fluid with high-output ileostomy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217920" y="749808"/>
            <a:ext cx="2743200" cy="2057400"/>
          </a:xfrm>
          <a:prstGeom prst="rect">
            <a:avLst/>
          </a:prstGeom>
          <a:solidFill>
            <a:srgbClr val="FFFFFF"/>
          </a:solidFill>
          <a:ln w="25400">
            <a:solidFill>
              <a:srgbClr val="9B2C5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217920" y="749808"/>
            <a:ext cx="2743200" cy="393192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0" y="749808"/>
            <a:ext cx="27432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🏃  Activity &amp; Exercise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309360" y="117957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Light activity from 4–6 weeks post-op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309360" y="145389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Avoid heavy lifting for 3 months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309360" y="172821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Swimming: use smaller closed bag; waterproof covers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309360" y="200253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Sport: hernia support belt recommended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30936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Colostomy irrigation allows more flexibility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309360" y="255117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Contact sports: discuss with surgeon individually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74320" y="2962656"/>
            <a:ext cx="2743200" cy="2057400"/>
          </a:xfrm>
          <a:prstGeom prst="rect">
            <a:avLst/>
          </a:prstGeom>
          <a:solidFill>
            <a:srgbClr val="FFFFFF"/>
          </a:solidFill>
          <a:ln w="25400">
            <a:solidFill>
              <a:srgbClr val="C8922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274320" y="2962656"/>
            <a:ext cx="2743200" cy="393192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74320" y="2962656"/>
            <a:ext cx="27432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🧳  Travel &amp; Lifestyle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365760" y="339242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Carry double supplies when travelling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365760" y="366674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Medical letter for airport security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65760" y="394106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Keep supplies in hand luggage (not hold)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65760" y="421538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Consider travel insurance (pre-existing condition)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365760" y="44897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Medic-alert ID recommended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365760" y="476402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Access cards available for urgent toilet access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3246120" y="2962656"/>
            <a:ext cx="2743200" cy="2057400"/>
          </a:xfrm>
          <a:prstGeom prst="rect">
            <a:avLst/>
          </a:prstGeom>
          <a:solidFill>
            <a:srgbClr val="FFFFFF"/>
          </a:solidFill>
          <a:ln w="25400">
            <a:solidFill>
              <a:srgbClr val="6B1E3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3246120" y="2962656"/>
            <a:ext cx="2743200" cy="393192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246120" y="2962656"/>
            <a:ext cx="27432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❤  Psychosocial &amp; Relationships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3337560" y="339242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1E3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Body image concerns — counselling support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3337560" y="366674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1E3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Sexual function: discuss openly; referral if needed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3337560" y="394106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1E3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Intimacy: small pouches or stoma caps available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3337560" y="421538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1E3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Partner involvement in stoma education if desired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3337560" y="44897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1E3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Support groups (e.g. Colostomy UK, IA) invaluable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3337560" y="476402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1E3B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Psychological support — especially young patients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6217920" y="2962656"/>
            <a:ext cx="2743200" cy="2057400"/>
          </a:xfrm>
          <a:prstGeom prst="rect">
            <a:avLst/>
          </a:prstGeom>
          <a:solidFill>
            <a:srgbClr val="FFFFFF"/>
          </a:solidFill>
          <a:ln w="25400">
            <a:solidFill>
              <a:srgbClr val="1A9E8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6217920" y="2962656"/>
            <a:ext cx="2743200" cy="393192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217920" y="2962656"/>
            <a:ext cx="27432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🏥  Follow-up &amp; Red Flags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6309360" y="339242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SCN review at 6–8 weeks post-discharge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6309360" y="366674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Stoma clinic: 3, 6, 12 months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6309360" y="394106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Red flags: no output &gt;6h, bleeding, severe skin breakdown, black/purple stoma, severe pain</a:t>
            </a:r>
            <a:endParaRPr lang="en-US" sz="950" dirty="0"/>
          </a:p>
        </p:txBody>
      </p:sp>
      <p:sp>
        <p:nvSpPr>
          <p:cNvPr id="55" name="Text 53"/>
          <p:cNvSpPr/>
          <p:nvPr/>
        </p:nvSpPr>
        <p:spPr>
          <a:xfrm>
            <a:off x="6309360" y="421538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Annual review if permanent stoma</a:t>
            </a:r>
            <a:endParaRPr lang="en-US" sz="950" dirty="0"/>
          </a:p>
        </p:txBody>
      </p:sp>
      <p:sp>
        <p:nvSpPr>
          <p:cNvPr id="56" name="Text 54"/>
          <p:cNvSpPr/>
          <p:nvPr/>
        </p:nvSpPr>
        <p:spPr>
          <a:xfrm>
            <a:off x="6309360" y="44897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GP referral for ongoing prescriptions (UK: appliances on prescription)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STOMA REVERSAL (CLOSURE)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49808"/>
            <a:ext cx="8595360" cy="384048"/>
          </a:xfrm>
          <a:prstGeom prst="rect">
            <a:avLst/>
          </a:prstGeom>
          <a:solidFill>
            <a:srgbClr val="E6F4F4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749808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C6E6E"/>
                </a:solidFill>
              </a:rPr>
              <a:t>⏱  Timing: Loop ileostomy reversal — 8–12 weeks; Loop colostomy — 3–6 months; End colostomy (Hartmann's reversal) — 3–6 months minimum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74320" y="1261872"/>
            <a:ext cx="4114800" cy="1737360"/>
          </a:xfrm>
          <a:prstGeom prst="rect">
            <a:avLst/>
          </a:prstGeom>
          <a:solidFill>
            <a:srgbClr val="FFFFFF"/>
          </a:solidFill>
          <a:ln w="25400">
            <a:solidFill>
              <a:srgbClr val="0C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261872"/>
            <a:ext cx="4114800" cy="393192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261872"/>
            <a:ext cx="393192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Criteria for Reversal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11480" y="1719072"/>
            <a:ext cx="3886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Patient nutritionally optimised (albumin &gt; 3.0 g/dL)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" y="1929384"/>
            <a:ext cx="3886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Distal anastomosis/bowel confirmed intact (contrast study)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11480" y="2139696"/>
            <a:ext cx="3886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No active infection, fistula, or systemic disease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11480" y="2350008"/>
            <a:ext cx="3886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Underlying disease in remission (e.g. cancer surveillance complete)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11480" y="2560320"/>
            <a:ext cx="3886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Patient medically fit for general anaesthesia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" y="2770632"/>
            <a:ext cx="3886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Patient consents and understands risk of incontinence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572000" y="1261872"/>
            <a:ext cx="4297680" cy="1737360"/>
          </a:xfrm>
          <a:prstGeom prst="rect">
            <a:avLst/>
          </a:prstGeom>
          <a:solidFill>
            <a:srgbClr val="FFFFFF"/>
          </a:solidFill>
          <a:ln w="25400">
            <a:solidFill>
              <a:srgbClr val="6B1E3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0" y="1261872"/>
            <a:ext cx="4297680" cy="393192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1261872"/>
            <a:ext cx="411480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Operative Technique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663440" y="1719072"/>
            <a:ext cx="4114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Loop Ileostomy: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Mobilise loop at skin level; close enterotomy transversely (GIA stapler or hand-sewn)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663440" y="2039112"/>
            <a:ext cx="4114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Loop Colostomy: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Similar technique; colotomy closed in layers; fascial defect repaired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663440" y="2359152"/>
            <a:ext cx="4114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Hartmann's Reversal: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Laparotomy; mobilise rectal stump; left iliac fossa colostomy takedown; colorectal anastomosis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663440" y="2679192"/>
            <a:ext cx="4114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Anastomosis: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Hand-sewn (2-layer) or stapled; test with air insufflation before closure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74320" y="3127248"/>
            <a:ext cx="8595360" cy="1847088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3127248"/>
            <a:ext cx="8595360" cy="36576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312724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Complications of Stoma Reversal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65760" y="3566160"/>
            <a:ext cx="1600200" cy="1325880"/>
          </a:xfrm>
          <a:prstGeom prst="rect">
            <a:avLst/>
          </a:prstGeom>
          <a:solidFill>
            <a:srgbClr val="F8F5F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11480" y="3584448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Anastomotic leak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02920" y="3913632"/>
            <a:ext cx="1325880" cy="22860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" y="3913632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2–7%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11480" y="4187952"/>
            <a:ext cx="1508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Most feared; IR drainage vs. re-operation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2084832" y="3566160"/>
            <a:ext cx="1600200" cy="1325880"/>
          </a:xfrm>
          <a:prstGeom prst="rect">
            <a:avLst/>
          </a:prstGeom>
          <a:solidFill>
            <a:srgbClr val="E6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130552" y="3584448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Wound infection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2221992" y="3913632"/>
            <a:ext cx="1325880" cy="22860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221992" y="3913632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~10%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2130552" y="4187952"/>
            <a:ext cx="1508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Clean-contaminated procedure; prophylactic antibiotics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3803904" y="3566160"/>
            <a:ext cx="1600200" cy="1325880"/>
          </a:xfrm>
          <a:prstGeom prst="rect">
            <a:avLst/>
          </a:prstGeom>
          <a:solidFill>
            <a:srgbClr val="F8F5F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849624" y="3584448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Bowel obstruction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3941064" y="3913632"/>
            <a:ext cx="1325880" cy="22860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941064" y="3913632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5–10%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849624" y="4187952"/>
            <a:ext cx="1508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Adhesions post reversal; usually resolves conservatively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5522976" y="3566160"/>
            <a:ext cx="1600200" cy="1325880"/>
          </a:xfrm>
          <a:prstGeom prst="rect">
            <a:avLst/>
          </a:prstGeom>
          <a:solidFill>
            <a:srgbClr val="E6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568696" y="3584448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Incontinence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5660136" y="3913632"/>
            <a:ext cx="1325880" cy="22860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660136" y="3913632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Variable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5568696" y="4187952"/>
            <a:ext cx="1508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Especially after low anastomosis or sphincter damage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7242048" y="3566160"/>
            <a:ext cx="1600200" cy="1325880"/>
          </a:xfrm>
          <a:prstGeom prst="rect">
            <a:avLst/>
          </a:prstGeom>
          <a:solidFill>
            <a:srgbClr val="F8F5F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287768" y="3584448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2274F"/>
                </a:solidFill>
              </a:rPr>
              <a:t>Anastomotic stricture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7379208" y="3913632"/>
            <a:ext cx="1325880" cy="22860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379208" y="3913632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3–5%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7287768" y="4187952"/>
            <a:ext cx="1508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Late complication; dilation or re-operation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6B1E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0" y="457200"/>
            <a:ext cx="3200400" cy="3200400"/>
          </a:xfrm>
          <a:prstGeom prst="ellipse">
            <a:avLst/>
          </a:prstGeom>
          <a:solidFill>
            <a:srgbClr val="9B2C52">
              <a:alpha val="15000"/>
            </a:srgbClr>
          </a:solidFill>
          <a:ln w="12700">
            <a:solidFill>
              <a:srgbClr val="9B2C52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32320" y="1097280"/>
            <a:ext cx="2011680" cy="2011680"/>
          </a:xfrm>
          <a:prstGeom prst="ellipse">
            <a:avLst/>
          </a:prstGeom>
          <a:solidFill>
            <a:srgbClr val="1A9E8F">
              <a:alpha val="20000"/>
            </a:srgbClr>
          </a:solidFill>
          <a:ln w="12700">
            <a:solidFill>
              <a:srgbClr val="1A9E8F">
                <a:alpha val="28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37160"/>
            <a:ext cx="7315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KEY TAKEAWAYS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749808"/>
            <a:ext cx="1993392" cy="1417320"/>
          </a:xfrm>
          <a:prstGeom prst="rect">
            <a:avLst/>
          </a:prstGeom>
          <a:solidFill>
            <a:srgbClr val="9B2C52">
              <a:alpha val="80000"/>
            </a:srgbClr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804672"/>
            <a:ext cx="1993392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9E8F"/>
                </a:solidFill>
              </a:rPr>
              <a:t>50%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274320" y="1463040"/>
            <a:ext cx="19933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Parastomal hernia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74320" y="1764792"/>
            <a:ext cx="19933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8B4C8"/>
                </a:solidFill>
              </a:rPr>
              <a:t>Most common late complication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468880" y="749808"/>
            <a:ext cx="1993392" cy="1417320"/>
          </a:xfrm>
          <a:prstGeom prst="rect">
            <a:avLst/>
          </a:prstGeom>
          <a:solidFill>
            <a:srgbClr val="9B2C52">
              <a:alpha val="80000"/>
            </a:srgbClr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68880" y="804672"/>
            <a:ext cx="1993392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9E8F"/>
                </a:solidFill>
              </a:rPr>
              <a:t>1–2 cm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2468880" y="1463040"/>
            <a:ext cx="19933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Colostomy level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468880" y="1764792"/>
            <a:ext cx="19933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8B4C8"/>
                </a:solidFill>
              </a:rPr>
              <a:t>Flush with skin surface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663440" y="749808"/>
            <a:ext cx="1993392" cy="1417320"/>
          </a:xfrm>
          <a:prstGeom prst="rect">
            <a:avLst/>
          </a:prstGeom>
          <a:solidFill>
            <a:srgbClr val="9B2C52">
              <a:alpha val="80000"/>
            </a:srgbClr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63440" y="804672"/>
            <a:ext cx="1993392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9E8F"/>
                </a:solidFill>
              </a:rPr>
              <a:t>2–3 cm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4663440" y="1463040"/>
            <a:ext cx="19933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Ileostomy spout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663440" y="1764792"/>
            <a:ext cx="19933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8B4C8"/>
                </a:solidFill>
              </a:rPr>
              <a:t>Above skin for appliance seal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858000" y="749808"/>
            <a:ext cx="1993392" cy="1417320"/>
          </a:xfrm>
          <a:prstGeom prst="rect">
            <a:avLst/>
          </a:prstGeom>
          <a:solidFill>
            <a:srgbClr val="9B2C52">
              <a:alpha val="80000"/>
            </a:srgbClr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0" y="804672"/>
            <a:ext cx="1993392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9E8F"/>
                </a:solidFill>
              </a:rPr>
              <a:t>8–12 wks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6858000" y="1463040"/>
            <a:ext cx="19933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Loop ileo reversal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858000" y="1764792"/>
            <a:ext cx="19933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8B4C8"/>
                </a:solidFill>
              </a:rPr>
              <a:t>Minimum post-op time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274320" y="2331720"/>
            <a:ext cx="4206240" cy="749808"/>
          </a:xfrm>
          <a:prstGeom prst="rect">
            <a:avLst/>
          </a:prstGeom>
          <a:solidFill>
            <a:srgbClr val="5A1A33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760" y="2487168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24871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96112" y="2404872"/>
            <a:ext cx="3493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Pre-operative stoma siting by a trained SCN is essential — reduces complications and improves patient outcomes.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274320" y="3200400"/>
            <a:ext cx="4206240" cy="749808"/>
          </a:xfrm>
          <a:prstGeom prst="rect">
            <a:avLst/>
          </a:prstGeom>
          <a:solidFill>
            <a:srgbClr val="5A1A33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65760" y="3355848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65760" y="33558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96112" y="3273552"/>
            <a:ext cx="3493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Choose stoma type based on pathology, bowel segment, patient factors, and whether reversal is planned.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74320" y="4069080"/>
            <a:ext cx="4206240" cy="749808"/>
          </a:xfrm>
          <a:prstGeom prst="rect">
            <a:avLst/>
          </a:prstGeom>
          <a:solidFill>
            <a:srgbClr val="5A1A33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65760" y="4224528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5760" y="42245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96112" y="4142232"/>
            <a:ext cx="3493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Ileostomy output &gt;2000 mL/day = High Output Ileostomy — investigate and manage electrolyte losses aggressively.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727448" y="2331720"/>
            <a:ext cx="4206240" cy="749808"/>
          </a:xfrm>
          <a:prstGeom prst="rect">
            <a:avLst/>
          </a:prstGeom>
          <a:solidFill>
            <a:srgbClr val="5A1A33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818888" y="2487168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18888" y="24871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5349240" y="2404872"/>
            <a:ext cx="3493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Ischaemia within 24–48h post-op is a surgical emergency — assess depth and re-operate if full-thickness necrosis.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727448" y="3200400"/>
            <a:ext cx="4206240" cy="749808"/>
          </a:xfrm>
          <a:prstGeom prst="rect">
            <a:avLst/>
          </a:prstGeom>
          <a:solidFill>
            <a:srgbClr val="5A1A33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818888" y="3355848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18888" y="33558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5349240" y="3273552"/>
            <a:ext cx="3493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Parastomal hernia: place stoma through rectus abdominis, use prophylactic mesh in high-risk patients.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4727448" y="4069080"/>
            <a:ext cx="4206240" cy="749808"/>
          </a:xfrm>
          <a:prstGeom prst="rect">
            <a:avLst/>
          </a:prstGeom>
          <a:solidFill>
            <a:srgbClr val="5A1A33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818888" y="4224528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18888" y="42245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6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5349240" y="4142232"/>
            <a:ext cx="3493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Reversal requires: intact distal bowel (contrast study), nutrition optimised, patient medically fit, disease controlled.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0" y="4782312"/>
            <a:ext cx="9144000" cy="361188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274320" y="4782312"/>
            <a:ext cx="8595360" cy="361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Stoma Surgery  ·  Surgical Education Series  ·  For Academic Use Only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OBJECTIVES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804672"/>
            <a:ext cx="416052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29768" y="1042416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9768" y="1042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78408" y="914400"/>
            <a:ext cx="336499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Define a stoma and describe its anatomical basis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0040" y="1856232"/>
            <a:ext cx="416052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29768" y="2093976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9768" y="2093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78408" y="1965960"/>
            <a:ext cx="336499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Classify stomas by type, mechanism, and temporality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20040" y="2907792"/>
            <a:ext cx="416052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29768" y="3145536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9768" y="31455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78408" y="3017520"/>
            <a:ext cx="336499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State indications for colostomy, ileostomy, and urostomy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20040" y="3959352"/>
            <a:ext cx="416052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29768" y="4197096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9768" y="4197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978408" y="4069080"/>
            <a:ext cx="336499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Describe surgical technique for stoma formation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709160" y="804672"/>
            <a:ext cx="416052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818888" y="1042416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18888" y="1042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367528" y="914400"/>
            <a:ext cx="336499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Identify immediate and long-term stoma complications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09160" y="1856232"/>
            <a:ext cx="416052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18888" y="2093976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18888" y="2093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367528" y="1965960"/>
            <a:ext cx="336499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Outline principles of stoma site marking and siting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09160" y="2907792"/>
            <a:ext cx="416052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818888" y="3145536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18888" y="31455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7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367528" y="3017520"/>
            <a:ext cx="336499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Explain stoma reversal criteria and techniques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709160" y="3959352"/>
            <a:ext cx="416052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818888" y="4197096"/>
            <a:ext cx="420624" cy="420624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18888" y="4197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8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367528" y="4069080"/>
            <a:ext cx="336499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Discuss stoma care, appliances, and quality of life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DEFINITION &amp; BASIC ANATOMY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8595360" cy="77724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77724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B4C8"/>
                </a:solidFill>
              </a:rPr>
              <a:t>Stoma</a:t>
            </a:r>
            <a:pPr indent="0" marL="0">
              <a:buNone/>
            </a:pPr>
            <a:r>
              <a:rPr lang="en-US" sz="1300" i="1" dirty="0">
                <a:solidFill>
                  <a:srgbClr val="D4C0C8"/>
                </a:solidFill>
              </a:rPr>
              <a:t>  (Greek: στόμα = mouth/opening)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  — 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A surgically created opening between a hollow organ (bowel or urinary tract) and the abdominal wall skin surface, allowing the diversion of intestinal or urinary contents.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274320" y="1691640"/>
            <a:ext cx="402336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691640"/>
            <a:ext cx="4023360" cy="41148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69164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Key Characteristics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11480" y="217627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Mucosal Surface: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Pink/red, moist — identical to normal bowel mucosa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" y="2615184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Protrusion: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Ideal stoma should project 2–3 cm above skin (spout) for appliance seal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11480" y="3054096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Position: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Pre-operatively sited within rectus abdominis muscle to prevent parastomal hernia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11480" y="3493008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Vascularity: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Dependent on mesenteric blood supply — must be tension-free and well-vascularised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11480" y="3931920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Sensation: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No pain sensation — bowel mucosa has no somatic pain fibres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" y="437083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Output: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Varies by bowel segment: liquid (ileostomy) to formed stool (sigmoid colostomy)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572000" y="1691640"/>
            <a:ext cx="429768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0" y="1691640"/>
            <a:ext cx="4297680" cy="41148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169164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Bowel Wall Layers (Outermost → Lumen)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663440" y="2212848"/>
            <a:ext cx="164592" cy="402336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19472" y="2212848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9E8F"/>
                </a:solidFill>
              </a:rPr>
              <a:t>Serosa / Peritoneum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919472" y="2414016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Outermost layer; intraperitoneal bowel only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63440" y="2734056"/>
            <a:ext cx="164592" cy="402336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19472" y="2734056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C6E6E"/>
                </a:solidFill>
              </a:rPr>
              <a:t>Muscularis Externa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919472" y="2935224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Outer longitudinal + inner circular muscle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663440" y="3255264"/>
            <a:ext cx="164592" cy="40233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919472" y="3255264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8922A"/>
                </a:solidFill>
              </a:rPr>
              <a:t>Submucosa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919472" y="3456432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Strongest layer — key for anastomotic sutures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663440" y="3776472"/>
            <a:ext cx="164592" cy="402336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19472" y="377647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B2C52"/>
                </a:solidFill>
              </a:rPr>
              <a:t>Muscularis Mucosae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919472" y="3977640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Thin smooth muscle separating layers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663440" y="4297680"/>
            <a:ext cx="164592" cy="402336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919472" y="429768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1E3B"/>
                </a:solidFill>
              </a:rPr>
              <a:t>Mucosa (Epithelium)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4919472" y="4498848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Inner lining — visible as stoma surface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CLASSIFICATION OF STOMAS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20624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6B1E3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206240" cy="393192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77240"/>
            <a:ext cx="42062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By Content / Organ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234440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Colostomy: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Large bowel — formed/semi-formed stool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11480" y="1609344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Ileostomy: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Small bowel — liquid, high-volume output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11480" y="1984248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Urostomy: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Urinary diversion — ileal conduit or ureterostomy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" y="2359152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Jejunostomy: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Proximal small bowel — rare, very high output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09160" y="777240"/>
            <a:ext cx="420624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0C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09160" y="777240"/>
            <a:ext cx="4206240" cy="393192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9160" y="777240"/>
            <a:ext cx="42062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By Mechanism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46320" y="1234440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End (Terminal):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Bowel end brought to skin; distal end closed/removed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846320" y="1609344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Loop: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Loop of bowel exteriorised with bridge support; two openings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846320" y="1984248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Double-Barrel: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Both ends brought out side by side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846320" y="2359152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Split (Paul-Mikulicz):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Loop separated, two stomas in close proximity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74320" y="2971800"/>
            <a:ext cx="420624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9B2C5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74320" y="2971800"/>
            <a:ext cx="4206240" cy="393192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4320" y="2971800"/>
            <a:ext cx="42062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By Permanence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11480" y="3429000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B2C52"/>
                </a:solidFill>
              </a:rPr>
              <a:t>Temporary / Defunctioning: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Protect distal anastomosis; planned for reversal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11480" y="3803904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B2C52"/>
                </a:solidFill>
              </a:rPr>
              <a:t>Permanent: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After APR, pelvic exenteration; no reversal planned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11480" y="4178808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B2C52"/>
                </a:solidFill>
              </a:rPr>
              <a:t>Emergency: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Perforated bowel, obstruction; not pre-sited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11480" y="4553712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B2C52"/>
                </a:solidFill>
              </a:rPr>
              <a:t>Elective: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Pre-planned, pre-sited, patient counselled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09160" y="2971800"/>
            <a:ext cx="420624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C8922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09160" y="2971800"/>
            <a:ext cx="4206240" cy="393192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09160" y="2971800"/>
            <a:ext cx="42062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By Location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846320" y="3429000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922A"/>
                </a:solidFill>
              </a:rPr>
              <a:t>Right Iliac Fossa: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Standard ileostomy position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46320" y="3803904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922A"/>
                </a:solidFill>
              </a:rPr>
              <a:t>Left Iliac Fossa: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Standard colostomy position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46320" y="4178808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922A"/>
                </a:solidFill>
              </a:rPr>
              <a:t>Right Upper Quadrant: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Transverse colostomy, feeding jejunostomy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846320" y="4553712"/>
            <a:ext cx="393192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922A"/>
                </a:solidFill>
              </a:rPr>
              <a:t>Suprapubic: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Cystostomy (urinary) — bladder drainage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ILEOSTOMY — INDICATIONS &amp; TYPES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49808"/>
            <a:ext cx="1965960" cy="868680"/>
          </a:xfrm>
          <a:prstGeom prst="rect">
            <a:avLst/>
          </a:prstGeom>
          <a:solidFill>
            <a:srgbClr val="0C6E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749808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9E8F"/>
                </a:solidFill>
              </a:rPr>
              <a:t>RIF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1207008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Standard siting position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274320" y="1417320"/>
            <a:ext cx="1965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8D8D8"/>
                </a:solidFill>
              </a:rPr>
              <a:t>Right iliac fossa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2450592" y="749808"/>
            <a:ext cx="1965960" cy="868680"/>
          </a:xfrm>
          <a:prstGeom prst="rect">
            <a:avLst/>
          </a:prstGeom>
          <a:solidFill>
            <a:srgbClr val="0C6E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50592" y="749808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9E8F"/>
                </a:solidFill>
              </a:rPr>
              <a:t>2–3 cm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2450592" y="1207008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Ideal spout height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2450592" y="1417320"/>
            <a:ext cx="1965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8D8D8"/>
                </a:solidFill>
              </a:rPr>
              <a:t>Above skin level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4626864" y="749808"/>
            <a:ext cx="1965960" cy="868680"/>
          </a:xfrm>
          <a:prstGeom prst="rect">
            <a:avLst/>
          </a:prstGeom>
          <a:solidFill>
            <a:srgbClr val="0C6E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26864" y="749808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9E8F"/>
                </a:solidFill>
              </a:rPr>
              <a:t>800–1200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626864" y="1207008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mL/day output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4626864" y="1417320"/>
            <a:ext cx="1965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8D8D8"/>
                </a:solidFill>
              </a:rPr>
              <a:t>Normal ileostomy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6803136" y="749808"/>
            <a:ext cx="1965960" cy="868680"/>
          </a:xfrm>
          <a:prstGeom prst="rect">
            <a:avLst/>
          </a:prstGeom>
          <a:solidFill>
            <a:srgbClr val="0C6E6E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03136" y="749808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9E8F"/>
                </a:solidFill>
              </a:rPr>
              <a:t>&gt;2000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803136" y="1207008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mL/day = High output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6803136" y="1417320"/>
            <a:ext cx="1965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8D8D8"/>
                </a:solidFill>
              </a:rPr>
              <a:t>Requires investigation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274320" y="1700784"/>
            <a:ext cx="4160520" cy="3246120"/>
          </a:xfrm>
          <a:prstGeom prst="rect">
            <a:avLst/>
          </a:prstGeom>
          <a:solidFill>
            <a:srgbClr val="FFFFFF"/>
          </a:solidFill>
          <a:ln w="25400">
            <a:solidFill>
              <a:srgbClr val="0C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1700784"/>
            <a:ext cx="4160520" cy="393192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" y="1700784"/>
            <a:ext cx="397764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Indications for Ileostomy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11480" y="217627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C6E6E"/>
                </a:solidFill>
              </a:rPr>
              <a:t>Inflammatory Bowel Disease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02920" y="2432304"/>
            <a:ext cx="3794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Proctocolectomy for UC (permanent)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02920" y="2679192"/>
            <a:ext cx="3794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Loop ileostomy: protect ileal pouch-anal anastomosis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11480" y="299923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C6E6E"/>
                </a:solidFill>
              </a:rPr>
              <a:t>Colorectal Cancer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02920" y="3255264"/>
            <a:ext cx="3794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Loop ileostomy: protect low anterior resection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02920" y="3502152"/>
            <a:ext cx="3794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After right hemicolectomy leak/complications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11480" y="382219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C6E6E"/>
                </a:solidFill>
              </a:rPr>
              <a:t>Familial Adenomatous Polyposis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" y="4078224"/>
            <a:ext cx="3794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Prophylactic proctocolectomy + pouch formation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11480" y="4398264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C6E6E"/>
                </a:solidFill>
              </a:rPr>
              <a:t>Other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02920" y="4654296"/>
            <a:ext cx="3794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Intestinal failure / Crohn's disease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" y="4901184"/>
            <a:ext cx="3794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Trauma, ischaemic bowel, faecal peritonitis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663440" y="1700784"/>
            <a:ext cx="4206240" cy="3246120"/>
          </a:xfrm>
          <a:prstGeom prst="rect">
            <a:avLst/>
          </a:prstGeom>
          <a:solidFill>
            <a:srgbClr val="FFFFFF"/>
          </a:solidFill>
          <a:ln w="25400">
            <a:solidFill>
              <a:srgbClr val="1A9E8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663440" y="1700784"/>
            <a:ext cx="4206240" cy="393192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54880" y="1700784"/>
            <a:ext cx="402336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End vs Loop Ileostomy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4754880" y="2212848"/>
            <a:ext cx="3977640" cy="274320"/>
          </a:xfrm>
          <a:prstGeom prst="rect">
            <a:avLst/>
          </a:prstGeom>
          <a:solidFill>
            <a:srgbClr val="E6F4F4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00600" y="2212848"/>
            <a:ext cx="3886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6E6E"/>
                </a:solidFill>
              </a:rPr>
              <a:t>End Ileostomy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4846320" y="2532888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Terminal ileum brought to RIF skin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846320" y="2752344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Single opening (spout)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846320" y="2971800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Bowel end everted (Brooke technique)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846320" y="3191256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After proctocolectomy — often permanent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4846320" y="3410712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Output: liquid 800–1200 mL/day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754880" y="3675888"/>
            <a:ext cx="3977640" cy="274320"/>
          </a:xfrm>
          <a:prstGeom prst="rect">
            <a:avLst/>
          </a:prstGeom>
          <a:solidFill>
            <a:srgbClr val="E6F4F4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800600" y="3675888"/>
            <a:ext cx="3886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6E6E"/>
                </a:solidFill>
              </a:rPr>
              <a:t>Loop Ileostomy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4846320" y="3995928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Loop of ileum exteriorised over rod/bridge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4846320" y="4215384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Two openings: proximal (active) &amp; distal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4846320" y="4434840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Easier to reverse than end ileostomy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846320" y="4654296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Defunctioning — temporary use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4846320" y="4873752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9E8F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Higher rate of parastomal hernia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COLOSTOMY — INDICATIONS &amp; TYPES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49808"/>
            <a:ext cx="1965960" cy="868680"/>
          </a:xfrm>
          <a:prstGeom prst="rect">
            <a:avLst/>
          </a:prstGeom>
          <a:solidFill>
            <a:srgbClr val="6B1E3B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749808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8B4C8"/>
                </a:solidFill>
              </a:rPr>
              <a:t>LIF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1207008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Sigmoid colostomy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274320" y="1417320"/>
            <a:ext cx="1965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4A0B8"/>
                </a:solidFill>
              </a:rPr>
              <a:t>Standard siting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2450592" y="749808"/>
            <a:ext cx="1965960" cy="868680"/>
          </a:xfrm>
          <a:prstGeom prst="rect">
            <a:avLst/>
          </a:prstGeom>
          <a:solidFill>
            <a:srgbClr val="6B1E3B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50592" y="749808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8B4C8"/>
                </a:solidFill>
              </a:rPr>
              <a:t>Flush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2450592" y="1207008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Colostomy spout level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2450592" y="1417320"/>
            <a:ext cx="1965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4A0B8"/>
                </a:solidFill>
              </a:rPr>
              <a:t>Unlike ileostomy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4626864" y="749808"/>
            <a:ext cx="1965960" cy="868680"/>
          </a:xfrm>
          <a:prstGeom prst="rect">
            <a:avLst/>
          </a:prstGeom>
          <a:solidFill>
            <a:srgbClr val="6B1E3B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26864" y="749808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8B4C8"/>
                </a:solidFill>
              </a:rPr>
              <a:t>150–300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626864" y="1207008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mL/day output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4626864" y="1417320"/>
            <a:ext cx="1965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4A0B8"/>
                </a:solidFill>
              </a:rPr>
              <a:t>Sigmoid / formed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6803136" y="749808"/>
            <a:ext cx="1965960" cy="868680"/>
          </a:xfrm>
          <a:prstGeom prst="rect">
            <a:avLst/>
          </a:prstGeom>
          <a:solidFill>
            <a:srgbClr val="6B1E3B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03136" y="749808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8B4C8"/>
                </a:solidFill>
              </a:rPr>
              <a:t>APR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803136" y="1207008"/>
            <a:ext cx="1965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Permanent colostomy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6803136" y="1417320"/>
            <a:ext cx="1965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4A0B8"/>
                </a:solidFill>
              </a:rPr>
              <a:t>Abdominoperineal resection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274320" y="1755648"/>
            <a:ext cx="4206240" cy="1417320"/>
          </a:xfrm>
          <a:prstGeom prst="rect">
            <a:avLst/>
          </a:prstGeom>
          <a:solidFill>
            <a:srgbClr val="FFFFFF"/>
          </a:solidFill>
          <a:ln w="25400">
            <a:solidFill>
              <a:srgbClr val="6B1E3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1755648"/>
            <a:ext cx="4206240" cy="347472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1755648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Sigmoid Colostomy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84048" y="2139696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B1E3B"/>
                </a:solidFill>
              </a:rPr>
              <a:t>Location: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Left Iliac Fossa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84048" y="2386584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B1E3B"/>
                </a:solidFill>
              </a:rPr>
              <a:t>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APR (permanent); Hartmann's procedure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84048" y="2633472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B1E3B"/>
                </a:solidFill>
              </a:rPr>
              <a:t>Output: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Formed stool — most continence control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384048" y="2880360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B1E3B"/>
                </a:solidFill>
              </a:rPr>
              <a:t>Note: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Irrigation possible; flush with skin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709160" y="1755648"/>
            <a:ext cx="4206240" cy="1417320"/>
          </a:xfrm>
          <a:prstGeom prst="rect">
            <a:avLst/>
          </a:prstGeom>
          <a:solidFill>
            <a:srgbClr val="FFFFFF"/>
          </a:solidFill>
          <a:ln w="25400">
            <a:solidFill>
              <a:srgbClr val="9B2C5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709160" y="1755648"/>
            <a:ext cx="4206240" cy="347472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09160" y="1755648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Transverse Colostomy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818888" y="2139696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B2C52"/>
                </a:solidFill>
              </a:rPr>
              <a:t>Location: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Right Upper Quadrant / Epigastric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4818888" y="2386584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B2C52"/>
                </a:solidFill>
              </a:rPr>
              <a:t>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Emergency obstruction (now less common)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818888" y="2633472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B2C52"/>
                </a:solidFill>
              </a:rPr>
              <a:t>Output: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Semi-formed; bulky, odorous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818888" y="2880360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B2C52"/>
                </a:solidFill>
              </a:rPr>
              <a:t>Note: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Often loop; loop bridge removed at 10 days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274320" y="3328416"/>
            <a:ext cx="4206240" cy="1417320"/>
          </a:xfrm>
          <a:prstGeom prst="rect">
            <a:avLst/>
          </a:prstGeom>
          <a:solidFill>
            <a:srgbClr val="FFFFFF"/>
          </a:solidFill>
          <a:ln w="25400">
            <a:solidFill>
              <a:srgbClr val="0C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274320" y="3328416"/>
            <a:ext cx="4206240" cy="347472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74320" y="3328416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Caecostomy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384048" y="3712464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C6E6E"/>
                </a:solidFill>
              </a:rPr>
              <a:t>Location: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Right Iliac Fossa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384048" y="3959352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C6E6E"/>
                </a:solidFill>
              </a:rPr>
              <a:t>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Caecal volvulus, pseudo-obstruction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384048" y="4206240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C6E6E"/>
                </a:solidFill>
              </a:rPr>
              <a:t>Output: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Liquid to semi-formed stool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384048" y="4453128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C6E6E"/>
                </a:solidFill>
              </a:rPr>
              <a:t>Note: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Usually temporary; tube or formal opening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709160" y="3328416"/>
            <a:ext cx="4206240" cy="1417320"/>
          </a:xfrm>
          <a:prstGeom prst="rect">
            <a:avLst/>
          </a:prstGeom>
          <a:solidFill>
            <a:srgbClr val="FFFFFF"/>
          </a:solidFill>
          <a:ln w="25400">
            <a:solidFill>
              <a:srgbClr val="C8922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4709160" y="3328416"/>
            <a:ext cx="4206240" cy="347472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709160" y="3328416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Hartmann's Colostomy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4818888" y="3712464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922A"/>
                </a:solidFill>
              </a:rPr>
              <a:t>Location: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Left Iliac Fossa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818888" y="3959352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922A"/>
                </a:solidFill>
              </a:rPr>
              <a:t>Use: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Perforated diverticulitis, sigmoid cancer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818888" y="4206240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922A"/>
                </a:solidFill>
              </a:rPr>
              <a:t>Output: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Formed sigmoid stool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4818888" y="4453128"/>
            <a:ext cx="3977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922A"/>
                </a:solidFill>
              </a:rPr>
              <a:t>Note: 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Rectal stump closed; reversal possible later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UROSTOMY &amp; OTHER STOMA TYPES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512064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5120640" cy="4114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💧  Urostomy (Ileal Conduit)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2801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Definition: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Urinary diversion using an isolated ileal segment to conduct urine to abdominal skin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11480" y="178308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Siting: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Right iliac fossa — below waist level; must not encroach belt line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11480" y="228600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Indications: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Radical cystectomy (bladder cancer), pelvic exenteration, neurogenic bladder, severe radiation cystitis, trauma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11480" y="27889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Output: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Continuous urine drainage; requires drainable bag with tap; 1500–2000 mL/day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11480" y="329184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Spout: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2–3 cm spout essential to prevent urine tracking under appliance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11480" y="37947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Stents: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Ureteric stents placed at surgery; removed at 7–10 days post-operatively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429768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2274F"/>
                </a:solidFill>
              </a:rPr>
              <a:t>Mucous shreds:  </a:t>
            </a:r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</a:rPr>
              <a:t>Normal — from ileal mucosa; reassure patient; does not indicate infection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623560" y="777240"/>
            <a:ext cx="3246120" cy="1261872"/>
          </a:xfrm>
          <a:prstGeom prst="rect">
            <a:avLst/>
          </a:prstGeom>
          <a:solidFill>
            <a:srgbClr val="FFFFFF"/>
          </a:solidFill>
          <a:ln w="25400">
            <a:solidFill>
              <a:srgbClr val="0C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623560" y="777240"/>
            <a:ext cx="3246120" cy="347472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715000" y="777240"/>
            <a:ext cx="3063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Jejunostomy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715000" y="1161288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Nutritional access (feeding jejunostomy)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5715000" y="1380744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After oesophagogastric resection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715000" y="1600200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Very high output — electrolyte loss risk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715000" y="1819656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C6E6E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Short bowel syndrome management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623560" y="2167128"/>
            <a:ext cx="3246120" cy="1261872"/>
          </a:xfrm>
          <a:prstGeom prst="rect">
            <a:avLst/>
          </a:prstGeom>
          <a:solidFill>
            <a:srgbClr val="FFFFFF"/>
          </a:solidFill>
          <a:ln w="25400">
            <a:solidFill>
              <a:srgbClr val="9B2C5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5623560" y="2167128"/>
            <a:ext cx="3246120" cy="347472"/>
          </a:xfrm>
          <a:prstGeom prst="rect">
            <a:avLst/>
          </a:prstGeom>
          <a:solidFill>
            <a:srgbClr val="9B2C52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715000" y="2167128"/>
            <a:ext cx="3063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Caecostomy / Appendicostomy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715000" y="2551176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MACE procedure (Malone) — paediatrics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715000" y="2770632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Antegrade colonic enemas for constipation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715000" y="2990088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Percutaneous caecostomy for pseudo-obstruction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715000" y="3209544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B2C52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Temporary / rarely permanent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623560" y="3557016"/>
            <a:ext cx="3246120" cy="1261872"/>
          </a:xfrm>
          <a:prstGeom prst="rect">
            <a:avLst/>
          </a:prstGeom>
          <a:solidFill>
            <a:srgbClr val="FFFFFF"/>
          </a:solidFill>
          <a:ln w="25400">
            <a:solidFill>
              <a:srgbClr val="C8922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5623560" y="3557016"/>
            <a:ext cx="3246120" cy="347472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715000" y="3557016"/>
            <a:ext cx="3063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Gastrostomy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715000" y="3941064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Feeding access — PEG or surgical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715000" y="4160520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Venting in bowel obstruction / gastroparesis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5715000" y="4379976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PEG-J: gastric venting + jejunal feeding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715000" y="4599432"/>
            <a:ext cx="3063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8922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Long-term nutritional support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STOMA SITING — PRE-OPERATIVE MARKING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749808"/>
            <a:ext cx="8595360" cy="384048"/>
          </a:xfrm>
          <a:prstGeom prst="rect">
            <a:avLst/>
          </a:prstGeom>
          <a:solidFill>
            <a:srgbClr val="FDF0F4"/>
          </a:solidFill>
          <a:ln w="12700">
            <a:solidFill>
              <a:srgbClr val="9B2C5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749808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B1E3B"/>
                </a:solidFill>
              </a:rPr>
              <a:t>⭐  Pre-operative siting by a stoma care nurse (SCN) is a Quality Standard — reduces complications and improves quality of life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" y="1280160"/>
            <a:ext cx="42062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02336" y="1600200"/>
            <a:ext cx="457200" cy="457200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2336" y="1600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78408" y="1371600"/>
            <a:ext cx="340156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B1E3B"/>
                </a:solidFill>
              </a:rPr>
              <a:t>Within Rectus Abdominis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78408" y="1682496"/>
            <a:ext cx="340156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Reduces parastomal hernia risk. The muscle provides a firm back-plate for the stoma.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74320" y="2532888"/>
            <a:ext cx="42062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02336" y="2852928"/>
            <a:ext cx="457200" cy="457200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02336" y="2852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78408" y="2624328"/>
            <a:ext cx="340156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B1E3B"/>
                </a:solidFill>
              </a:rPr>
              <a:t>Below Belt Line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78408" y="2935224"/>
            <a:ext cx="340156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Patient must be able to see the stoma for self-care. Above a skin crease allows better seal.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3785616"/>
            <a:ext cx="42062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02336" y="4105656"/>
            <a:ext cx="457200" cy="457200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02336" y="41056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78408" y="3877056"/>
            <a:ext cx="340156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B1E3B"/>
                </a:solidFill>
              </a:rPr>
              <a:t>Away from Scars &amp; Creases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78408" y="4187952"/>
            <a:ext cx="340156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Old scars, skin folds, and the umbilicus interfere with appliance adhesion.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709160" y="1280160"/>
            <a:ext cx="42062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37176" y="1600200"/>
            <a:ext cx="457200" cy="457200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37176" y="1600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4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413248" y="1371600"/>
            <a:ext cx="340156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B1E3B"/>
                </a:solidFill>
              </a:rPr>
              <a:t>Away from Bony Prominences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413248" y="1682496"/>
            <a:ext cx="340156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Iliac crest and costal margin prevent secure bag fitting.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709160" y="2532888"/>
            <a:ext cx="42062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837176" y="2852928"/>
            <a:ext cx="457200" cy="457200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37176" y="2852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5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413248" y="2624328"/>
            <a:ext cx="340156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B1E3B"/>
                </a:solidFill>
              </a:rPr>
              <a:t>Patient Positioned in Multiple Postures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413248" y="2935224"/>
            <a:ext cx="340156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Mark in standing, sitting, and lying — the optimal site works in ALL positions.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09160" y="3785616"/>
            <a:ext cx="42062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837176" y="4105656"/>
            <a:ext cx="457200" cy="457200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37176" y="41056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6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413248" y="3877056"/>
            <a:ext cx="340156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B1E3B"/>
                </a:solidFill>
              </a:rPr>
              <a:t>Patient Lifestyle Considered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413248" y="4187952"/>
            <a:ext cx="340156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Occupation, clothing style, prostheses, wheelchair use, dominant hand, BMI.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274320" y="4800600"/>
            <a:ext cx="8595360" cy="274320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FFFFFF"/>
                </a:solidFill>
              </a:rPr>
              <a:t>If emergency surgery: aim for standard position (RIF/LIF in rectus); note limitations in post-operative period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SURGICAL TECHNIQUE — STOMA FORMATION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749808"/>
            <a:ext cx="4114800" cy="4206240"/>
          </a:xfrm>
          <a:prstGeom prst="rect">
            <a:avLst/>
          </a:prstGeom>
          <a:solidFill>
            <a:srgbClr val="FFFFFF"/>
          </a:solidFill>
          <a:ln w="25400">
            <a:solidFill>
              <a:srgbClr val="0C6E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49808"/>
            <a:ext cx="4114800" cy="393192"/>
          </a:xfrm>
          <a:prstGeom prst="rect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49808"/>
            <a:ext cx="393192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End Ileostomy (Brooke Technique)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84048" y="1271016"/>
            <a:ext cx="347472" cy="347472"/>
          </a:xfrm>
          <a:prstGeom prst="ellipse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4048" y="127101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22960" y="1234440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Skin trephine: 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103120" y="1234440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Excise 2 cm disc of skin at pre-marked site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84048" y="1732788"/>
            <a:ext cx="347472" cy="347472"/>
          </a:xfrm>
          <a:prstGeom prst="ellipse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173278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22960" y="1696212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Cruciate fasciotomy: 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103120" y="1696212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Cross-shaped incision through anterior rectus sheath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84048" y="2194560"/>
            <a:ext cx="347472" cy="347472"/>
          </a:xfrm>
          <a:prstGeom prst="ellipse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" y="21945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22960" y="2157984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Muscle splitting: 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103120" y="2157984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Split (not excise) rectus abdominis muscle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84048" y="2656332"/>
            <a:ext cx="347472" cy="347472"/>
          </a:xfrm>
          <a:prstGeom prst="ellipse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84048" y="265633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22960" y="2619756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Peritoneal entry: 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103120" y="2619756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Open posterior sheath and peritoneum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84048" y="3118104"/>
            <a:ext cx="347472" cy="347472"/>
          </a:xfrm>
          <a:prstGeom prst="ellipse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4048" y="311810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22960" y="3081528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Bowel delivery: 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2103120" y="3081528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Deliver 5–6 cm of terminal ileum through trephine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84048" y="3579876"/>
            <a:ext cx="347472" cy="347472"/>
          </a:xfrm>
          <a:prstGeom prst="ellipse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84048" y="357987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22960" y="3543300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Tension check: 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2103120" y="3543300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Ensure mesentery lies without tension or twist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84048" y="4041648"/>
            <a:ext cx="347472" cy="347472"/>
          </a:xfrm>
          <a:prstGeom prst="ellipse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4048" y="404164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7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822960" y="4005072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Eversion (Spouting): 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103120" y="4005072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Evert distal ileum 2–3 cm above skin — seromuscular sutures to dermis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84048" y="4503420"/>
            <a:ext cx="347472" cy="347472"/>
          </a:xfrm>
          <a:prstGeom prst="ellipse">
            <a:avLst/>
          </a:prstGeom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84048" y="45034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8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822960" y="4466844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C6E6E"/>
                </a:solidFill>
              </a:rPr>
              <a:t>Mucocutaneous sutures: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2103120" y="4466844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Absorbable sutures uniting mucosa to skin edge circumferentially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663440" y="749808"/>
            <a:ext cx="4206240" cy="4206240"/>
          </a:xfrm>
          <a:prstGeom prst="rect">
            <a:avLst/>
          </a:prstGeom>
          <a:solidFill>
            <a:srgbClr val="FFFFFF"/>
          </a:solidFill>
          <a:ln w="25400">
            <a:solidFill>
              <a:srgbClr val="6B1E3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663440" y="749808"/>
            <a:ext cx="4206240" cy="393192"/>
          </a:xfrm>
          <a:prstGeom prst="rect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754880" y="749808"/>
            <a:ext cx="402336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Loop Colostomy Technique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4773168" y="1271016"/>
            <a:ext cx="347472" cy="347472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773168" y="127101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5212080" y="1234440"/>
            <a:ext cx="1463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Skin incision: 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6583680" y="1234440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Larger elliptical/circular excision for colostomy (3 cm)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773168" y="1732788"/>
            <a:ext cx="347472" cy="347472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773168" y="173278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5212080" y="1696212"/>
            <a:ext cx="1463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Trephine formation: 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6583680" y="1696212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Same sheath/muscle splitting technique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4773168" y="2194560"/>
            <a:ext cx="347472" cy="347472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773168" y="21945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5212080" y="2157984"/>
            <a:ext cx="1463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Loop exteriorisation: 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6583680" y="2157984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Loop of sigmoid/transverse colon delivered through wound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4773168" y="2656332"/>
            <a:ext cx="347472" cy="347472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773168" y="265633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5212080" y="2619756"/>
            <a:ext cx="1463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Bridge / rod placement: 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6583680" y="2619756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Plastic rod or bridge placed under loop to maintain position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4773168" y="3118104"/>
            <a:ext cx="347472" cy="347472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773168" y="311810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5212080" y="3081528"/>
            <a:ext cx="1463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Colotomy: 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6583680" y="3081528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Transverse incision across antimesenteric border of loop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4773168" y="3579876"/>
            <a:ext cx="347472" cy="347472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773168" y="357987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212080" y="3543300"/>
            <a:ext cx="1463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Mucocutaneous anastomosis: 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6583680" y="3543300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Full-thickness bowel wall sutured to skin; colostomy is FLUSH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4773168" y="4041648"/>
            <a:ext cx="347472" cy="347472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773168" y="404164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7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5212080" y="4005072"/>
            <a:ext cx="1463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Rod removal: 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6583680" y="4005072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Bridge/rod removed at Day 7–10 post-operatively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4773168" y="4503420"/>
            <a:ext cx="347472" cy="347472"/>
          </a:xfrm>
          <a:prstGeom prst="ellipse">
            <a:avLst/>
          </a:prstGeom>
          <a:solidFill>
            <a:srgbClr val="6B1E3B"/>
          </a:solidFill>
          <a:ln w="12700">
            <a:solidFill>
              <a:srgbClr val="6B1E3B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4773168" y="45034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8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5212080" y="4466844"/>
            <a:ext cx="1463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1E3B"/>
                </a:solidFill>
              </a:rPr>
              <a:t>Fascial closure: 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6583680" y="4466844"/>
            <a:ext cx="2148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Secure bowel to fascia to prevent parastomal herniation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Stoma: A Comprehensive Surgical Guide</dc:title>
  <dc:subject>PptxGenJS Presentation</dc:subject>
  <dc:creator>PptxGenJS</dc:creator>
  <cp:lastModifiedBy>PptxGenJS</cp:lastModifiedBy>
  <cp:revision>1</cp:revision>
  <dcterms:created xsi:type="dcterms:W3CDTF">2026-04-02T06:17:23Z</dcterms:created>
  <dcterms:modified xsi:type="dcterms:W3CDTF">2026-04-02T06:17:23Z</dcterms:modified>
</cp:coreProperties>
</file>