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9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5143500" type="screen16x9"/>
  <p:notesSz cx="51435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7"/>
    <p:restoredTop sz="94610"/>
  </p:normalViewPr>
  <p:slideViewPr>
    <p:cSldViewPr snapToGrid="0" snapToObjects="1">
      <p:cViewPr varScale="1">
        <p:scale>
          <a:sx n="161" d="100"/>
          <a:sy n="161" d="100"/>
        </p:scale>
        <p:origin x="48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1725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55650" y="0"/>
            <a:ext cx="5950761" cy="51435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706411" y="0"/>
            <a:ext cx="20574" cy="5143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58856" y="2571749"/>
            <a:ext cx="4138550" cy="1701419"/>
          </a:xfrm>
        </p:spPr>
        <p:txBody>
          <a:bodyPr anchor="t">
            <a:normAutofit/>
          </a:bodyPr>
          <a:lstStyle>
            <a:lvl1pPr algn="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79205" y="1701590"/>
            <a:ext cx="4018200" cy="870160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350" b="0">
                <a:solidFill>
                  <a:schemeClr val="tx1"/>
                </a:solidFill>
              </a:defRPr>
            </a:lvl1pPr>
            <a:lvl2pPr marL="342900" indent="0" algn="ctr">
              <a:buNone/>
              <a:defRPr sz="135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6/18/26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643462" y="2447139"/>
            <a:ext cx="311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8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982372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753359" y="0"/>
            <a:ext cx="7779237" cy="51435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8532996" y="0"/>
            <a:ext cx="20574" cy="5143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1645677" y="480919"/>
            <a:ext cx="31172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5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75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8857" y="606042"/>
            <a:ext cx="5965568" cy="80792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6/18/26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509869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753359" y="0"/>
            <a:ext cx="7779237" cy="51435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8532996" y="0"/>
            <a:ext cx="20574" cy="5143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7752856" y="300504"/>
            <a:ext cx="31172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5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75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29536" y="604363"/>
            <a:ext cx="994889" cy="393309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56564" y="727807"/>
            <a:ext cx="4850177" cy="3809651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6/18/26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4388900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8454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753359" y="0"/>
            <a:ext cx="7779237" cy="51435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8532996" y="0"/>
            <a:ext cx="20574" cy="5143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6/18/26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646207" y="480919"/>
            <a:ext cx="31172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5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75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82134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753359" y="0"/>
            <a:ext cx="7779237" cy="51435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8532996" y="0"/>
            <a:ext cx="20574" cy="5143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1643882" y="2221939"/>
            <a:ext cx="31172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5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75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7405" y="2360440"/>
            <a:ext cx="5967420" cy="1068560"/>
          </a:xfrm>
        </p:spPr>
        <p:txBody>
          <a:bodyPr anchor="t">
            <a:normAutofit/>
          </a:bodyPr>
          <a:lstStyle>
            <a:lvl1pPr algn="r"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0477" y="1701590"/>
            <a:ext cx="5843948" cy="658851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35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6/18/26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850022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753359" y="0"/>
            <a:ext cx="7779237" cy="51435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8532996" y="0"/>
            <a:ext cx="20574" cy="5143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7405" y="604363"/>
            <a:ext cx="5963238" cy="81127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54031" y="1539087"/>
            <a:ext cx="2918970" cy="299837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99977" y="1539086"/>
            <a:ext cx="2920667" cy="299837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6/18/26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647129" y="480917"/>
            <a:ext cx="31172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5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75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0648399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753359" y="0"/>
            <a:ext cx="7779237" cy="51435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8532996" y="0"/>
            <a:ext cx="20574" cy="5143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1645238" y="477318"/>
            <a:ext cx="31172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5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75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7405" y="604364"/>
            <a:ext cx="5967420" cy="808761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56964" y="1539086"/>
            <a:ext cx="2922350" cy="535364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1650" b="0" cap="none" baseline="0">
                <a:solidFill>
                  <a:schemeClr val="accent6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56964" y="2138498"/>
            <a:ext cx="2920217" cy="23035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9975" y="1539086"/>
            <a:ext cx="2924849" cy="535364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1650" b="0" cap="none" baseline="0">
                <a:solidFill>
                  <a:schemeClr val="accent6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99976" y="2138498"/>
            <a:ext cx="2924849" cy="23035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6/18/26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922516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753359" y="0"/>
            <a:ext cx="7779237" cy="51435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8532996" y="0"/>
            <a:ext cx="20574" cy="5143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6/18/26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647129" y="480919"/>
            <a:ext cx="31172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5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75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002382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753359" y="0"/>
            <a:ext cx="7779237" cy="51435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8532996" y="0"/>
            <a:ext cx="20574" cy="5143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6/18/26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307464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753359" y="0"/>
            <a:ext cx="7779237" cy="51435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8532996" y="0"/>
            <a:ext cx="20574" cy="5143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165616" y="845662"/>
            <a:ext cx="31172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5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75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7743" y="961838"/>
            <a:ext cx="1998271" cy="1427431"/>
          </a:xfrm>
        </p:spPr>
        <p:txBody>
          <a:bodyPr anchor="b">
            <a:normAutofit/>
          </a:bodyPr>
          <a:lstStyle>
            <a:lvl1pPr algn="l">
              <a:defRPr sz="1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40115" y="604363"/>
            <a:ext cx="4084709" cy="3933095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7742" y="2389616"/>
            <a:ext cx="1998271" cy="1789798"/>
          </a:xfrm>
        </p:spPr>
        <p:txBody>
          <a:bodyPr/>
          <a:lstStyle>
            <a:lvl1pPr marL="0" indent="0" algn="l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6/18/26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751757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753359" y="0"/>
            <a:ext cx="7779237" cy="51435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8532996" y="0"/>
            <a:ext cx="20574" cy="5143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60296" y="2422"/>
            <a:ext cx="3472301" cy="51435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166015" y="845662"/>
            <a:ext cx="31172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5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75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8430" y="961839"/>
            <a:ext cx="2978240" cy="1425355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7741" y="2387196"/>
            <a:ext cx="2978906" cy="1789796"/>
          </a:xfrm>
        </p:spPr>
        <p:txBody>
          <a:bodyPr>
            <a:normAutofit/>
          </a:bodyPr>
          <a:lstStyle>
            <a:lvl1pPr marL="0" indent="0" algn="l">
              <a:buNone/>
              <a:defRPr sz="15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6/18/26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893911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846" y="1578901"/>
            <a:ext cx="7020154" cy="356459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2400" cy="51435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723131" cy="51435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58857" y="606042"/>
            <a:ext cx="5968748" cy="80792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0199" y="1539087"/>
            <a:ext cx="5847405" cy="29983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607549" y="3952953"/>
            <a:ext cx="1997047" cy="13716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C764DE79-268F-4C1A-8933-263129D2AF90}" type="datetimeFigureOut">
              <a:rPr lang="en-US" smtClean="0"/>
              <a:t>6/18/26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1677848" y="2745858"/>
            <a:ext cx="4414014" cy="134382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8806" y="123445"/>
            <a:ext cx="477545" cy="242138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721532" y="0"/>
            <a:ext cx="34289" cy="5143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961711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</p:sldLayoutIdLst>
  <p:hf sldNum="0" hdr="0" ftr="0" dt="0"/>
  <p:txStyles>
    <p:titleStyle>
      <a:lvl1pPr algn="r" defTabSz="685800" rtl="0" eaLnBrk="1" latinLnBrk="0" hangingPunct="1">
        <a:lnSpc>
          <a:spcPct val="90000"/>
        </a:lnSpc>
        <a:spcBef>
          <a:spcPct val="0"/>
        </a:spcBef>
        <a:buNone/>
        <a:defRPr sz="255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58366" indent="-258366" algn="l" defTabSz="685800" rtl="0" eaLnBrk="1" latinLnBrk="0" hangingPunct="1">
        <a:lnSpc>
          <a:spcPct val="120000"/>
        </a:lnSpc>
        <a:spcBef>
          <a:spcPts val="750"/>
        </a:spcBef>
        <a:spcAft>
          <a:spcPts val="45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5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96504" indent="-253604" algn="l" defTabSz="685800" rtl="0" eaLnBrk="1" latinLnBrk="0" hangingPunct="1">
        <a:lnSpc>
          <a:spcPct val="120000"/>
        </a:lnSpc>
        <a:spcBef>
          <a:spcPts val="375"/>
        </a:spcBef>
        <a:spcAft>
          <a:spcPts val="45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35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944166" indent="-258366" algn="l" defTabSz="685800" rtl="0" eaLnBrk="1" latinLnBrk="0" hangingPunct="1">
        <a:lnSpc>
          <a:spcPct val="120000"/>
        </a:lnSpc>
        <a:spcBef>
          <a:spcPts val="375"/>
        </a:spcBef>
        <a:spcAft>
          <a:spcPts val="45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282304" indent="-253604" algn="l" defTabSz="685800" rtl="0" eaLnBrk="1" latinLnBrk="0" hangingPunct="1">
        <a:lnSpc>
          <a:spcPct val="120000"/>
        </a:lnSpc>
        <a:spcBef>
          <a:spcPts val="375"/>
        </a:spcBef>
        <a:spcAft>
          <a:spcPts val="45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05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629966" indent="-258366" algn="l" defTabSz="685800" rtl="0" eaLnBrk="1" latinLnBrk="0" hangingPunct="1">
        <a:lnSpc>
          <a:spcPct val="120000"/>
        </a:lnSpc>
        <a:spcBef>
          <a:spcPts val="375"/>
        </a:spcBef>
        <a:spcAft>
          <a:spcPts val="45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1981962" indent="-253746" algn="l" defTabSz="685800" rtl="0" eaLnBrk="1" latinLnBrk="0" hangingPunct="1">
        <a:lnSpc>
          <a:spcPct val="120000"/>
        </a:lnSpc>
        <a:spcBef>
          <a:spcPts val="375"/>
        </a:spcBef>
        <a:spcAft>
          <a:spcPts val="45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9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331720" indent="-253746" algn="l" defTabSz="685800" rtl="0" eaLnBrk="1" latinLnBrk="0" hangingPunct="1">
        <a:lnSpc>
          <a:spcPct val="120000"/>
        </a:lnSpc>
        <a:spcBef>
          <a:spcPts val="375"/>
        </a:spcBef>
        <a:spcAft>
          <a:spcPts val="45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9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2681478" indent="-253746" algn="l" defTabSz="685800" rtl="0" eaLnBrk="1" latinLnBrk="0" hangingPunct="1">
        <a:lnSpc>
          <a:spcPct val="120000"/>
        </a:lnSpc>
        <a:spcBef>
          <a:spcPts val="375"/>
        </a:spcBef>
        <a:spcAft>
          <a:spcPts val="45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9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031236" indent="-253746" algn="l" defTabSz="685800" rtl="0" eaLnBrk="1" latinLnBrk="0" hangingPunct="1">
        <a:lnSpc>
          <a:spcPct val="120000"/>
        </a:lnSpc>
        <a:spcBef>
          <a:spcPts val="375"/>
        </a:spcBef>
        <a:spcAft>
          <a:spcPts val="45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9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1B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3246120" y="868680"/>
            <a:ext cx="2651760" cy="2651760"/>
          </a:xfrm>
          <a:prstGeom prst="ellipse">
            <a:avLst/>
          </a:prstGeom>
          <a:solidFill>
            <a:srgbClr val="1B2A57"/>
          </a:solidFill>
          <a:ln w="31750">
            <a:solidFill>
              <a:srgbClr val="FB8C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3246120" y="868680"/>
            <a:ext cx="265176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F9A8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STN</a:t>
            </a:r>
            <a:endParaRPr lang="en-US" sz="3800" dirty="0"/>
          </a:p>
        </p:txBody>
      </p:sp>
      <p:sp>
        <p:nvSpPr>
          <p:cNvPr id="5" name="Text 3"/>
          <p:cNvSpPr/>
          <p:nvPr/>
        </p:nvSpPr>
        <p:spPr>
          <a:xfrm>
            <a:off x="457200" y="37033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SOLITARY NODULE THYROID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457200" y="425196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FB8C00"/>
                </a:solidFill>
              </a:rPr>
              <a:t>General Surgery  |  Thyroid Disorders  |  Final Year MBBS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1828800" y="4681728"/>
            <a:ext cx="5486400" cy="27432"/>
          </a:xfrm>
          <a:prstGeom prst="rect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457200" y="47548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9A825"/>
                </a:solidFill>
              </a:rPr>
              <a:t>Prof. Zahid Mahmood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457200" y="32004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B8C00"/>
                </a:solidFill>
              </a:rPr>
              <a:t>UHS / CPSP Aligned Curriculum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A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10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Management Overview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0" y="658368"/>
            <a:ext cx="9144000" cy="45720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Shape 5"/>
          <p:cNvSpPr/>
          <p:nvPr/>
        </p:nvSpPr>
        <p:spPr>
          <a:xfrm>
            <a:off x="365760" y="9144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F0DCC8"/>
            </a:solidFill>
            <a:prstDash val="solid"/>
          </a:ln>
          <a:effectLst>
            <a:outerShdw blurRad="76200" dist="381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8" name="Shape 6"/>
          <p:cNvSpPr/>
          <p:nvPr/>
        </p:nvSpPr>
        <p:spPr>
          <a:xfrm>
            <a:off x="530352" y="1097280"/>
            <a:ext cx="402336" cy="402336"/>
          </a:xfrm>
          <a:prstGeom prst="ellipse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530352" y="10972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1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097280" y="9509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Benign cytology — observation with periodic ultrasound follow-up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65760" y="18288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F0DCC8"/>
            </a:solidFill>
            <a:prstDash val="solid"/>
          </a:ln>
          <a:effectLst>
            <a:outerShdw blurRad="76200" dist="381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2" name="Shape 10"/>
          <p:cNvSpPr/>
          <p:nvPr/>
        </p:nvSpPr>
        <p:spPr>
          <a:xfrm>
            <a:off x="530352" y="2011680"/>
            <a:ext cx="402336" cy="402336"/>
          </a:xfrm>
          <a:prstGeom prst="ellipse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3" name="Text 11"/>
          <p:cNvSpPr/>
          <p:nvPr/>
        </p:nvSpPr>
        <p:spPr>
          <a:xfrm>
            <a:off x="530352" y="20116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097280" y="18653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Indeterminate or suspicious cytology — diagnostic lobectomy advised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365760" y="27432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F0DCC8"/>
            </a:solidFill>
            <a:prstDash val="solid"/>
          </a:ln>
          <a:effectLst>
            <a:outerShdw blurRad="76200" dist="381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6" name="Shape 14"/>
          <p:cNvSpPr/>
          <p:nvPr/>
        </p:nvSpPr>
        <p:spPr>
          <a:xfrm>
            <a:off x="530352" y="2926080"/>
            <a:ext cx="402336" cy="402336"/>
          </a:xfrm>
          <a:prstGeom prst="ellipse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7" name="Text 15"/>
          <p:cNvSpPr/>
          <p:nvPr/>
        </p:nvSpPr>
        <p:spPr>
          <a:xfrm>
            <a:off x="530352" y="29260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3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097280" y="27797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Malignant cytology on FNAC — definitive thyroidectomy required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365760" y="36576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F0DCC8"/>
            </a:solidFill>
            <a:prstDash val="solid"/>
          </a:ln>
          <a:effectLst>
            <a:outerShdw blurRad="76200" dist="381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0" name="Shape 18"/>
          <p:cNvSpPr/>
          <p:nvPr/>
        </p:nvSpPr>
        <p:spPr>
          <a:xfrm>
            <a:off x="530352" y="3840480"/>
            <a:ext cx="402336" cy="402336"/>
          </a:xfrm>
          <a:prstGeom prst="ellipse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1" name="Text 19"/>
          <p:cNvSpPr/>
          <p:nvPr/>
        </p:nvSpPr>
        <p:spPr>
          <a:xfrm>
            <a:off x="530352" y="38404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4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097280" y="36941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Toxic adenoma — radioactive iodine or surgical excision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201168" y="4800600"/>
            <a:ext cx="8741664" cy="310896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4" name="Text 22"/>
          <p:cNvSpPr/>
          <p:nvPr/>
        </p:nvSpPr>
        <p:spPr>
          <a:xfrm>
            <a:off x="457200" y="4805172"/>
            <a:ext cx="82296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Prof. Zahid Mahmood  |  Management Overview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A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11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 Management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0" y="658368"/>
            <a:ext cx="9144000" cy="45720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Shape 5"/>
          <p:cNvSpPr/>
          <p:nvPr/>
        </p:nvSpPr>
        <p:spPr>
          <a:xfrm>
            <a:off x="365760" y="9144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F0DCC8"/>
            </a:solidFill>
            <a:prstDash val="solid"/>
          </a:ln>
          <a:effectLst>
            <a:outerShdw blurRad="76200" dist="381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8" name="Shape 6"/>
          <p:cNvSpPr/>
          <p:nvPr/>
        </p:nvSpPr>
        <p:spPr>
          <a:xfrm>
            <a:off x="530352" y="1097280"/>
            <a:ext cx="402336" cy="402336"/>
          </a:xfrm>
          <a:prstGeom prst="ellipse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530352" y="10972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1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097280" y="9509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Antithyroid drugs — control symptoms of a toxic adenoma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65760" y="18288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F0DCC8"/>
            </a:solidFill>
            <a:prstDash val="solid"/>
          </a:ln>
          <a:effectLst>
            <a:outerShdw blurRad="76200" dist="381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2" name="Shape 10"/>
          <p:cNvSpPr/>
          <p:nvPr/>
        </p:nvSpPr>
        <p:spPr>
          <a:xfrm>
            <a:off x="530352" y="2011680"/>
            <a:ext cx="402336" cy="402336"/>
          </a:xfrm>
          <a:prstGeom prst="ellipse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3" name="Text 11"/>
          <p:cNvSpPr/>
          <p:nvPr/>
        </p:nvSpPr>
        <p:spPr>
          <a:xfrm>
            <a:off x="530352" y="20116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097280" y="18653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Radioactive iodine — ablates autonomously functioning nodules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365760" y="27432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F0DCC8"/>
            </a:solidFill>
            <a:prstDash val="solid"/>
          </a:ln>
          <a:effectLst>
            <a:outerShdw blurRad="76200" dist="381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6" name="Shape 14"/>
          <p:cNvSpPr/>
          <p:nvPr/>
        </p:nvSpPr>
        <p:spPr>
          <a:xfrm>
            <a:off x="530352" y="2926080"/>
            <a:ext cx="402336" cy="402336"/>
          </a:xfrm>
          <a:prstGeom prst="ellipse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7" name="Text 15"/>
          <p:cNvSpPr/>
          <p:nvPr/>
        </p:nvSpPr>
        <p:spPr>
          <a:xfrm>
            <a:off x="530352" y="29260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3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097280" y="27797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Levothyroxine suppression — no longer routinely recommended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365760" y="36576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F0DCC8"/>
            </a:solidFill>
            <a:prstDash val="solid"/>
          </a:ln>
          <a:effectLst>
            <a:outerShdw blurRad="76200" dist="381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0" name="Shape 18"/>
          <p:cNvSpPr/>
          <p:nvPr/>
        </p:nvSpPr>
        <p:spPr>
          <a:xfrm>
            <a:off x="530352" y="3840480"/>
            <a:ext cx="402336" cy="402336"/>
          </a:xfrm>
          <a:prstGeom prst="ellipse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1" name="Text 19"/>
          <p:cNvSpPr/>
          <p:nvPr/>
        </p:nvSpPr>
        <p:spPr>
          <a:xfrm>
            <a:off x="530352" y="38404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4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097280" y="36941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Beta-blockers — provide symptomatic relief in thyrotoxicosis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201168" y="4800600"/>
            <a:ext cx="8741664" cy="310896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4" name="Text 22"/>
          <p:cNvSpPr/>
          <p:nvPr/>
        </p:nvSpPr>
        <p:spPr>
          <a:xfrm>
            <a:off x="457200" y="4805172"/>
            <a:ext cx="82296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Prof. Zahid Mahmood  |  Medical Management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A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12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Surgical Management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0" y="658368"/>
            <a:ext cx="9144000" cy="45720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Shape 5"/>
          <p:cNvSpPr/>
          <p:nvPr/>
        </p:nvSpPr>
        <p:spPr>
          <a:xfrm>
            <a:off x="365760" y="9144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F0DCC8"/>
            </a:solidFill>
            <a:prstDash val="solid"/>
          </a:ln>
          <a:effectLst>
            <a:outerShdw blurRad="76200" dist="381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8" name="Shape 6"/>
          <p:cNvSpPr/>
          <p:nvPr/>
        </p:nvSpPr>
        <p:spPr>
          <a:xfrm>
            <a:off x="530352" y="1097280"/>
            <a:ext cx="402336" cy="402336"/>
          </a:xfrm>
          <a:prstGeom prst="ellipse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530352" y="10972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1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097280" y="9509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Hemithyroidectomy — standard for indeterminate or benign nodules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65760" y="18288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F0DCC8"/>
            </a:solidFill>
            <a:prstDash val="solid"/>
          </a:ln>
          <a:effectLst>
            <a:outerShdw blurRad="76200" dist="381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2" name="Shape 10"/>
          <p:cNvSpPr/>
          <p:nvPr/>
        </p:nvSpPr>
        <p:spPr>
          <a:xfrm>
            <a:off x="530352" y="2011680"/>
            <a:ext cx="402336" cy="402336"/>
          </a:xfrm>
          <a:prstGeom prst="ellipse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3" name="Text 11"/>
          <p:cNvSpPr/>
          <p:nvPr/>
        </p:nvSpPr>
        <p:spPr>
          <a:xfrm>
            <a:off x="530352" y="20116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097280" y="18653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thyroidectomy — performed when malignancy is confirmed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365760" y="27432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F0DCC8"/>
            </a:solidFill>
            <a:prstDash val="solid"/>
          </a:ln>
          <a:effectLst>
            <a:outerShdw blurRad="76200" dist="381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6" name="Shape 14"/>
          <p:cNvSpPr/>
          <p:nvPr/>
        </p:nvSpPr>
        <p:spPr>
          <a:xfrm>
            <a:off x="530352" y="2926080"/>
            <a:ext cx="402336" cy="402336"/>
          </a:xfrm>
          <a:prstGeom prst="ellipse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7" name="Text 15"/>
          <p:cNvSpPr/>
          <p:nvPr/>
        </p:nvSpPr>
        <p:spPr>
          <a:xfrm>
            <a:off x="530352" y="29260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3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097280" y="27797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Completion thyroidectomy — if malignancy found after lobectomy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365760" y="36576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F0DCC8"/>
            </a:solidFill>
            <a:prstDash val="solid"/>
          </a:ln>
          <a:effectLst>
            <a:outerShdw blurRad="76200" dist="381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0" name="Shape 18"/>
          <p:cNvSpPr/>
          <p:nvPr/>
        </p:nvSpPr>
        <p:spPr>
          <a:xfrm>
            <a:off x="530352" y="3840480"/>
            <a:ext cx="402336" cy="402336"/>
          </a:xfrm>
          <a:prstGeom prst="ellipse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1" name="Text 19"/>
          <p:cNvSpPr/>
          <p:nvPr/>
        </p:nvSpPr>
        <p:spPr>
          <a:xfrm>
            <a:off x="530352" y="38404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4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097280" y="36941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Frozen section may guide the extent of surgery intra-operatively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201168" y="4800600"/>
            <a:ext cx="8741664" cy="310896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4" name="Text 22"/>
          <p:cNvSpPr/>
          <p:nvPr/>
        </p:nvSpPr>
        <p:spPr>
          <a:xfrm>
            <a:off x="457200" y="4805172"/>
            <a:ext cx="82296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Prof. Zahid Mahmood  |  Surgical Management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A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13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Complications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0" y="658368"/>
            <a:ext cx="9144000" cy="45720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Shape 5"/>
          <p:cNvSpPr/>
          <p:nvPr/>
        </p:nvSpPr>
        <p:spPr>
          <a:xfrm>
            <a:off x="365760" y="9144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F0DCC8"/>
            </a:solidFill>
            <a:prstDash val="solid"/>
          </a:ln>
          <a:effectLst>
            <a:outerShdw blurRad="76200" dist="381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8" name="Shape 6"/>
          <p:cNvSpPr/>
          <p:nvPr/>
        </p:nvSpPr>
        <p:spPr>
          <a:xfrm>
            <a:off x="530352" y="1097280"/>
            <a:ext cx="402336" cy="402336"/>
          </a:xfrm>
          <a:prstGeom prst="ellipse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530352" y="10972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1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097280" y="9509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Recurrent laryngeal nerve injury — causes voice change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65760" y="18288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F0DCC8"/>
            </a:solidFill>
            <a:prstDash val="solid"/>
          </a:ln>
          <a:effectLst>
            <a:outerShdw blurRad="76200" dist="381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2" name="Shape 10"/>
          <p:cNvSpPr/>
          <p:nvPr/>
        </p:nvSpPr>
        <p:spPr>
          <a:xfrm>
            <a:off x="530352" y="2011680"/>
            <a:ext cx="402336" cy="402336"/>
          </a:xfrm>
          <a:prstGeom prst="ellipse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3" name="Text 11"/>
          <p:cNvSpPr/>
          <p:nvPr/>
        </p:nvSpPr>
        <p:spPr>
          <a:xfrm>
            <a:off x="530352" y="20116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097280" y="18653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Hypoparathyroidism — mainly after total thyroidectomy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365760" y="27432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F0DCC8"/>
            </a:solidFill>
            <a:prstDash val="solid"/>
          </a:ln>
          <a:effectLst>
            <a:outerShdw blurRad="76200" dist="381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6" name="Shape 14"/>
          <p:cNvSpPr/>
          <p:nvPr/>
        </p:nvSpPr>
        <p:spPr>
          <a:xfrm>
            <a:off x="530352" y="2926080"/>
            <a:ext cx="402336" cy="402336"/>
          </a:xfrm>
          <a:prstGeom prst="ellipse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7" name="Text 15"/>
          <p:cNvSpPr/>
          <p:nvPr/>
        </p:nvSpPr>
        <p:spPr>
          <a:xfrm>
            <a:off x="530352" y="29260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3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097280" y="27797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Hematoma — risk of postoperative airway compromise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365760" y="36576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F0DCC8"/>
            </a:solidFill>
            <a:prstDash val="solid"/>
          </a:ln>
          <a:effectLst>
            <a:outerShdw blurRad="76200" dist="381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0" name="Shape 18"/>
          <p:cNvSpPr/>
          <p:nvPr/>
        </p:nvSpPr>
        <p:spPr>
          <a:xfrm>
            <a:off x="530352" y="3840480"/>
            <a:ext cx="402336" cy="402336"/>
          </a:xfrm>
          <a:prstGeom prst="ellipse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1" name="Text 19"/>
          <p:cNvSpPr/>
          <p:nvPr/>
        </p:nvSpPr>
        <p:spPr>
          <a:xfrm>
            <a:off x="530352" y="38404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4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097280" y="36941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Hypothyroidism — requires lifelong levothyroxine replacement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201168" y="4800600"/>
            <a:ext cx="8741664" cy="310896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4" name="Text 22"/>
          <p:cNvSpPr/>
          <p:nvPr/>
        </p:nvSpPr>
        <p:spPr>
          <a:xfrm>
            <a:off x="457200" y="4805172"/>
            <a:ext cx="82296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Prof. Zahid Mahmood  |  Complications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A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14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Special Points / Mnemonics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0" y="658368"/>
            <a:ext cx="9144000" cy="45720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Shape 5"/>
          <p:cNvSpPr/>
          <p:nvPr/>
        </p:nvSpPr>
        <p:spPr>
          <a:xfrm>
            <a:off x="365760" y="9144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F0DCC8"/>
            </a:solidFill>
            <a:prstDash val="solid"/>
          </a:ln>
          <a:effectLst>
            <a:outerShdw blurRad="76200" dist="381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8" name="Shape 6"/>
          <p:cNvSpPr/>
          <p:nvPr/>
        </p:nvSpPr>
        <p:spPr>
          <a:xfrm>
            <a:off x="530352" y="1097280"/>
            <a:ext cx="402336" cy="402336"/>
          </a:xfrm>
          <a:prstGeom prst="ellipse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530352" y="10972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1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097280" y="9509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 flags: age under 20 or over 60, male sex, irradiation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65760" y="18288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F0DCC8"/>
            </a:solidFill>
            <a:prstDash val="solid"/>
          </a:ln>
          <a:effectLst>
            <a:outerShdw blurRad="76200" dist="381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2" name="Shape 10"/>
          <p:cNvSpPr/>
          <p:nvPr/>
        </p:nvSpPr>
        <p:spPr>
          <a:xfrm>
            <a:off x="530352" y="2011680"/>
            <a:ext cx="402336" cy="402336"/>
          </a:xfrm>
          <a:prstGeom prst="ellipse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3" name="Text 11"/>
          <p:cNvSpPr/>
          <p:nvPr/>
        </p:nvSpPr>
        <p:spPr>
          <a:xfrm>
            <a:off x="530352" y="20116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097280" y="18653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Hard, fixed nodule with lymphadenopathy suggests carcinoma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365760" y="27432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F0DCC8"/>
            </a:solidFill>
            <a:prstDash val="solid"/>
          </a:ln>
          <a:effectLst>
            <a:outerShdw blurRad="76200" dist="381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6" name="Shape 14"/>
          <p:cNvSpPr/>
          <p:nvPr/>
        </p:nvSpPr>
        <p:spPr>
          <a:xfrm>
            <a:off x="530352" y="2926080"/>
            <a:ext cx="402336" cy="402336"/>
          </a:xfrm>
          <a:prstGeom prst="ellipse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7" name="Text 15"/>
          <p:cNvSpPr/>
          <p:nvPr/>
        </p:nvSpPr>
        <p:spPr>
          <a:xfrm>
            <a:off x="530352" y="29260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3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097280" y="27797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Bethesda categories guide risk-stratified clinical decisions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365760" y="36576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F0DCC8"/>
            </a:solidFill>
            <a:prstDash val="solid"/>
          </a:ln>
          <a:effectLst>
            <a:outerShdw blurRad="76200" dist="381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0" name="Shape 18"/>
          <p:cNvSpPr/>
          <p:nvPr/>
        </p:nvSpPr>
        <p:spPr>
          <a:xfrm>
            <a:off x="530352" y="3840480"/>
            <a:ext cx="402336" cy="402336"/>
          </a:xfrm>
          <a:prstGeom prst="ellipse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1" name="Text 19"/>
          <p:cNvSpPr/>
          <p:nvPr/>
        </p:nvSpPr>
        <p:spPr>
          <a:xfrm>
            <a:off x="530352" y="38404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4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097280" y="36941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Papillary carcinoma carries the best overall prognosis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201168" y="4800600"/>
            <a:ext cx="8741664" cy="310896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4" name="Text 22"/>
          <p:cNvSpPr/>
          <p:nvPr/>
        </p:nvSpPr>
        <p:spPr>
          <a:xfrm>
            <a:off x="457200" y="4805172"/>
            <a:ext cx="82296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Prof. Zahid Mahmood  |  Special Points / Mnemonics</a:t>
            </a:r>
            <a:endParaRPr lang="en-US" sz="11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A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15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Scenario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0" y="658368"/>
            <a:ext cx="9144000" cy="45720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Shape 5"/>
          <p:cNvSpPr/>
          <p:nvPr/>
        </p:nvSpPr>
        <p:spPr>
          <a:xfrm>
            <a:off x="365760" y="868680"/>
            <a:ext cx="841248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F0DCC8"/>
            </a:solidFill>
            <a:prstDash val="solid"/>
          </a:ln>
          <a:effectLst>
            <a:outerShdw blurRad="76200" dist="381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594360" y="987552"/>
            <a:ext cx="7955280" cy="118872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32-year-old man presents with a firm, painless nodule in the right lobe of the thyroid, noticed incidentally. 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There is no history of neck irradiation; cervical lymph nodes are impalpable. Ultrasound shows a hypoechoic nodule with irregular margins and microcalcifications.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02920" y="2542032"/>
            <a:ext cx="365760" cy="365760"/>
          </a:xfrm>
          <a:prstGeom prst="ellipse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502920" y="254203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D1B4B"/>
                </a:solidFill>
              </a:rPr>
              <a:t>Q1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1005840" y="2514600"/>
            <a:ext cx="7589520" cy="42062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the most appropriate next investigation?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502920" y="3090672"/>
            <a:ext cx="365760" cy="365760"/>
          </a:xfrm>
          <a:prstGeom prst="ellipse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3" name="Text 11"/>
          <p:cNvSpPr/>
          <p:nvPr/>
        </p:nvSpPr>
        <p:spPr>
          <a:xfrm>
            <a:off x="502920" y="309067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D1B4B"/>
                </a:solidFill>
              </a:rPr>
              <a:t>Q2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005840" y="3063240"/>
            <a:ext cx="7589520" cy="42062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ultrasound features here raise suspicion of malignancy?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502920" y="3639312"/>
            <a:ext cx="365760" cy="365760"/>
          </a:xfrm>
          <a:prstGeom prst="ellipse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6" name="Text 14"/>
          <p:cNvSpPr/>
          <p:nvPr/>
        </p:nvSpPr>
        <p:spPr>
          <a:xfrm>
            <a:off x="502920" y="363931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D1B4B"/>
                </a:solidFill>
              </a:rPr>
              <a:t>Q3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1005840" y="3611880"/>
            <a:ext cx="7589520" cy="42062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does the Bethesda system add to management?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502920" y="4187952"/>
            <a:ext cx="365760" cy="365760"/>
          </a:xfrm>
          <a:prstGeom prst="ellipse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9" name="Text 17"/>
          <p:cNvSpPr/>
          <p:nvPr/>
        </p:nvSpPr>
        <p:spPr>
          <a:xfrm>
            <a:off x="502920" y="418795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D1B4B"/>
                </a:solidFill>
              </a:rPr>
              <a:t>Q4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1005840" y="4160520"/>
            <a:ext cx="7589520" cy="42062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surgery is planned if cytology is malignant?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201168" y="4800600"/>
            <a:ext cx="8741664" cy="310896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2" name="Text 20"/>
          <p:cNvSpPr/>
          <p:nvPr/>
        </p:nvSpPr>
        <p:spPr>
          <a:xfrm>
            <a:off x="457200" y="4805172"/>
            <a:ext cx="82296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Prof. Zahid Mahmood  |  Clinical Scenario</a:t>
            </a:r>
            <a:endParaRPr lang="en-US" sz="11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D1B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457200" y="164592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9A8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HIGH-YIELD SUMMARY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365760" y="1051560"/>
            <a:ext cx="8412480" cy="804672"/>
          </a:xfrm>
          <a:prstGeom prst="roundRect">
            <a:avLst>
              <a:gd name="adj" fmla="val 6818"/>
            </a:avLst>
          </a:prstGeom>
          <a:solidFill>
            <a:srgbClr val="1B2A57"/>
          </a:solidFill>
          <a:ln w="12700">
            <a:solidFill>
              <a:srgbClr val="1B2A57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Shape 3"/>
          <p:cNvSpPr/>
          <p:nvPr/>
        </p:nvSpPr>
        <p:spPr>
          <a:xfrm>
            <a:off x="530352" y="1234440"/>
            <a:ext cx="438912" cy="438912"/>
          </a:xfrm>
          <a:prstGeom prst="ellipse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530352" y="123444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D1B4B"/>
                </a:solidFill>
              </a:rPr>
              <a:t>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1143000" y="1106424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STN is a single palpable swelling in an otherwise normal gland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365760" y="2011680"/>
            <a:ext cx="8412480" cy="804672"/>
          </a:xfrm>
          <a:prstGeom prst="roundRect">
            <a:avLst>
              <a:gd name="adj" fmla="val 6818"/>
            </a:avLst>
          </a:prstGeom>
          <a:solidFill>
            <a:srgbClr val="1B2A57"/>
          </a:solidFill>
          <a:ln w="12700">
            <a:solidFill>
              <a:srgbClr val="1B2A57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9" name="Shape 7"/>
          <p:cNvSpPr/>
          <p:nvPr/>
        </p:nvSpPr>
        <p:spPr>
          <a:xfrm>
            <a:off x="530352" y="2194560"/>
            <a:ext cx="438912" cy="438912"/>
          </a:xfrm>
          <a:prstGeom prst="ellipse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530352" y="219456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D1B4B"/>
                </a:solidFill>
              </a:rPr>
              <a:t>2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143000" y="2066544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Ultrasound and FNAC are the first-line diagnostic investigations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365760" y="2971800"/>
            <a:ext cx="8412480" cy="804672"/>
          </a:xfrm>
          <a:prstGeom prst="roundRect">
            <a:avLst>
              <a:gd name="adj" fmla="val 6818"/>
            </a:avLst>
          </a:prstGeom>
          <a:solidFill>
            <a:srgbClr val="1B2A57"/>
          </a:solidFill>
          <a:ln w="12700">
            <a:solidFill>
              <a:srgbClr val="1B2A57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3" name="Shape 11"/>
          <p:cNvSpPr/>
          <p:nvPr/>
        </p:nvSpPr>
        <p:spPr>
          <a:xfrm>
            <a:off x="530352" y="3154680"/>
            <a:ext cx="438912" cy="438912"/>
          </a:xfrm>
          <a:prstGeom prst="ellipse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4" name="Text 12"/>
          <p:cNvSpPr/>
          <p:nvPr/>
        </p:nvSpPr>
        <p:spPr>
          <a:xfrm>
            <a:off x="530352" y="31546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D1B4B"/>
                </a:solidFill>
              </a:rPr>
              <a:t>3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1143000" y="3026664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Hemithyroidectomy is standard treatment for indeterminate cytology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365760" y="3931920"/>
            <a:ext cx="8412480" cy="804672"/>
          </a:xfrm>
          <a:prstGeom prst="roundRect">
            <a:avLst>
              <a:gd name="adj" fmla="val 6818"/>
            </a:avLst>
          </a:prstGeom>
          <a:solidFill>
            <a:srgbClr val="1B2A57"/>
          </a:solidFill>
          <a:ln w="12700">
            <a:solidFill>
              <a:srgbClr val="1B2A57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7" name="Shape 15"/>
          <p:cNvSpPr/>
          <p:nvPr/>
        </p:nvSpPr>
        <p:spPr>
          <a:xfrm>
            <a:off x="530352" y="4114800"/>
            <a:ext cx="438912" cy="438912"/>
          </a:xfrm>
          <a:prstGeom prst="ellipse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8" name="Text 16"/>
          <p:cNvSpPr/>
          <p:nvPr/>
        </p:nvSpPr>
        <p:spPr>
          <a:xfrm>
            <a:off x="530352" y="411480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D1B4B"/>
                </a:solidFill>
              </a:rPr>
              <a:t>4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1143000" y="3986784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Confirmed malignancy on cytology mandates total thyroidectomy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201168" y="4800600"/>
            <a:ext cx="8741664" cy="310896"/>
          </a:xfrm>
          <a:prstGeom prst="rect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1" name="Text 19"/>
          <p:cNvSpPr/>
          <p:nvPr/>
        </p:nvSpPr>
        <p:spPr>
          <a:xfrm>
            <a:off x="457200" y="4805172"/>
            <a:ext cx="82296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D1B4B"/>
                </a:solidFill>
              </a:rPr>
              <a:t>Prof. Zahid Mahmood  |  Solitary Nodule Thyroid  |  End of Lecture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02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Learning Outcomes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0" y="658368"/>
            <a:ext cx="9144000" cy="45720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Shape 5"/>
          <p:cNvSpPr/>
          <p:nvPr/>
        </p:nvSpPr>
        <p:spPr>
          <a:xfrm>
            <a:off x="365760" y="9144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F0DCC8"/>
            </a:solidFill>
            <a:prstDash val="solid"/>
          </a:ln>
          <a:effectLst>
            <a:outerShdw blurRad="76200" dist="381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8" name="Shape 6"/>
          <p:cNvSpPr/>
          <p:nvPr/>
        </p:nvSpPr>
        <p:spPr>
          <a:xfrm>
            <a:off x="530352" y="1097280"/>
            <a:ext cx="402336" cy="402336"/>
          </a:xfrm>
          <a:prstGeom prst="ellipse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530352" y="10972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1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097280" y="9509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solitary thyroid nodule and its clinical significance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65760" y="18288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F0DCC8"/>
            </a:solidFill>
            <a:prstDash val="solid"/>
          </a:ln>
          <a:effectLst>
            <a:outerShdw blurRad="76200" dist="381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2" name="Shape 10"/>
          <p:cNvSpPr/>
          <p:nvPr/>
        </p:nvSpPr>
        <p:spPr>
          <a:xfrm>
            <a:off x="530352" y="2011680"/>
            <a:ext cx="402336" cy="402336"/>
          </a:xfrm>
          <a:prstGeom prst="ellipse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3" name="Text 11"/>
          <p:cNvSpPr/>
          <p:nvPr/>
        </p:nvSpPr>
        <p:spPr>
          <a:xfrm>
            <a:off x="530352" y="20116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097280" y="18653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Differentiate benign from malignant nodule features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365760" y="27432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F0DCC8"/>
            </a:solidFill>
            <a:prstDash val="solid"/>
          </a:ln>
          <a:effectLst>
            <a:outerShdw blurRad="76200" dist="381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6" name="Shape 14"/>
          <p:cNvSpPr/>
          <p:nvPr/>
        </p:nvSpPr>
        <p:spPr>
          <a:xfrm>
            <a:off x="530352" y="2926080"/>
            <a:ext cx="402336" cy="402336"/>
          </a:xfrm>
          <a:prstGeom prst="ellipse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7" name="Text 15"/>
          <p:cNvSpPr/>
          <p:nvPr/>
        </p:nvSpPr>
        <p:spPr>
          <a:xfrm>
            <a:off x="530352" y="29260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3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097280" y="27797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 systematic work-up using clinical and imaging criteria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365760" y="36576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F0DCC8"/>
            </a:solidFill>
            <a:prstDash val="solid"/>
          </a:ln>
          <a:effectLst>
            <a:outerShdw blurRad="76200" dist="381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0" name="Shape 18"/>
          <p:cNvSpPr/>
          <p:nvPr/>
        </p:nvSpPr>
        <p:spPr>
          <a:xfrm>
            <a:off x="530352" y="3840480"/>
            <a:ext cx="402336" cy="402336"/>
          </a:xfrm>
          <a:prstGeom prst="ellipse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1" name="Text 19"/>
          <p:cNvSpPr/>
          <p:nvPr/>
        </p:nvSpPr>
        <p:spPr>
          <a:xfrm>
            <a:off x="530352" y="38404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4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097280" y="36941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Outline indications and options for surgical management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201168" y="4800600"/>
            <a:ext cx="8741664" cy="310896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4" name="Text 22"/>
          <p:cNvSpPr/>
          <p:nvPr/>
        </p:nvSpPr>
        <p:spPr>
          <a:xfrm>
            <a:off x="457200" y="4805172"/>
            <a:ext cx="82296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Prof. Zahid Mahmood  |  Learning Outcomes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03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0" y="658368"/>
            <a:ext cx="9144000" cy="45720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Shape 5"/>
          <p:cNvSpPr/>
          <p:nvPr/>
        </p:nvSpPr>
        <p:spPr>
          <a:xfrm>
            <a:off x="365760" y="9144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F0DCC8"/>
            </a:solidFill>
            <a:prstDash val="solid"/>
          </a:ln>
          <a:effectLst>
            <a:outerShdw blurRad="76200" dist="381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8" name="Shape 6"/>
          <p:cNvSpPr/>
          <p:nvPr/>
        </p:nvSpPr>
        <p:spPr>
          <a:xfrm>
            <a:off x="530352" y="1097280"/>
            <a:ext cx="402336" cy="402336"/>
          </a:xfrm>
          <a:prstGeom prst="ellipse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530352" y="10972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1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097280" y="9509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single, clinically distinct nodule in an otherwise normal gland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65760" y="18288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F0DCC8"/>
            </a:solidFill>
            <a:prstDash val="solid"/>
          </a:ln>
          <a:effectLst>
            <a:outerShdw blurRad="76200" dist="381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2" name="Shape 10"/>
          <p:cNvSpPr/>
          <p:nvPr/>
        </p:nvSpPr>
        <p:spPr>
          <a:xfrm>
            <a:off x="530352" y="2011680"/>
            <a:ext cx="402336" cy="402336"/>
          </a:xfrm>
          <a:prstGeom prst="ellipse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3" name="Text 11"/>
          <p:cNvSpPr/>
          <p:nvPr/>
        </p:nvSpPr>
        <p:spPr>
          <a:xfrm>
            <a:off x="530352" y="20116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097280" y="18653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 in up to 5% of the adult population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365760" y="27432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F0DCC8"/>
            </a:solidFill>
            <a:prstDash val="solid"/>
          </a:ln>
          <a:effectLst>
            <a:outerShdw blurRad="76200" dist="381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6" name="Shape 14"/>
          <p:cNvSpPr/>
          <p:nvPr/>
        </p:nvSpPr>
        <p:spPr>
          <a:xfrm>
            <a:off x="530352" y="2926080"/>
            <a:ext cx="402336" cy="402336"/>
          </a:xfrm>
          <a:prstGeom prst="ellipse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7" name="Text 15"/>
          <p:cNvSpPr/>
          <p:nvPr/>
        </p:nvSpPr>
        <p:spPr>
          <a:xfrm>
            <a:off x="530352" y="29260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3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097280" y="27797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nodules are benign; around 5% harbor malignancy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365760" y="36576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F0DCC8"/>
            </a:solidFill>
            <a:prstDash val="solid"/>
          </a:ln>
          <a:effectLst>
            <a:outerShdw blurRad="76200" dist="381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0" name="Shape 18"/>
          <p:cNvSpPr/>
          <p:nvPr/>
        </p:nvSpPr>
        <p:spPr>
          <a:xfrm>
            <a:off x="530352" y="3840480"/>
            <a:ext cx="402336" cy="402336"/>
          </a:xfrm>
          <a:prstGeom prst="ellipse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1" name="Text 19"/>
          <p:cNvSpPr/>
          <p:nvPr/>
        </p:nvSpPr>
        <p:spPr>
          <a:xfrm>
            <a:off x="530352" y="38404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4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097280" y="36941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of malignancy determines extent of further investigation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201168" y="4800600"/>
            <a:ext cx="8741664" cy="310896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4" name="Text 22"/>
          <p:cNvSpPr/>
          <p:nvPr/>
        </p:nvSpPr>
        <p:spPr>
          <a:xfrm>
            <a:off x="457200" y="4805172"/>
            <a:ext cx="82296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Prof. Zahid Mahmood  |  Definition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04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Classification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0" y="658368"/>
            <a:ext cx="9144000" cy="45720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Shape 5"/>
          <p:cNvSpPr/>
          <p:nvPr/>
        </p:nvSpPr>
        <p:spPr>
          <a:xfrm>
            <a:off x="365760" y="9144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F0DCC8"/>
            </a:solidFill>
            <a:prstDash val="solid"/>
          </a:ln>
          <a:effectLst>
            <a:outerShdw blurRad="76200" dist="381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8" name="Shape 6"/>
          <p:cNvSpPr/>
          <p:nvPr/>
        </p:nvSpPr>
        <p:spPr>
          <a:xfrm>
            <a:off x="530352" y="1097280"/>
            <a:ext cx="402336" cy="402336"/>
          </a:xfrm>
          <a:prstGeom prst="ellipse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530352" y="10972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1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097280" y="9509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Benign — colloid nodule, follicular adenoma, simple cyst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65760" y="18288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F0DCC8"/>
            </a:solidFill>
            <a:prstDash val="solid"/>
          </a:ln>
          <a:effectLst>
            <a:outerShdw blurRad="76200" dist="381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2" name="Shape 10"/>
          <p:cNvSpPr/>
          <p:nvPr/>
        </p:nvSpPr>
        <p:spPr>
          <a:xfrm>
            <a:off x="530352" y="2011680"/>
            <a:ext cx="402336" cy="402336"/>
          </a:xfrm>
          <a:prstGeom prst="ellipse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3" name="Text 11"/>
          <p:cNvSpPr/>
          <p:nvPr/>
        </p:nvSpPr>
        <p:spPr>
          <a:xfrm>
            <a:off x="530352" y="20116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097280" y="18653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Malignant — papillary, follicular, medullary, anaplastic carcinoma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365760" y="27432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F0DCC8"/>
            </a:solidFill>
            <a:prstDash val="solid"/>
          </a:ln>
          <a:effectLst>
            <a:outerShdw blurRad="76200" dist="381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6" name="Shape 14"/>
          <p:cNvSpPr/>
          <p:nvPr/>
        </p:nvSpPr>
        <p:spPr>
          <a:xfrm>
            <a:off x="530352" y="2926080"/>
            <a:ext cx="402336" cy="402336"/>
          </a:xfrm>
          <a:prstGeom prst="ellipse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7" name="Text 15"/>
          <p:cNvSpPr/>
          <p:nvPr/>
        </p:nvSpPr>
        <p:spPr>
          <a:xfrm>
            <a:off x="530352" y="29260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3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097280" y="27797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Functional — toxic adenoma, an autonomously secreting nodule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365760" y="36576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F0DCC8"/>
            </a:solidFill>
            <a:prstDash val="solid"/>
          </a:ln>
          <a:effectLst>
            <a:outerShdw blurRad="76200" dist="381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0" name="Shape 18"/>
          <p:cNvSpPr/>
          <p:nvPr/>
        </p:nvSpPr>
        <p:spPr>
          <a:xfrm>
            <a:off x="530352" y="3840480"/>
            <a:ext cx="402336" cy="402336"/>
          </a:xfrm>
          <a:prstGeom prst="ellipse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1" name="Text 19"/>
          <p:cNvSpPr/>
          <p:nvPr/>
        </p:nvSpPr>
        <p:spPr>
          <a:xfrm>
            <a:off x="530352" y="38404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4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097280" y="36941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Non-functional — most solitary nodules, cold on isotope scan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201168" y="4800600"/>
            <a:ext cx="8741664" cy="310896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4" name="Text 22"/>
          <p:cNvSpPr/>
          <p:nvPr/>
        </p:nvSpPr>
        <p:spPr>
          <a:xfrm>
            <a:off x="457200" y="4805172"/>
            <a:ext cx="82296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Prof. Zahid Mahmood  |  Classification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05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Types / Variants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0" y="658368"/>
            <a:ext cx="9144000" cy="45720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Shape 5"/>
          <p:cNvSpPr/>
          <p:nvPr/>
        </p:nvSpPr>
        <p:spPr>
          <a:xfrm>
            <a:off x="365760" y="9144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F0DCC8"/>
            </a:solidFill>
            <a:prstDash val="solid"/>
          </a:ln>
          <a:effectLst>
            <a:outerShdw blurRad="76200" dist="381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8" name="Shape 6"/>
          <p:cNvSpPr/>
          <p:nvPr/>
        </p:nvSpPr>
        <p:spPr>
          <a:xfrm>
            <a:off x="530352" y="1097280"/>
            <a:ext cx="402336" cy="402336"/>
          </a:xfrm>
          <a:prstGeom prst="ellipse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530352" y="10972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1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097280" y="9509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Cystic nodule — fluid-filled, often colloid degeneration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65760" y="18288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F0DCC8"/>
            </a:solidFill>
            <a:prstDash val="solid"/>
          </a:ln>
          <a:effectLst>
            <a:outerShdw blurRad="76200" dist="381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2" name="Shape 10"/>
          <p:cNvSpPr/>
          <p:nvPr/>
        </p:nvSpPr>
        <p:spPr>
          <a:xfrm>
            <a:off x="530352" y="2011680"/>
            <a:ext cx="402336" cy="402336"/>
          </a:xfrm>
          <a:prstGeom prst="ellipse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3" name="Text 11"/>
          <p:cNvSpPr/>
          <p:nvPr/>
        </p:nvSpPr>
        <p:spPr>
          <a:xfrm>
            <a:off x="530352" y="20116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097280" y="18653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Solid nodule — carries a higher relative malignancy risk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365760" y="27432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F0DCC8"/>
            </a:solidFill>
            <a:prstDash val="solid"/>
          </a:ln>
          <a:effectLst>
            <a:outerShdw blurRad="76200" dist="381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6" name="Shape 14"/>
          <p:cNvSpPr/>
          <p:nvPr/>
        </p:nvSpPr>
        <p:spPr>
          <a:xfrm>
            <a:off x="530352" y="2926080"/>
            <a:ext cx="402336" cy="402336"/>
          </a:xfrm>
          <a:prstGeom prst="ellipse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7" name="Text 15"/>
          <p:cNvSpPr/>
          <p:nvPr/>
        </p:nvSpPr>
        <p:spPr>
          <a:xfrm>
            <a:off x="530352" y="29260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3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097280" y="27797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Toxic adenoma — Plummer's disease, autonomous hormone secretion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365760" y="36576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F0DCC8"/>
            </a:solidFill>
            <a:prstDash val="solid"/>
          </a:ln>
          <a:effectLst>
            <a:outerShdw blurRad="76200" dist="381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0" name="Shape 18"/>
          <p:cNvSpPr/>
          <p:nvPr/>
        </p:nvSpPr>
        <p:spPr>
          <a:xfrm>
            <a:off x="530352" y="3840480"/>
            <a:ext cx="402336" cy="402336"/>
          </a:xfrm>
          <a:prstGeom prst="ellipse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1" name="Text 19"/>
          <p:cNvSpPr/>
          <p:nvPr/>
        </p:nvSpPr>
        <p:spPr>
          <a:xfrm>
            <a:off x="530352" y="38404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4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097280" y="36941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Dominant nodule in MNG — can mimic a solitary nodule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201168" y="4800600"/>
            <a:ext cx="8741664" cy="310896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4" name="Text 22"/>
          <p:cNvSpPr/>
          <p:nvPr/>
        </p:nvSpPr>
        <p:spPr>
          <a:xfrm>
            <a:off x="457200" y="4805172"/>
            <a:ext cx="82296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Prof. Zahid Mahmood  |  Types / Variants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06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Etiology / Causes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0" y="658368"/>
            <a:ext cx="9144000" cy="45720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Shape 5"/>
          <p:cNvSpPr/>
          <p:nvPr/>
        </p:nvSpPr>
        <p:spPr>
          <a:xfrm>
            <a:off x="365760" y="9144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F0DCC8"/>
            </a:solidFill>
            <a:prstDash val="solid"/>
          </a:ln>
          <a:effectLst>
            <a:outerShdw blurRad="76200" dist="381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8" name="Shape 6"/>
          <p:cNvSpPr/>
          <p:nvPr/>
        </p:nvSpPr>
        <p:spPr>
          <a:xfrm>
            <a:off x="530352" y="1097280"/>
            <a:ext cx="402336" cy="402336"/>
          </a:xfrm>
          <a:prstGeom prst="ellipse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530352" y="10972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1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097280" y="9509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Follicular adenoma — benign monoclonal cellular proliferation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65760" y="18288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F0DCC8"/>
            </a:solidFill>
            <a:prstDash val="solid"/>
          </a:ln>
          <a:effectLst>
            <a:outerShdw blurRad="76200" dist="381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2" name="Shape 10"/>
          <p:cNvSpPr/>
          <p:nvPr/>
        </p:nvSpPr>
        <p:spPr>
          <a:xfrm>
            <a:off x="530352" y="2011680"/>
            <a:ext cx="402336" cy="402336"/>
          </a:xfrm>
          <a:prstGeom prst="ellipse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3" name="Text 11"/>
          <p:cNvSpPr/>
          <p:nvPr/>
        </p:nvSpPr>
        <p:spPr>
          <a:xfrm>
            <a:off x="530352" y="20116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097280" y="18653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Colloid nodule — focal hyperplasia with degeneration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365760" y="27432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F0DCC8"/>
            </a:solidFill>
            <a:prstDash val="solid"/>
          </a:ln>
          <a:effectLst>
            <a:outerShdw blurRad="76200" dist="381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6" name="Shape 14"/>
          <p:cNvSpPr/>
          <p:nvPr/>
        </p:nvSpPr>
        <p:spPr>
          <a:xfrm>
            <a:off x="530352" y="2926080"/>
            <a:ext cx="402336" cy="402336"/>
          </a:xfrm>
          <a:prstGeom prst="ellipse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7" name="Text 15"/>
          <p:cNvSpPr/>
          <p:nvPr/>
        </p:nvSpPr>
        <p:spPr>
          <a:xfrm>
            <a:off x="530352" y="29260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3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097280" y="27797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Thyroid carcinoma — papillary type is the most common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365760" y="36576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F0DCC8"/>
            </a:solidFill>
            <a:prstDash val="solid"/>
          </a:ln>
          <a:effectLst>
            <a:outerShdw blurRad="76200" dist="381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0" name="Shape 18"/>
          <p:cNvSpPr/>
          <p:nvPr/>
        </p:nvSpPr>
        <p:spPr>
          <a:xfrm>
            <a:off x="530352" y="3840480"/>
            <a:ext cx="402336" cy="402336"/>
          </a:xfrm>
          <a:prstGeom prst="ellipse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1" name="Text 19"/>
          <p:cNvSpPr/>
          <p:nvPr/>
        </p:nvSpPr>
        <p:spPr>
          <a:xfrm>
            <a:off x="530352" y="38404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4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097280" y="36941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 neck irradiation significantly increases malignancy risk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201168" y="4800600"/>
            <a:ext cx="8741664" cy="310896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4" name="Text 22"/>
          <p:cNvSpPr/>
          <p:nvPr/>
        </p:nvSpPr>
        <p:spPr>
          <a:xfrm>
            <a:off x="457200" y="4805172"/>
            <a:ext cx="82296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Prof. Zahid Mahmood  |  Etiology / Causes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07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Pathophysiology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0" y="658368"/>
            <a:ext cx="9144000" cy="45720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Shape 5"/>
          <p:cNvSpPr/>
          <p:nvPr/>
        </p:nvSpPr>
        <p:spPr>
          <a:xfrm>
            <a:off x="365760" y="9144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F0DCC8"/>
            </a:solidFill>
            <a:prstDash val="solid"/>
          </a:ln>
          <a:effectLst>
            <a:outerShdw blurRad="76200" dist="381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8" name="Shape 6"/>
          <p:cNvSpPr/>
          <p:nvPr/>
        </p:nvSpPr>
        <p:spPr>
          <a:xfrm>
            <a:off x="530352" y="1097280"/>
            <a:ext cx="402336" cy="402336"/>
          </a:xfrm>
          <a:prstGeom prst="ellipse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530352" y="10972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1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097280" y="9509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Focal clonal proliferation of follicular cells forms a nodule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65760" y="18288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F0DCC8"/>
            </a:solidFill>
            <a:prstDash val="solid"/>
          </a:ln>
          <a:effectLst>
            <a:outerShdw blurRad="76200" dist="381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2" name="Shape 10"/>
          <p:cNvSpPr/>
          <p:nvPr/>
        </p:nvSpPr>
        <p:spPr>
          <a:xfrm>
            <a:off x="530352" y="2011680"/>
            <a:ext cx="402336" cy="402336"/>
          </a:xfrm>
          <a:prstGeom prst="ellipse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3" name="Text 11"/>
          <p:cNvSpPr/>
          <p:nvPr/>
        </p:nvSpPr>
        <p:spPr>
          <a:xfrm>
            <a:off x="530352" y="20116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097280" y="18653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Degeneration, hemorrhage or cyst formation may follow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365760" y="27432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F0DCC8"/>
            </a:solidFill>
            <a:prstDash val="solid"/>
          </a:ln>
          <a:effectLst>
            <a:outerShdw blurRad="76200" dist="381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6" name="Shape 14"/>
          <p:cNvSpPr/>
          <p:nvPr/>
        </p:nvSpPr>
        <p:spPr>
          <a:xfrm>
            <a:off x="530352" y="2926080"/>
            <a:ext cx="402336" cy="402336"/>
          </a:xfrm>
          <a:prstGeom prst="ellipse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7" name="Text 15"/>
          <p:cNvSpPr/>
          <p:nvPr/>
        </p:nvSpPr>
        <p:spPr>
          <a:xfrm>
            <a:off x="530352" y="29260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3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097280" y="27797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Autonomous nodules secrete hormone independent of TSH control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365760" y="36576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F0DCC8"/>
            </a:solidFill>
            <a:prstDash val="solid"/>
          </a:ln>
          <a:effectLst>
            <a:outerShdw blurRad="76200" dist="381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0" name="Shape 18"/>
          <p:cNvSpPr/>
          <p:nvPr/>
        </p:nvSpPr>
        <p:spPr>
          <a:xfrm>
            <a:off x="530352" y="3840480"/>
            <a:ext cx="402336" cy="402336"/>
          </a:xfrm>
          <a:prstGeom prst="ellipse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1" name="Text 19"/>
          <p:cNvSpPr/>
          <p:nvPr/>
        </p:nvSpPr>
        <p:spPr>
          <a:xfrm>
            <a:off x="530352" y="38404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4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097280" y="36941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Malignant transformation involves RET, BRAF and RAS mutations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201168" y="4800600"/>
            <a:ext cx="8741664" cy="310896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4" name="Text 22"/>
          <p:cNvSpPr/>
          <p:nvPr/>
        </p:nvSpPr>
        <p:spPr>
          <a:xfrm>
            <a:off x="457200" y="4805172"/>
            <a:ext cx="82296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Prof. Zahid Mahmood  |  Pathophysiology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08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Features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0" y="658368"/>
            <a:ext cx="9144000" cy="45720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Shape 5"/>
          <p:cNvSpPr/>
          <p:nvPr/>
        </p:nvSpPr>
        <p:spPr>
          <a:xfrm>
            <a:off x="365760" y="9144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F0DCC8"/>
            </a:solidFill>
            <a:prstDash val="solid"/>
          </a:ln>
          <a:effectLst>
            <a:outerShdw blurRad="76200" dist="381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8" name="Shape 6"/>
          <p:cNvSpPr/>
          <p:nvPr/>
        </p:nvSpPr>
        <p:spPr>
          <a:xfrm>
            <a:off x="530352" y="1097280"/>
            <a:ext cx="402336" cy="402336"/>
          </a:xfrm>
          <a:prstGeom prst="ellipse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530352" y="10972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1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097280" y="9509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Painless, palpable swelling that moves with swallowing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65760" y="18288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F0DCC8"/>
            </a:solidFill>
            <a:prstDash val="solid"/>
          </a:ln>
          <a:effectLst>
            <a:outerShdw blurRad="76200" dist="381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2" name="Shape 10"/>
          <p:cNvSpPr/>
          <p:nvPr/>
        </p:nvSpPr>
        <p:spPr>
          <a:xfrm>
            <a:off x="530352" y="2011680"/>
            <a:ext cx="402336" cy="402336"/>
          </a:xfrm>
          <a:prstGeom prst="ellipse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3" name="Text 11"/>
          <p:cNvSpPr/>
          <p:nvPr/>
        </p:nvSpPr>
        <p:spPr>
          <a:xfrm>
            <a:off x="530352" y="20116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097280" y="18653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Hoarseness, stridor or dysphagia raise suspicion of malignancy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365760" y="27432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F0DCC8"/>
            </a:solidFill>
            <a:prstDash val="solid"/>
          </a:ln>
          <a:effectLst>
            <a:outerShdw blurRad="76200" dist="381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6" name="Shape 14"/>
          <p:cNvSpPr/>
          <p:nvPr/>
        </p:nvSpPr>
        <p:spPr>
          <a:xfrm>
            <a:off x="530352" y="2926080"/>
            <a:ext cx="402336" cy="402336"/>
          </a:xfrm>
          <a:prstGeom prst="ellipse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7" name="Text 15"/>
          <p:cNvSpPr/>
          <p:nvPr/>
        </p:nvSpPr>
        <p:spPr>
          <a:xfrm>
            <a:off x="530352" y="29260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3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097280" y="27797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Hard, fixed nodule with cervical lymphadenopathy is concerning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365760" y="36576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F0DCC8"/>
            </a:solidFill>
            <a:prstDash val="solid"/>
          </a:ln>
          <a:effectLst>
            <a:outerShdw blurRad="76200" dist="381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0" name="Shape 18"/>
          <p:cNvSpPr/>
          <p:nvPr/>
        </p:nvSpPr>
        <p:spPr>
          <a:xfrm>
            <a:off x="530352" y="3840480"/>
            <a:ext cx="402336" cy="402336"/>
          </a:xfrm>
          <a:prstGeom prst="ellipse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1" name="Text 19"/>
          <p:cNvSpPr/>
          <p:nvPr/>
        </p:nvSpPr>
        <p:spPr>
          <a:xfrm>
            <a:off x="530352" y="38404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4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097280" y="36941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patients remain clinically and biochemically euthyroid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201168" y="4800600"/>
            <a:ext cx="8741664" cy="310896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4" name="Text 22"/>
          <p:cNvSpPr/>
          <p:nvPr/>
        </p:nvSpPr>
        <p:spPr>
          <a:xfrm>
            <a:off x="457200" y="4805172"/>
            <a:ext cx="82296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Prof. Zahid Mahmood  |  Clinical Features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09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Investigations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0" y="658368"/>
            <a:ext cx="9144000" cy="45720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Shape 5"/>
          <p:cNvSpPr/>
          <p:nvPr/>
        </p:nvSpPr>
        <p:spPr>
          <a:xfrm>
            <a:off x="365760" y="9144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F0DCC8"/>
            </a:solidFill>
            <a:prstDash val="solid"/>
          </a:ln>
          <a:effectLst>
            <a:outerShdw blurRad="76200" dist="381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8" name="Shape 6"/>
          <p:cNvSpPr/>
          <p:nvPr/>
        </p:nvSpPr>
        <p:spPr>
          <a:xfrm>
            <a:off x="530352" y="1097280"/>
            <a:ext cx="402336" cy="402336"/>
          </a:xfrm>
          <a:prstGeom prst="ellipse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530352" y="10972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1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097280" y="9509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TSH — first-line test to assess thyroid function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65760" y="18288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F0DCC8"/>
            </a:solidFill>
            <a:prstDash val="solid"/>
          </a:ln>
          <a:effectLst>
            <a:outerShdw blurRad="76200" dist="381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2" name="Shape 10"/>
          <p:cNvSpPr/>
          <p:nvPr/>
        </p:nvSpPr>
        <p:spPr>
          <a:xfrm>
            <a:off x="530352" y="2011680"/>
            <a:ext cx="402336" cy="402336"/>
          </a:xfrm>
          <a:prstGeom prst="ellipse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3" name="Text 11"/>
          <p:cNvSpPr/>
          <p:nvPr/>
        </p:nvSpPr>
        <p:spPr>
          <a:xfrm>
            <a:off x="530352" y="20116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097280" y="18653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Ultrasound — assesses size, margins, calcification and vascularity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365760" y="27432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F0DCC8"/>
            </a:solidFill>
            <a:prstDash val="solid"/>
          </a:ln>
          <a:effectLst>
            <a:outerShdw blurRad="76200" dist="381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6" name="Shape 14"/>
          <p:cNvSpPr/>
          <p:nvPr/>
        </p:nvSpPr>
        <p:spPr>
          <a:xfrm>
            <a:off x="530352" y="2926080"/>
            <a:ext cx="402336" cy="402336"/>
          </a:xfrm>
          <a:prstGeom prst="ellipse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7" name="Text 15"/>
          <p:cNvSpPr/>
          <p:nvPr/>
        </p:nvSpPr>
        <p:spPr>
          <a:xfrm>
            <a:off x="530352" y="29260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3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097280" y="27797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FNAC — Bethesda system guides further management decisions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365760" y="36576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F0DCC8"/>
            </a:solidFill>
            <a:prstDash val="solid"/>
          </a:ln>
          <a:effectLst>
            <a:outerShdw blurRad="76200" dist="381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0" name="Shape 18"/>
          <p:cNvSpPr/>
          <p:nvPr/>
        </p:nvSpPr>
        <p:spPr>
          <a:xfrm>
            <a:off x="530352" y="3840480"/>
            <a:ext cx="402336" cy="402336"/>
          </a:xfrm>
          <a:prstGeom prst="ellipse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1" name="Text 19"/>
          <p:cNvSpPr/>
          <p:nvPr/>
        </p:nvSpPr>
        <p:spPr>
          <a:xfrm>
            <a:off x="530352" y="38404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4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097280" y="36941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Radioisotope scan — distinguishes hot from cold nodules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201168" y="4800600"/>
            <a:ext cx="8741664" cy="310896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4" name="Text 22"/>
          <p:cNvSpPr/>
          <p:nvPr/>
        </p:nvSpPr>
        <p:spPr>
          <a:xfrm>
            <a:off x="457200" y="4805172"/>
            <a:ext cx="82296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Prof. Zahid Mahmood  |  Investigations</a:t>
            </a:r>
            <a:endParaRPr lang="en-US" sz="11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Madison</Template>
  <TotalTime>8</TotalTime>
  <Words>795</Words>
  <Application>Microsoft Macintosh PowerPoint</Application>
  <PresentationFormat>On-screen Show (16:9)</PresentationFormat>
  <Paragraphs>187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MS Shell Dlg 2</vt:lpstr>
      <vt:lpstr>Wingdings</vt:lpstr>
      <vt:lpstr>Wingdings 3</vt:lpstr>
      <vt:lpstr>Madison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Solitary Nodule Thyroid - Surgical Lecture</dc:title>
  <dc:subject>PptxGenJS Presentation</dc:subject>
  <dc:creator>Prof. Zahid Mahmood</dc:creator>
  <cp:lastModifiedBy>Zahid Mahmood</cp:lastModifiedBy>
  <cp:revision>2</cp:revision>
  <dcterms:created xsi:type="dcterms:W3CDTF">2026-06-18T06:26:50Z</dcterms:created>
  <dcterms:modified xsi:type="dcterms:W3CDTF">2026-06-18T07:01:34Z</dcterms:modified>
</cp:coreProperties>
</file>