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4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4093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201168" y="0"/>
            <a:ext cx="8942832" cy="228600"/>
          </a:xfrm>
          <a:prstGeom prst="rect">
            <a:avLst/>
          </a:prstGeom>
          <a:solidFill>
            <a:srgbClr val="080F2B"/>
          </a:solidFill>
          <a:ln w="12700">
            <a:solidFill>
              <a:srgbClr val="080F2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201168" y="1691640"/>
            <a:ext cx="8942832" cy="64008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201168" y="3200400"/>
            <a:ext cx="8942832" cy="54864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457200" y="384048"/>
            <a:ext cx="83210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Tumors of Small Intestine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457200" y="1783080"/>
            <a:ext cx="8321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i="1" dirty="0">
                <a:solidFill>
                  <a:srgbClr val="90CA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Comprehensive Surgical Lecture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457200" y="2331720"/>
            <a:ext cx="8321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Zahid Mahmood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457200" y="2907792"/>
            <a:ext cx="8321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 of Surgery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57200" y="3291840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B0BE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Year MBBS  |  UHS / CPSP Aligned Curriculum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01168" y="4754880"/>
            <a:ext cx="8942832" cy="38862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57200" y="4768596"/>
            <a:ext cx="832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FFFFFF"/>
                </a:solidFill>
              </a:rPr>
              <a:t>Bailey &amp; Love Style  ·  Exam-Oriented  ·  Viva Ready  ·  Case-Based Learning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9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10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Investigations — Labs &amp; Imaging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FBC: anaemia; LFTs; tumour markers (CEA, Ca19-9)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Urinary 5-HIAA: carcinoid; serum chromogranin A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enterography: gold standard for small bowel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Capsule endoscopy / DBE: mucosal lesions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9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— Benign Tumors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Adenoma: endoscopic resection if pedunculated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/ sessile: segmental bowel resection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Peutz-Jeghers: surveillance; polypectomy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Leiomyoma / GIST: surgical resection margin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9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12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— Adenocarcinoma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Duodenal: Whipple's (pancreatoduodenectomy)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Jejunal/ileal: wide segmental resection + nodes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Chemotherapy: FOLFOX regimen post-resection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5-year survival: 20–40% (stage dependent)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9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13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— Carcinoid / GIST / Lymphoma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Carcinoid: resect; Octreotide for symptoms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Metastatic carcinoid: PRRT; liver resection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GIST: resect; imatinib adjuvant (Kit+ tumors)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Lymphoma: CHOP chemotherapy; surgery if obstruct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9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14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Complications — Early &amp; Late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Obstruction: most common presentation overall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Haemorrhage: acute → transfusion + urgent resect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Carcinoid crisis: periop serotonin; fatal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Late: recurrence; liver mets; carcinoid heart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9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15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Mnemonics &amp; High-Yield Exam Points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CARD: Carcinoid, Adenoca., EATL, GIST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5-HIAA ↑ = carcinoid; chromogranin A = NET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GIST: c-Kit positive; CD117 stain; imatinib Rx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Carcinoid: right heart — tricuspid/pulmonary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FF8F00"/>
          </a:solidFill>
          <a:ln w="12700">
            <a:solidFill>
              <a:srgbClr val="FF8F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320040" y="73152"/>
            <a:ext cx="85039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Scenario — Case-Based Learning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Shape 4"/>
          <p:cNvSpPr/>
          <p:nvPr/>
        </p:nvSpPr>
        <p:spPr>
          <a:xfrm>
            <a:off x="274320" y="1005840"/>
            <a:ext cx="8595360" cy="1691640"/>
          </a:xfrm>
          <a:prstGeom prst="rect">
            <a:avLst/>
          </a:prstGeom>
          <a:solidFill>
            <a:srgbClr val="FFF3CD"/>
          </a:solidFill>
          <a:ln w="19050">
            <a:solidFill>
              <a:srgbClr val="FF8F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57200" y="1051560"/>
            <a:ext cx="8321040" cy="160020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FF8F00"/>
                </a:solidFill>
              </a:rPr>
              <a:t>CASE:  </a:t>
            </a:r>
            <a:r>
              <a:rPr lang="en-US" sz="1300" dirty="0">
                <a:solidFill>
                  <a:srgbClr val="1A0530"/>
                </a:solidFill>
              </a:rPr>
              <a:t>52-yr male; 4-month history of colicky central pain, weight loss 8 kg, and episodic flushing with diarrhoea after meals. Examination: mild RIF tenderness. Investigations: Hb 9.2 g/dL, urinary 5-HIAA elevated 3x normal, CT shows 2 cm ileal mass + liver nodules.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74320" y="2788920"/>
            <a:ext cx="859536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2807208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9A825"/>
                </a:solidFill>
              </a:rPr>
              <a:t>Q1: Most likely diagnosis?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3127248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5D6A7"/>
                </a:solidFill>
              </a:rPr>
              <a:t>✔  Ileal carcinoid (NET) with hepatic metastases and carcinoid syndrome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274320" y="3511296"/>
            <a:ext cx="8595360" cy="658368"/>
          </a:xfrm>
          <a:prstGeom prst="rect">
            <a:avLst/>
          </a:prstGeom>
          <a:solidFill>
            <a:srgbClr val="1A2F6A"/>
          </a:solidFill>
          <a:ln w="12700">
            <a:solidFill>
              <a:srgbClr val="1A2F6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57200" y="3529584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9A825"/>
                </a:solidFill>
              </a:rPr>
              <a:t>Q2: Management plan?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3849624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5D6A7"/>
                </a:solidFill>
              </a:rPr>
              <a:t>✔  Octreotide → resect primary → PRRT / liver resection for metastases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EDE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320040" y="73152"/>
            <a:ext cx="85039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MCQs — SBA Style  (CPSP / UHS Pattern)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Shape 4"/>
          <p:cNvSpPr/>
          <p:nvPr/>
        </p:nvSpPr>
        <p:spPr>
          <a:xfrm>
            <a:off x="228600" y="987552"/>
            <a:ext cx="292608" cy="292608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228600" y="98755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94360" y="97840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Q1.  Commonest malignant tumor of small intestine?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94360" y="139903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7474F"/>
                </a:solidFill>
              </a:rPr>
              <a:t>A) Lymphoma     B) GIST     C) Adenocarcinoma ✔     D) Carcinoid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28600" y="1947672"/>
            <a:ext cx="292608" cy="292608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228600" y="194767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94360" y="193852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Q2.  Carcinoid syndrome marker in urine?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94360" y="235915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7474F"/>
                </a:solidFill>
              </a:rPr>
              <a:t>A) CEA     B) AFP     C) 5-HIAA ✔     D) Ca 19-9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28600" y="2907792"/>
            <a:ext cx="292608" cy="292608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228600" y="29077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94360" y="28986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Q3.  GIST is positive for which immunostain?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94360" y="331927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7474F"/>
                </a:solidFill>
              </a:rPr>
              <a:t>A) CD20     B) CEA     C) c-Kit (CD117) ✔     D) AFP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228600" y="3867912"/>
            <a:ext cx="292608" cy="292608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228600" y="38679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94360" y="385876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Q4.  Duodenal adenocarcinoma: procedure of choice?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427939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7474F"/>
                </a:solidFill>
              </a:rPr>
              <a:t>A) Wide resection     B) Whipple's ✔     C) FOLFOX alone     D) Bypass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D1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201168" y="0"/>
            <a:ext cx="8942832" cy="914400"/>
          </a:xfrm>
          <a:prstGeom prst="rect">
            <a:avLst/>
          </a:prstGeom>
          <a:solidFill>
            <a:srgbClr val="080F2B"/>
          </a:solidFill>
          <a:ln w="12700">
            <a:solidFill>
              <a:srgbClr val="080F2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365760" y="91440"/>
            <a:ext cx="7772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High-Yield Summary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201168" y="914400"/>
            <a:ext cx="8942832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Shape 4"/>
          <p:cNvSpPr/>
          <p:nvPr/>
        </p:nvSpPr>
        <p:spPr>
          <a:xfrm>
            <a:off x="320040" y="102412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blurRad="76200" dist="381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20040" y="1024128"/>
            <a:ext cx="457200" cy="80467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102412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868680" y="106984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</a:rPr>
              <a:t>Adenocarcinoma: commonest malignant SI tumor; duodenum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320040" y="198424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blurRad="76200" dist="381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Shape 9"/>
          <p:cNvSpPr/>
          <p:nvPr/>
        </p:nvSpPr>
        <p:spPr>
          <a:xfrm>
            <a:off x="320040" y="1984248"/>
            <a:ext cx="457200" cy="80467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320040" y="198424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868680" y="202996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</a:rPr>
              <a:t>Carcinoid: ileum; 5-HIAA; right heart disease; octreotide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320040" y="294436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blurRad="76200" dist="381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5" name="Shape 13"/>
          <p:cNvSpPr/>
          <p:nvPr/>
        </p:nvSpPr>
        <p:spPr>
          <a:xfrm>
            <a:off x="320040" y="2944368"/>
            <a:ext cx="457200" cy="80467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320040" y="294436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868680" y="299008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</a:rPr>
              <a:t>GIST: c-Kit +ve; imatinib for unresectable / metastatic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320040" y="390448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blurRad="76200" dist="381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9" name="Shape 17"/>
          <p:cNvSpPr/>
          <p:nvPr/>
        </p:nvSpPr>
        <p:spPr>
          <a:xfrm>
            <a:off x="320040" y="3904488"/>
            <a:ext cx="457200" cy="80467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320040" y="390448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4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868680" y="395020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</a:rPr>
              <a:t>CT enterography = gold standard; late presentation = poor outcome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201168" y="4800600"/>
            <a:ext cx="8942832" cy="3429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457200" y="4809744"/>
            <a:ext cx="8321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Small Intestine Tumors  |  End of Lecture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9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02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Outcomes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2000" dirty="0">
                <a:solidFill>
                  <a:srgbClr val="4A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▶  </a:t>
            </a:r>
            <a:r>
              <a:rPr lang="en-US" sz="2800" dirty="0">
                <a:solidFill>
                  <a:srgbClr val="1A053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Define and classify tumors of small intestine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en-US" sz="2000" dirty="0">
                <a:solidFill>
                  <a:srgbClr val="4A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▶  </a:t>
            </a:r>
            <a:r>
              <a:rPr lang="en-US" sz="2800" dirty="0">
                <a:solidFill>
                  <a:srgbClr val="1A053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Enumerate benign and malignant tumour types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en-US" sz="2000" dirty="0">
                <a:solidFill>
                  <a:srgbClr val="4A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▶  </a:t>
            </a:r>
            <a:r>
              <a:rPr lang="en-US" sz="2800" dirty="0">
                <a:solidFill>
                  <a:srgbClr val="1A053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Recognise clinical features and investigations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en-US" sz="2000" dirty="0">
                <a:solidFill>
                  <a:srgbClr val="4A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▶  </a:t>
            </a:r>
            <a:r>
              <a:rPr lang="en-US" sz="2800" dirty="0">
                <a:solidFill>
                  <a:srgbClr val="1A053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Plan management; understand carcinoid synd.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9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03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 &amp; Epidemiology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Rare tumors: 3–6% of all GI neoplasms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Benign more common; malignant = poor prognosis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Duodenum most common site for malignancy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 late — vague abdominal symptoms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9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04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— Benign Tumors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Adenoma: tubular/villous; duodenum; premalig.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Leiomyoma: smooth muscle; submucosal; bleeding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Lipoma: submucosal; intussusception in adults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Haemangioma: GI bleed; Peutz-Jeghers (hamartoma)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9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05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— Malignant Tumors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Adenocarcinoma: commonest malignant; duodenum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Carcinoid (NET): ileum; serotonin-secreting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Lymphoma: ileum; MALT; Crohn's association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GIST: c-Kit positive; ileum; spindle cells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9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06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 / Variants — Special Syndromes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Peutz-Jeghers: hamartomas + lip pigmentation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FAP: duodenal adenomas; periampullary Ca risk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Carcinoid syndrome: flushing, diarrhoea, wheeze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GIST: imatinib (Gleevec) — targeted therapy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9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07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Etiology / Risk Factors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Crohn's disease: 6x ↑ risk of small bowel Ca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Coeliac disease: T-cell lymphoma (EATL) risk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FAP / hereditary polyposis: adenoma → Ca risk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Immunosuppression: lymphoma; HIV-related risk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9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08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Pathophysiology — How Tumors Present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Obstruction: intussusception, luminal narrowing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Bleeding: chronic anaemia or acute haemorrhage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Perforation: rare; peritonitis; lymphoma-related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Malabsorption: lymphoma disrupts lymphatics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9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09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Features — Signs &amp; Symptoms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Vague colicky pain; bloating; weight loss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Anaemia (IDA): occult GI bleed — common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Palpable mass: large GIST or lymphoma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Carcinoid: flushing, diarrhoea, R-heart lesions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1133</Words>
  <Application>Microsoft Macintosh PowerPoint</Application>
  <PresentationFormat>On-screen Show (16:9)</PresentationFormat>
  <Paragraphs>153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Tumors of Small Intestine - Surgical Lecture</dc:title>
  <dc:subject>PptxGenJS Presentation</dc:subject>
  <dc:creator>Prof. Zahid Mahmood</dc:creator>
  <cp:lastModifiedBy>Zahid Mahmood</cp:lastModifiedBy>
  <cp:revision>2</cp:revision>
  <dcterms:created xsi:type="dcterms:W3CDTF">2026-04-07T17:07:37Z</dcterms:created>
  <dcterms:modified xsi:type="dcterms:W3CDTF">2026-04-09T07:51:27Z</dcterms:modified>
</cp:coreProperties>
</file>