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notesMasterIdLst>
    <p:notesMasterId r:id="rId20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notesMaster" Target="notesMasters/notes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2286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201168" y="1691640"/>
            <a:ext cx="8942832" cy="640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201168" y="3200400"/>
            <a:ext cx="8942832" cy="54864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457200" y="384048"/>
            <a:ext cx="83210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Tumors of Small Intestine</a:t>
            </a:r>
            <a:endParaRPr lang="en-US" sz="4400" dirty="0"/>
          </a:p>
        </p:txBody>
      </p:sp>
      <p:sp>
        <p:nvSpPr>
          <p:cNvPr id="7" name="Text 5"/>
          <p:cNvSpPr/>
          <p:nvPr/>
        </p:nvSpPr>
        <p:spPr>
          <a:xfrm>
            <a:off x="457200" y="1783080"/>
            <a:ext cx="83210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i="1" dirty="0">
                <a:solidFill>
                  <a:srgbClr val="90C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Comprehensive Surgical Lecture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457200" y="2331720"/>
            <a:ext cx="83210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Prof. Zahid Mahmood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457200" y="2907792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B0C4D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Department of Surgery</a:t>
            </a:r>
            <a:endParaRPr lang="en-US" sz="1500" dirty="0"/>
          </a:p>
        </p:txBody>
      </p:sp>
      <p:sp>
        <p:nvSpPr>
          <p:cNvPr id="10" name="Text 8"/>
          <p:cNvSpPr/>
          <p:nvPr/>
        </p:nvSpPr>
        <p:spPr>
          <a:xfrm>
            <a:off x="457200" y="3291840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B0BEC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Year MBBS  |  UHS / CPSP Aligned Curriculum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201168" y="4754880"/>
            <a:ext cx="8942832" cy="38862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4768596"/>
            <a:ext cx="8321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i="1" dirty="0">
                <a:solidFill>
                  <a:srgbClr val="FFFFFF"/>
                </a:solidFill>
              </a:rPr>
              <a:t>Bailey &amp; Love Style  ·  Exam-Oriented  ·  Viva Ready  ·  Case-Based Learning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10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Investigations — Labs &amp; Imaging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FBC: anaemia; LFTs; tumour markers (CEA, Ca19-9)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Urinary 5-HIAA: carcinoid; serum chromogranin 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CT enterography: gold standard for small bowel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Capsule endoscopy / DBE: mucosal lesions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11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Benign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Adenoma: endoscopic resection if pedunculated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/ sessile: segmental bowel resection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Peutz-Jeghers: surveillance; polypectomy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Leiomyoma / GIST: surgical resection margin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Adenocarcinoma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Duodenal: Whipple's (pancreatoduodenectomy)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Jejunal/ileal: wide segmental resection + nodes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Chemotherapy: FOLFOX regimen post-resection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5-year survival: 20–40% (stage dependent)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Management — Carcinoid / GIST / Lymphoma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resect; Octreotide for symptoms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Metastatic carcinoid: PRRT; liver resection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resect; imatinib adjuvant (Kit+ tumors)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Lymphoma: CHOP chemotherapy; surgery if obstruct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Complications — Early &amp; Late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Obstruction: most common presentation overall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Haemorrhage: acute → transfusion + urgent resect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crisis: periop serotonin; fatal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Late: recurrence; liver mets; carcinoid heart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15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Mnemonics &amp; High-Yield Exam Points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CARD: Carcinoid, Adenoca., EATL, GIST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5-HIAA ↑ = carcinoid; chromogranin A = NET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c-Kit positive; CD117 stain; imatinib Rx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right heart — tricuspid/pulmonary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8E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FF8F00"/>
          </a:solidFill>
          <a:ln w="12700">
            <a:solidFill>
              <a:srgbClr val="FF8F0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Scenario — Case-Based Learning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F9A825"/>
          </a:solidFill>
          <a:ln w="12700">
            <a:solidFill>
              <a:srgbClr val="F9A82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74320" y="1005840"/>
            <a:ext cx="8595360" cy="1691640"/>
          </a:xfrm>
          <a:prstGeom prst="rect">
            <a:avLst/>
          </a:prstGeom>
          <a:solidFill>
            <a:srgbClr val="FFF3CD"/>
          </a:solidFill>
          <a:ln w="19050">
            <a:solidFill>
              <a:srgbClr val="FF8F0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57200" y="1051560"/>
            <a:ext cx="8321040" cy="1600200"/>
          </a:xfrm>
          <a:prstGeom prst="rect">
            <a:avLst/>
          </a:prstGeom>
          <a:noFill/>
          <a:ln/>
        </p:spPr>
        <p:txBody>
          <a:bodyPr wrap="square" lIns="101600" tIns="101600" rIns="101600" bIns="101600" rtlCol="0" anchor="t"/>
          <a:lstStyle/>
          <a:p>
            <a:pPr indent="0" marL="0">
              <a:buNone/>
            </a:pPr>
            <a:r>
              <a:rPr lang="en-US" sz="1300" b="1" dirty="0">
                <a:solidFill>
                  <a:srgbClr val="FF8F00"/>
                </a:solidFill>
              </a:rPr>
              <a:t>CASE:  </a:t>
            </a:r>
            <a:pPr indent="0" marL="0">
              <a:buNone/>
            </a:pPr>
            <a:r>
              <a:rPr lang="en-US" sz="1300" dirty="0">
                <a:solidFill>
                  <a:srgbClr val="1A0530"/>
                </a:solidFill>
              </a:rPr>
              <a:t>52-yr male; 4-month history of colicky central pain, weight loss 8 kg, and episodic flushing with diarrhoea after meals. Examination: mild RIF tenderness. Investigations: Hb 9.2 g/dL, urinary 5-HIAA elevated 3x normal, CT shows 2 cm ileal mass + liver nodules.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274320" y="2788920"/>
            <a:ext cx="859536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57200" y="2807208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Q1: Most likely diagnosis?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3127248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Ileal carcinoid (NET) with hepatic metastases and carcinoid syndrome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274320" y="3511296"/>
            <a:ext cx="8595360" cy="658368"/>
          </a:xfrm>
          <a:prstGeom prst="rect">
            <a:avLst/>
          </a:prstGeom>
          <a:solidFill>
            <a:srgbClr val="1A2F6A"/>
          </a:solidFill>
          <a:ln w="12700">
            <a:solidFill>
              <a:srgbClr val="1A2F6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57200" y="3529584"/>
            <a:ext cx="8321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9A825"/>
                </a:solidFill>
              </a:rPr>
              <a:t>Q2: Management plan?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7200" y="3849624"/>
            <a:ext cx="832104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A5D6A7"/>
                </a:solidFill>
              </a:rPr>
              <a:t>✔  Octreotide → resect primary → PRRT / liver resection for metastases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EDE7F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914400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20040" y="73152"/>
            <a:ext cx="8503920" cy="7680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MCQs — SBA Style  (CPSP / UHS Pattern)</a:t>
            </a:r>
            <a:endParaRPr lang="en-US" sz="2200" dirty="0"/>
          </a:p>
        </p:txBody>
      </p:sp>
      <p:sp>
        <p:nvSpPr>
          <p:cNvPr id="5" name="Shape 3"/>
          <p:cNvSpPr/>
          <p:nvPr/>
        </p:nvSpPr>
        <p:spPr>
          <a:xfrm>
            <a:off x="137160" y="914400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28600" y="98755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1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594360" y="97840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Q1.  Commonest malignant tumor of small intestine?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94360" y="139903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Lymphoma     B) GIST     C) Adenocarcinoma ✔     D) Carcinoid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28600" y="194767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594360" y="193852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Q2.  Carcinoid syndrome marker in urine?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594360" y="235915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CEA     B) AFP     C) 5-HIAA ✔     D) Ca 19-9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228600" y="290779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3</a:t>
            </a:r>
            <a:endParaRPr lang="en-US" sz="1200" dirty="0"/>
          </a:p>
        </p:txBody>
      </p:sp>
      <p:sp>
        <p:nvSpPr>
          <p:cNvPr id="16" name="Text 14"/>
          <p:cNvSpPr/>
          <p:nvPr/>
        </p:nvSpPr>
        <p:spPr>
          <a:xfrm>
            <a:off x="594360" y="289864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Q3.  GIST is positive for which immunostain?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94360" y="331927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CD20     B) CEA     C) c-Kit (CD117) ✔     D) AFP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228600" y="3867912"/>
            <a:ext cx="292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</a:rPr>
              <a:t>4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94360" y="3858768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D1B4B"/>
                </a:solidFill>
              </a:rPr>
              <a:t>Q4.  Duodenal adenocarcinoma: procedure of choice?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4279392"/>
            <a:ext cx="822960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37474F"/>
                </a:solidFill>
              </a:rPr>
              <a:t>A) Wide resection     B) Whipple's ✔     C) FOLFOX alone     D) Bypass</a:t>
            </a:r>
            <a:endParaRPr lang="en-US" sz="1200" dirty="0"/>
          </a:p>
        </p:txBody>
      </p:sp>
      <p:sp>
        <p:nvSpPr>
          <p:cNvPr id="22" name="Shape 20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D1B4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01168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201168" y="0"/>
            <a:ext cx="8942832" cy="914400"/>
          </a:xfrm>
          <a:prstGeom prst="rect">
            <a:avLst/>
          </a:prstGeom>
          <a:solidFill>
            <a:srgbClr val="080F2B"/>
          </a:solidFill>
          <a:ln w="12700">
            <a:solidFill>
              <a:srgbClr val="080F2B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91440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9A82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High-Yield Summary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01168" y="914400"/>
            <a:ext cx="8942832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" y="102412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102412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868680" y="106984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Adenocarcinoma: commonest malignant SI tumor; duodenum</a:t>
            </a:r>
            <a:endParaRPr lang="en-US" sz="1450" dirty="0"/>
          </a:p>
        </p:txBody>
      </p:sp>
      <p:sp>
        <p:nvSpPr>
          <p:cNvPr id="10" name="Shape 8"/>
          <p:cNvSpPr/>
          <p:nvPr/>
        </p:nvSpPr>
        <p:spPr>
          <a:xfrm>
            <a:off x="320040" y="198424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20040" y="198424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2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868680" y="202996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Carcinoid: ileum; 5-HIAA; right heart disease; octreotide</a:t>
            </a:r>
            <a:endParaRPr lang="en-US" sz="1450" dirty="0"/>
          </a:p>
        </p:txBody>
      </p:sp>
      <p:sp>
        <p:nvSpPr>
          <p:cNvPr id="14" name="Shape 12"/>
          <p:cNvSpPr/>
          <p:nvPr/>
        </p:nvSpPr>
        <p:spPr>
          <a:xfrm>
            <a:off x="320040" y="294436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20040" y="294436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3</a:t>
            </a: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868680" y="299008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GIST: c-Kit +ve; imatinib for unresectable / metastatic</a:t>
            </a:r>
            <a:endParaRPr lang="en-US" sz="1450" dirty="0"/>
          </a:p>
        </p:txBody>
      </p:sp>
      <p:sp>
        <p:nvSpPr>
          <p:cNvPr id="18" name="Shape 16"/>
          <p:cNvSpPr/>
          <p:nvPr/>
        </p:nvSpPr>
        <p:spPr>
          <a:xfrm>
            <a:off x="320040" y="3904488"/>
            <a:ext cx="8503920" cy="804672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  <a:effectLst>
            <a:outerShdw sx="100000" sy="100000" kx="0" ky="0" algn="bl" rotWithShape="0" blurRad="76200" dist="38100" dir="8100000">
              <a:srgbClr val="000000">
                <a:alpha val="30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0040" y="3904488"/>
            <a:ext cx="45720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FFFFFF"/>
                </a:solidFill>
              </a:rPr>
              <a:t>4</a:t>
            </a:r>
            <a:endParaRPr lang="en-US" sz="2200" dirty="0"/>
          </a:p>
        </p:txBody>
      </p:sp>
      <p:sp>
        <p:nvSpPr>
          <p:cNvPr id="21" name="Text 19"/>
          <p:cNvSpPr/>
          <p:nvPr/>
        </p:nvSpPr>
        <p:spPr>
          <a:xfrm>
            <a:off x="868680" y="3950208"/>
            <a:ext cx="7863840" cy="713232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FFFFF"/>
                </a:solidFill>
              </a:rPr>
              <a:t>CT enterography = gold standard; late presentation = poor outcome</a:t>
            </a:r>
            <a:endParaRPr lang="en-US" sz="1450" dirty="0"/>
          </a:p>
        </p:txBody>
      </p:sp>
      <p:sp>
        <p:nvSpPr>
          <p:cNvPr id="22" name="Shape 20"/>
          <p:cNvSpPr/>
          <p:nvPr/>
        </p:nvSpPr>
        <p:spPr>
          <a:xfrm>
            <a:off x="201168" y="4800600"/>
            <a:ext cx="8942832" cy="3429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57200" y="4809744"/>
            <a:ext cx="832104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</a:rPr>
              <a:t>Prof. Zahid Mahmood  |  Small Intestine Tumors  |  End of Lecture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02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Learning Outcomes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Define and classify tumors of small intestine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Enumerate benign and malignant tumour types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clinical features and investigations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 management; understand carcinoid synd.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03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 &amp; Epidemiology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Rare tumors: 3–6% of all GI neoplasms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Benign more common; malignant = poor prognosis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Duodenum most common site for malignancy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Presentation late — vague abdominal symptoms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04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Benign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Adenoma: tubular/villous; duodenum; premalig.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Leiomyoma: smooth muscle; submucosal; bleeding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Lipoma: submucosal; intussusception in adults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Haemangioma: GI bleed; Peutz-Jeghers (hamartoma)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05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Classification — Malignant Tumors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Adenocarcinoma: commonest malignant; duodenum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(NET): ileum; serotonin-secreting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Lymphoma: ileum; MALT; Crohn's association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c-Kit positive; ileum; spindle cells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06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/ Variants — Special Syndromes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Peutz-Jeghers: hamartomas + lip pigmentation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FAP: duodenal adenomas; periampullary Ca risk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 syndrome: flushing, diarrhoea, wheeze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GIST: imatinib (Gleevec) — targeted therapy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07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Etiology / Risk Factors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Crohn's disease: 6x ↑ risk of small bowel Ca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Coeliac disease: T-cell lymphoma (EATL) risk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FAP / hereditary polyposis: adenoma → Ca risk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Immunosuppression: lymphoma; HIV-related risk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08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Pathophysiology — How Tumors Present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Obstruction: intussusception, luminal narrowing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Bleeding: chronic anaemia or acute haemorrhage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Perforation: rare; peritonitis; lymphoma-related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Malabsorption: lymphoma disrupts lymphatics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9F4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37160" cy="514350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137160" y="0"/>
            <a:ext cx="9006840" cy="658368"/>
          </a:xfrm>
          <a:prstGeom prst="rect">
            <a:avLst/>
          </a:prstGeom>
          <a:solidFill>
            <a:srgbClr val="0D1B4B"/>
          </a:solidFill>
          <a:ln w="12700">
            <a:solidFill>
              <a:srgbClr val="0D1B4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046720" y="109728"/>
            <a:ext cx="8229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09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320040" y="54864"/>
            <a:ext cx="7635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Clinical Features — Signs &amp; Symptoms</a:t>
            </a:r>
            <a:endParaRPr lang="en-US" sz="2200" dirty="0"/>
          </a:p>
        </p:txBody>
      </p:sp>
      <p:sp>
        <p:nvSpPr>
          <p:cNvPr id="7" name="Shape 5"/>
          <p:cNvSpPr/>
          <p:nvPr/>
        </p:nvSpPr>
        <p:spPr>
          <a:xfrm>
            <a:off x="137160" y="676656"/>
            <a:ext cx="9006840" cy="45720"/>
          </a:xfrm>
          <a:prstGeom prst="rect">
            <a:avLst/>
          </a:prstGeom>
          <a:solidFill>
            <a:srgbClr val="4A148C"/>
          </a:solidFill>
          <a:ln w="12700">
            <a:solidFill>
              <a:srgbClr val="4A148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" y="768096"/>
            <a:ext cx="8458200" cy="3950208"/>
          </a:xfrm>
          <a:prstGeom prst="rect">
            <a:avLst/>
          </a:prstGeom>
          <a:noFill/>
          <a:ln/>
        </p:spPr>
        <p:txBody>
          <a:bodyPr wrap="square" lIns="76200" tIns="76200" rIns="76200" bIns="76200" rtlCol="0" anchor="t"/>
          <a:lstStyle/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Vague colicky pain; bloating; weight loss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Anaemia (IDA): occult GI bleed — common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Palpable mass: large GIST or lymphoma</a:t>
            </a:r>
            <a:endParaRPr lang="en-US" sz="2200" dirty="0"/>
          </a:p>
          <a:p>
            <a:pPr indent="0" marL="0">
              <a:spcAft>
                <a:spcPts val="800"/>
              </a:spcAft>
              <a:buNone/>
            </a:pPr>
            <a:r>
              <a:rPr lang="en-US" sz="2200" b="1" dirty="0">
                <a:solidFill>
                  <a:srgbClr val="4A148C"/>
                </a:solidFill>
              </a:rPr>
              <a:t>▶  </a:t>
            </a:r>
            <a:pPr indent="0" marL="0">
              <a:spcAft>
                <a:spcPts val="800"/>
              </a:spcAft>
              <a:buNone/>
            </a:pPr>
            <a:r>
              <a:rPr lang="en-US" sz="3200" dirty="0">
                <a:solidFill>
                  <a:srgbClr val="1A053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Carcinoid: flushing, diarrhoea, R-heart lesions</a:t>
            </a: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137160" y="4828032"/>
            <a:ext cx="9006840" cy="315468"/>
          </a:xfrm>
          <a:prstGeom prst="rect">
            <a:avLst/>
          </a:prstGeom>
          <a:solidFill>
            <a:srgbClr val="2F3C7E"/>
          </a:solidFill>
          <a:ln w="12700">
            <a:solidFill>
              <a:srgbClr val="2F3C7E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74320" y="484174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900" dirty="0">
                <a:solidFill>
                  <a:srgbClr val="FFFFFF"/>
                </a:solidFill>
              </a:rPr>
              <a:t>Prof. Zahid Mahmood  |  Small Intestine Tumors  |  Final Year MBBS  |  UHS / CPSP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Tumors of Small Intestine - Surgical Lecture</dc:title>
  <dc:subject>PptxGenJS Presentation</dc:subject>
  <dc:creator>Prof. Zahid Mahmood</dc:creator>
  <cp:lastModifiedBy>Prof. Zahid Mahmood</cp:lastModifiedBy>
  <cp:revision>1</cp:revision>
  <dcterms:created xsi:type="dcterms:W3CDTF">2026-04-07T17:07:37Z</dcterms:created>
  <dcterms:modified xsi:type="dcterms:W3CDTF">2026-04-07T17:07:37Z</dcterms:modified>
</cp:coreProperties>
</file>