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0"/>
    <p:restoredTop sz="94748"/>
  </p:normalViewPr>
  <p:slideViewPr>
    <p:cSldViewPr snapToGrid="0" snapToObjects="1">
      <p:cViewPr varScale="1">
        <p:scale>
          <a:sx n="89" d="100"/>
          <a:sy n="89" d="100"/>
        </p:scale>
        <p:origin x="2520" y="7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3D2097-1989-4C5D-A91C-8751FFAE520C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6685817E-355E-4DAD-90ED-18997FE6F55B}">
      <dgm:prSet/>
      <dgm:spPr/>
      <dgm:t>
        <a:bodyPr/>
        <a:lstStyle/>
        <a:p>
          <a:r>
            <a:rPr lang="en-US"/>
            <a:t>Small bowel tumors are rare</a:t>
          </a:r>
        </a:p>
      </dgm:t>
    </dgm:pt>
    <dgm:pt modelId="{C316F0BD-0A25-4D86-85A9-46E5CD357D61}" type="parTrans" cxnId="{8AFA6900-3123-4B98-A6A6-CA9C7EF96627}">
      <dgm:prSet/>
      <dgm:spPr/>
      <dgm:t>
        <a:bodyPr/>
        <a:lstStyle/>
        <a:p>
          <a:endParaRPr lang="en-US"/>
        </a:p>
      </dgm:t>
    </dgm:pt>
    <dgm:pt modelId="{221E7351-24A4-4329-B154-DCEB70E1A772}" type="sibTrans" cxnId="{8AFA6900-3123-4B98-A6A6-CA9C7EF96627}">
      <dgm:prSet/>
      <dgm:spPr/>
      <dgm:t>
        <a:bodyPr/>
        <a:lstStyle/>
        <a:p>
          <a:endParaRPr lang="en-US"/>
        </a:p>
      </dgm:t>
    </dgm:pt>
    <dgm:pt modelId="{B8B70E26-5C22-40E4-ABCE-E0B838C7143C}">
      <dgm:prSet/>
      <dgm:spPr/>
      <dgm:t>
        <a:bodyPr/>
        <a:lstStyle/>
        <a:p>
          <a:r>
            <a:rPr lang="en-US"/>
            <a:t>Less than ten percent GI tumors</a:t>
          </a:r>
        </a:p>
      </dgm:t>
    </dgm:pt>
    <dgm:pt modelId="{62DECF40-6271-46EF-9B16-557F96659FA1}" type="parTrans" cxnId="{01D7C92F-D684-4904-9D5F-4D9AAEBA8FF7}">
      <dgm:prSet/>
      <dgm:spPr/>
      <dgm:t>
        <a:bodyPr/>
        <a:lstStyle/>
        <a:p>
          <a:endParaRPr lang="en-US"/>
        </a:p>
      </dgm:t>
    </dgm:pt>
    <dgm:pt modelId="{8123F81D-747D-4443-8DA6-0332223FF91A}" type="sibTrans" cxnId="{01D7C92F-D684-4904-9D5F-4D9AAEBA8FF7}">
      <dgm:prSet/>
      <dgm:spPr/>
      <dgm:t>
        <a:bodyPr/>
        <a:lstStyle/>
        <a:p>
          <a:endParaRPr lang="en-US"/>
        </a:p>
      </dgm:t>
    </dgm:pt>
    <dgm:pt modelId="{54B16FC0-C8C1-4652-A869-57E6EC55A4FA}">
      <dgm:prSet/>
      <dgm:spPr/>
      <dgm:t>
        <a:bodyPr/>
        <a:lstStyle/>
        <a:p>
          <a:r>
            <a:rPr lang="en-US"/>
            <a:t>Often present late clinically</a:t>
          </a:r>
        </a:p>
      </dgm:t>
    </dgm:pt>
    <dgm:pt modelId="{83150AD4-01E2-4478-9505-9E1740A646C7}" type="parTrans" cxnId="{7BCAFFF3-2138-4B02-AB22-76B2B16C292C}">
      <dgm:prSet/>
      <dgm:spPr/>
      <dgm:t>
        <a:bodyPr/>
        <a:lstStyle/>
        <a:p>
          <a:endParaRPr lang="en-US"/>
        </a:p>
      </dgm:t>
    </dgm:pt>
    <dgm:pt modelId="{9D14FFA0-7174-49B7-B719-7A9CC64BB831}" type="sibTrans" cxnId="{7BCAFFF3-2138-4B02-AB22-76B2B16C292C}">
      <dgm:prSet/>
      <dgm:spPr/>
      <dgm:t>
        <a:bodyPr/>
        <a:lstStyle/>
        <a:p>
          <a:endParaRPr lang="en-US"/>
        </a:p>
      </dgm:t>
    </dgm:pt>
    <dgm:pt modelId="{D8E1B7F3-D2DF-4A96-80A3-09C6E221BF22}">
      <dgm:prSet/>
      <dgm:spPr/>
      <dgm:t>
        <a:bodyPr/>
        <a:lstStyle/>
        <a:p>
          <a:r>
            <a:rPr lang="en-US"/>
            <a:t>Require high suspicion for diagnosis</a:t>
          </a:r>
        </a:p>
      </dgm:t>
    </dgm:pt>
    <dgm:pt modelId="{A9E145BC-535A-4ED6-A3D2-9084498E00F5}" type="parTrans" cxnId="{0D9B4D5F-6BEF-4A0A-8701-20742329665B}">
      <dgm:prSet/>
      <dgm:spPr/>
      <dgm:t>
        <a:bodyPr/>
        <a:lstStyle/>
        <a:p>
          <a:endParaRPr lang="en-US"/>
        </a:p>
      </dgm:t>
    </dgm:pt>
    <dgm:pt modelId="{1AE3ED01-9C7A-4A86-B5B7-5C657773A910}" type="sibTrans" cxnId="{0D9B4D5F-6BEF-4A0A-8701-20742329665B}">
      <dgm:prSet/>
      <dgm:spPr/>
      <dgm:t>
        <a:bodyPr/>
        <a:lstStyle/>
        <a:p>
          <a:endParaRPr lang="en-US"/>
        </a:p>
      </dgm:t>
    </dgm:pt>
    <dgm:pt modelId="{DEC5F989-5097-EF4E-9608-745F955E73F7}" type="pres">
      <dgm:prSet presAssocID="{5A3D2097-1989-4C5D-A91C-8751FFAE520C}" presName="vert0" presStyleCnt="0">
        <dgm:presLayoutVars>
          <dgm:dir/>
          <dgm:animOne val="branch"/>
          <dgm:animLvl val="lvl"/>
        </dgm:presLayoutVars>
      </dgm:prSet>
      <dgm:spPr/>
    </dgm:pt>
    <dgm:pt modelId="{EF9A6B25-DA37-5D43-AF55-3951AFCA93E0}" type="pres">
      <dgm:prSet presAssocID="{6685817E-355E-4DAD-90ED-18997FE6F55B}" presName="thickLine" presStyleLbl="alignNode1" presStyleIdx="0" presStyleCnt="4"/>
      <dgm:spPr/>
    </dgm:pt>
    <dgm:pt modelId="{FD405E85-95B7-FE4B-89D0-14BAFED0A096}" type="pres">
      <dgm:prSet presAssocID="{6685817E-355E-4DAD-90ED-18997FE6F55B}" presName="horz1" presStyleCnt="0"/>
      <dgm:spPr/>
    </dgm:pt>
    <dgm:pt modelId="{37116583-F9CC-B447-8E47-8E458F8B9C8B}" type="pres">
      <dgm:prSet presAssocID="{6685817E-355E-4DAD-90ED-18997FE6F55B}" presName="tx1" presStyleLbl="revTx" presStyleIdx="0" presStyleCnt="4"/>
      <dgm:spPr/>
    </dgm:pt>
    <dgm:pt modelId="{A1CA08E0-AF27-2A41-80A3-43E10DCA9EBF}" type="pres">
      <dgm:prSet presAssocID="{6685817E-355E-4DAD-90ED-18997FE6F55B}" presName="vert1" presStyleCnt="0"/>
      <dgm:spPr/>
    </dgm:pt>
    <dgm:pt modelId="{330DBBBC-9F5F-E545-B42D-27C193464B19}" type="pres">
      <dgm:prSet presAssocID="{B8B70E26-5C22-40E4-ABCE-E0B838C7143C}" presName="thickLine" presStyleLbl="alignNode1" presStyleIdx="1" presStyleCnt="4"/>
      <dgm:spPr/>
    </dgm:pt>
    <dgm:pt modelId="{C2DE14FA-7729-6140-910F-A76597F55ED3}" type="pres">
      <dgm:prSet presAssocID="{B8B70E26-5C22-40E4-ABCE-E0B838C7143C}" presName="horz1" presStyleCnt="0"/>
      <dgm:spPr/>
    </dgm:pt>
    <dgm:pt modelId="{9DA36C93-224C-8F4C-874B-D888237DBE5D}" type="pres">
      <dgm:prSet presAssocID="{B8B70E26-5C22-40E4-ABCE-E0B838C7143C}" presName="tx1" presStyleLbl="revTx" presStyleIdx="1" presStyleCnt="4"/>
      <dgm:spPr/>
    </dgm:pt>
    <dgm:pt modelId="{3E8438D3-246F-6B49-BA22-03749B837E24}" type="pres">
      <dgm:prSet presAssocID="{B8B70E26-5C22-40E4-ABCE-E0B838C7143C}" presName="vert1" presStyleCnt="0"/>
      <dgm:spPr/>
    </dgm:pt>
    <dgm:pt modelId="{51EBC50C-D58B-3C43-96D4-147C1952DDD7}" type="pres">
      <dgm:prSet presAssocID="{54B16FC0-C8C1-4652-A869-57E6EC55A4FA}" presName="thickLine" presStyleLbl="alignNode1" presStyleIdx="2" presStyleCnt="4"/>
      <dgm:spPr/>
    </dgm:pt>
    <dgm:pt modelId="{1147BAA4-526F-3D40-95D6-C5CEE3603255}" type="pres">
      <dgm:prSet presAssocID="{54B16FC0-C8C1-4652-A869-57E6EC55A4FA}" presName="horz1" presStyleCnt="0"/>
      <dgm:spPr/>
    </dgm:pt>
    <dgm:pt modelId="{794BAE43-5BE6-CD41-ABC5-2FB8E1A63955}" type="pres">
      <dgm:prSet presAssocID="{54B16FC0-C8C1-4652-A869-57E6EC55A4FA}" presName="tx1" presStyleLbl="revTx" presStyleIdx="2" presStyleCnt="4"/>
      <dgm:spPr/>
    </dgm:pt>
    <dgm:pt modelId="{FA2EAB5C-607E-7242-8D1C-76554C09352F}" type="pres">
      <dgm:prSet presAssocID="{54B16FC0-C8C1-4652-A869-57E6EC55A4FA}" presName="vert1" presStyleCnt="0"/>
      <dgm:spPr/>
    </dgm:pt>
    <dgm:pt modelId="{6D75BDAE-7B5B-0C4C-BB82-672A1A179AF8}" type="pres">
      <dgm:prSet presAssocID="{D8E1B7F3-D2DF-4A96-80A3-09C6E221BF22}" presName="thickLine" presStyleLbl="alignNode1" presStyleIdx="3" presStyleCnt="4"/>
      <dgm:spPr/>
    </dgm:pt>
    <dgm:pt modelId="{5085F532-3053-0F48-A01A-60468A645C8F}" type="pres">
      <dgm:prSet presAssocID="{D8E1B7F3-D2DF-4A96-80A3-09C6E221BF22}" presName="horz1" presStyleCnt="0"/>
      <dgm:spPr/>
    </dgm:pt>
    <dgm:pt modelId="{F6A189CB-5AD2-844A-8477-922842A8797D}" type="pres">
      <dgm:prSet presAssocID="{D8E1B7F3-D2DF-4A96-80A3-09C6E221BF22}" presName="tx1" presStyleLbl="revTx" presStyleIdx="3" presStyleCnt="4"/>
      <dgm:spPr/>
    </dgm:pt>
    <dgm:pt modelId="{49F88BA5-3177-2245-AC34-D4BD2C673B1C}" type="pres">
      <dgm:prSet presAssocID="{D8E1B7F3-D2DF-4A96-80A3-09C6E221BF22}" presName="vert1" presStyleCnt="0"/>
      <dgm:spPr/>
    </dgm:pt>
  </dgm:ptLst>
  <dgm:cxnLst>
    <dgm:cxn modelId="{8AFA6900-3123-4B98-A6A6-CA9C7EF96627}" srcId="{5A3D2097-1989-4C5D-A91C-8751FFAE520C}" destId="{6685817E-355E-4DAD-90ED-18997FE6F55B}" srcOrd="0" destOrd="0" parTransId="{C316F0BD-0A25-4D86-85A9-46E5CD357D61}" sibTransId="{221E7351-24A4-4329-B154-DCEB70E1A772}"/>
    <dgm:cxn modelId="{7A448E1C-524D-1E40-BA61-73CF17018081}" type="presOf" srcId="{D8E1B7F3-D2DF-4A96-80A3-09C6E221BF22}" destId="{F6A189CB-5AD2-844A-8477-922842A8797D}" srcOrd="0" destOrd="0" presId="urn:microsoft.com/office/officeart/2008/layout/LinedList"/>
    <dgm:cxn modelId="{A3BBFE22-296B-A849-9232-25BBCA82DDA3}" type="presOf" srcId="{6685817E-355E-4DAD-90ED-18997FE6F55B}" destId="{37116583-F9CC-B447-8E47-8E458F8B9C8B}" srcOrd="0" destOrd="0" presId="urn:microsoft.com/office/officeart/2008/layout/LinedList"/>
    <dgm:cxn modelId="{01D7C92F-D684-4904-9D5F-4D9AAEBA8FF7}" srcId="{5A3D2097-1989-4C5D-A91C-8751FFAE520C}" destId="{B8B70E26-5C22-40E4-ABCE-E0B838C7143C}" srcOrd="1" destOrd="0" parTransId="{62DECF40-6271-46EF-9B16-557F96659FA1}" sibTransId="{8123F81D-747D-4443-8DA6-0332223FF91A}"/>
    <dgm:cxn modelId="{0D9B4D5F-6BEF-4A0A-8701-20742329665B}" srcId="{5A3D2097-1989-4C5D-A91C-8751FFAE520C}" destId="{D8E1B7F3-D2DF-4A96-80A3-09C6E221BF22}" srcOrd="3" destOrd="0" parTransId="{A9E145BC-535A-4ED6-A3D2-9084498E00F5}" sibTransId="{1AE3ED01-9C7A-4A86-B5B7-5C657773A910}"/>
    <dgm:cxn modelId="{3F44AD80-6048-8246-851F-248B25937DC3}" type="presOf" srcId="{B8B70E26-5C22-40E4-ABCE-E0B838C7143C}" destId="{9DA36C93-224C-8F4C-874B-D888237DBE5D}" srcOrd="0" destOrd="0" presId="urn:microsoft.com/office/officeart/2008/layout/LinedList"/>
    <dgm:cxn modelId="{E633C897-9CDF-2844-9C13-149EE389A36F}" type="presOf" srcId="{5A3D2097-1989-4C5D-A91C-8751FFAE520C}" destId="{DEC5F989-5097-EF4E-9608-745F955E73F7}" srcOrd="0" destOrd="0" presId="urn:microsoft.com/office/officeart/2008/layout/LinedList"/>
    <dgm:cxn modelId="{0033E7F0-FDD5-C54D-B825-70C83E33F4EA}" type="presOf" srcId="{54B16FC0-C8C1-4652-A869-57E6EC55A4FA}" destId="{794BAE43-5BE6-CD41-ABC5-2FB8E1A63955}" srcOrd="0" destOrd="0" presId="urn:microsoft.com/office/officeart/2008/layout/LinedList"/>
    <dgm:cxn modelId="{7BCAFFF3-2138-4B02-AB22-76B2B16C292C}" srcId="{5A3D2097-1989-4C5D-A91C-8751FFAE520C}" destId="{54B16FC0-C8C1-4652-A869-57E6EC55A4FA}" srcOrd="2" destOrd="0" parTransId="{83150AD4-01E2-4478-9505-9E1740A646C7}" sibTransId="{9D14FFA0-7174-49B7-B719-7A9CC64BB831}"/>
    <dgm:cxn modelId="{29FB63DA-50A7-2D40-836B-3BA3A5F63DED}" type="presParOf" srcId="{DEC5F989-5097-EF4E-9608-745F955E73F7}" destId="{EF9A6B25-DA37-5D43-AF55-3951AFCA93E0}" srcOrd="0" destOrd="0" presId="urn:microsoft.com/office/officeart/2008/layout/LinedList"/>
    <dgm:cxn modelId="{AA5F8FF3-AD57-BC4E-B57C-6E1DDEEBAD4F}" type="presParOf" srcId="{DEC5F989-5097-EF4E-9608-745F955E73F7}" destId="{FD405E85-95B7-FE4B-89D0-14BAFED0A096}" srcOrd="1" destOrd="0" presId="urn:microsoft.com/office/officeart/2008/layout/LinedList"/>
    <dgm:cxn modelId="{A160AF90-C423-2D46-9FAB-D9F894D3F2CB}" type="presParOf" srcId="{FD405E85-95B7-FE4B-89D0-14BAFED0A096}" destId="{37116583-F9CC-B447-8E47-8E458F8B9C8B}" srcOrd="0" destOrd="0" presId="urn:microsoft.com/office/officeart/2008/layout/LinedList"/>
    <dgm:cxn modelId="{C689C2AB-9549-7944-A3D1-714F180BB7F7}" type="presParOf" srcId="{FD405E85-95B7-FE4B-89D0-14BAFED0A096}" destId="{A1CA08E0-AF27-2A41-80A3-43E10DCA9EBF}" srcOrd="1" destOrd="0" presId="urn:microsoft.com/office/officeart/2008/layout/LinedList"/>
    <dgm:cxn modelId="{A954EE53-1434-1B4D-86E0-7D083CDBD6DC}" type="presParOf" srcId="{DEC5F989-5097-EF4E-9608-745F955E73F7}" destId="{330DBBBC-9F5F-E545-B42D-27C193464B19}" srcOrd="2" destOrd="0" presId="urn:microsoft.com/office/officeart/2008/layout/LinedList"/>
    <dgm:cxn modelId="{41E4ECD8-BD6B-1444-A9EB-B00A38EA76C0}" type="presParOf" srcId="{DEC5F989-5097-EF4E-9608-745F955E73F7}" destId="{C2DE14FA-7729-6140-910F-A76597F55ED3}" srcOrd="3" destOrd="0" presId="urn:microsoft.com/office/officeart/2008/layout/LinedList"/>
    <dgm:cxn modelId="{BFA55BC0-52B7-9545-8A3E-6332722A3DE2}" type="presParOf" srcId="{C2DE14FA-7729-6140-910F-A76597F55ED3}" destId="{9DA36C93-224C-8F4C-874B-D888237DBE5D}" srcOrd="0" destOrd="0" presId="urn:microsoft.com/office/officeart/2008/layout/LinedList"/>
    <dgm:cxn modelId="{2A9C94A0-BBF8-1949-980D-E60845117B26}" type="presParOf" srcId="{C2DE14FA-7729-6140-910F-A76597F55ED3}" destId="{3E8438D3-246F-6B49-BA22-03749B837E24}" srcOrd="1" destOrd="0" presId="urn:microsoft.com/office/officeart/2008/layout/LinedList"/>
    <dgm:cxn modelId="{CD002D76-65DA-B044-9201-B789E759A1A4}" type="presParOf" srcId="{DEC5F989-5097-EF4E-9608-745F955E73F7}" destId="{51EBC50C-D58B-3C43-96D4-147C1952DDD7}" srcOrd="4" destOrd="0" presId="urn:microsoft.com/office/officeart/2008/layout/LinedList"/>
    <dgm:cxn modelId="{B2ADA59F-F3A9-DB42-A65B-35B8763E4AD2}" type="presParOf" srcId="{DEC5F989-5097-EF4E-9608-745F955E73F7}" destId="{1147BAA4-526F-3D40-95D6-C5CEE3603255}" srcOrd="5" destOrd="0" presId="urn:microsoft.com/office/officeart/2008/layout/LinedList"/>
    <dgm:cxn modelId="{5362606E-3EA3-C045-9898-5708984B963D}" type="presParOf" srcId="{1147BAA4-526F-3D40-95D6-C5CEE3603255}" destId="{794BAE43-5BE6-CD41-ABC5-2FB8E1A63955}" srcOrd="0" destOrd="0" presId="urn:microsoft.com/office/officeart/2008/layout/LinedList"/>
    <dgm:cxn modelId="{4B4F8346-530B-CD43-8688-260FC07E9982}" type="presParOf" srcId="{1147BAA4-526F-3D40-95D6-C5CEE3603255}" destId="{FA2EAB5C-607E-7242-8D1C-76554C09352F}" srcOrd="1" destOrd="0" presId="urn:microsoft.com/office/officeart/2008/layout/LinedList"/>
    <dgm:cxn modelId="{AD48D62F-5ADC-A24C-A53A-C76F75C2DE61}" type="presParOf" srcId="{DEC5F989-5097-EF4E-9608-745F955E73F7}" destId="{6D75BDAE-7B5B-0C4C-BB82-672A1A179AF8}" srcOrd="6" destOrd="0" presId="urn:microsoft.com/office/officeart/2008/layout/LinedList"/>
    <dgm:cxn modelId="{A2A8FB67-A431-6246-B01E-8DBA03041151}" type="presParOf" srcId="{DEC5F989-5097-EF4E-9608-745F955E73F7}" destId="{5085F532-3053-0F48-A01A-60468A645C8F}" srcOrd="7" destOrd="0" presId="urn:microsoft.com/office/officeart/2008/layout/LinedList"/>
    <dgm:cxn modelId="{9A3136C8-0C7B-EF46-9168-297BA552EDEC}" type="presParOf" srcId="{5085F532-3053-0F48-A01A-60468A645C8F}" destId="{F6A189CB-5AD2-844A-8477-922842A8797D}" srcOrd="0" destOrd="0" presId="urn:microsoft.com/office/officeart/2008/layout/LinedList"/>
    <dgm:cxn modelId="{88CAF1B2-7F91-F34D-9EFB-96DB783E87FD}" type="presParOf" srcId="{5085F532-3053-0F48-A01A-60468A645C8F}" destId="{49F88BA5-3177-2245-AC34-D4BD2C673B1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A13829-2533-45CA-BD12-85D099C68316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7E0C78C5-48D9-4B08-9C78-8EF2563DA25D}">
      <dgm:prSet/>
      <dgm:spPr/>
      <dgm:t>
        <a:bodyPr/>
        <a:lstStyle/>
        <a:p>
          <a:r>
            <a:rPr lang="en-US"/>
            <a:t>Adenomas lipomas haemangiomas neurogenic tumors</a:t>
          </a:r>
        </a:p>
      </dgm:t>
    </dgm:pt>
    <dgm:pt modelId="{EEC09CCE-BE5D-4FC3-BE85-F12B706CE311}" type="parTrans" cxnId="{A4F21090-09D2-4CDF-B7FE-E67C6167E787}">
      <dgm:prSet/>
      <dgm:spPr/>
      <dgm:t>
        <a:bodyPr/>
        <a:lstStyle/>
        <a:p>
          <a:endParaRPr lang="en-US"/>
        </a:p>
      </dgm:t>
    </dgm:pt>
    <dgm:pt modelId="{B31FF173-1CBF-4492-B39E-7333A768396A}" type="sibTrans" cxnId="{A4F21090-09D2-4CDF-B7FE-E67C6167E787}">
      <dgm:prSet/>
      <dgm:spPr/>
      <dgm:t>
        <a:bodyPr/>
        <a:lstStyle/>
        <a:p>
          <a:endParaRPr lang="en-US"/>
        </a:p>
      </dgm:t>
    </dgm:pt>
    <dgm:pt modelId="{F37F36BE-37B0-46EB-B1BE-237928E23BF5}">
      <dgm:prSet/>
      <dgm:spPr/>
      <dgm:t>
        <a:bodyPr/>
        <a:lstStyle/>
        <a:p>
          <a:r>
            <a:rPr lang="en-US"/>
            <a:t>Usually asymptomatic incidental finding</a:t>
          </a:r>
        </a:p>
      </dgm:t>
    </dgm:pt>
    <dgm:pt modelId="{961B6F76-9FDA-4439-86E8-2619D1C4138C}" type="parTrans" cxnId="{43CA1006-77DD-4286-A5B6-C78598FCE4C6}">
      <dgm:prSet/>
      <dgm:spPr/>
      <dgm:t>
        <a:bodyPr/>
        <a:lstStyle/>
        <a:p>
          <a:endParaRPr lang="en-US"/>
        </a:p>
      </dgm:t>
    </dgm:pt>
    <dgm:pt modelId="{408FE0EA-B93D-429F-AA7F-F23C4065576D}" type="sibTrans" cxnId="{43CA1006-77DD-4286-A5B6-C78598FCE4C6}">
      <dgm:prSet/>
      <dgm:spPr/>
      <dgm:t>
        <a:bodyPr/>
        <a:lstStyle/>
        <a:p>
          <a:endParaRPr lang="en-US"/>
        </a:p>
      </dgm:t>
    </dgm:pt>
    <dgm:pt modelId="{2877C055-FE42-4CD4-A5F2-D6B0B70EBD02}">
      <dgm:prSet/>
      <dgm:spPr/>
      <dgm:t>
        <a:bodyPr/>
        <a:lstStyle/>
        <a:p>
          <a:r>
            <a:rPr lang="en-US"/>
            <a:t>May cause bleeding or obstruction</a:t>
          </a:r>
        </a:p>
      </dgm:t>
    </dgm:pt>
    <dgm:pt modelId="{7708AC67-1D63-4995-B94B-CF0A9747792A}" type="parTrans" cxnId="{D33B4468-78A3-437F-91E8-D6506AEEB5A5}">
      <dgm:prSet/>
      <dgm:spPr/>
      <dgm:t>
        <a:bodyPr/>
        <a:lstStyle/>
        <a:p>
          <a:endParaRPr lang="en-US"/>
        </a:p>
      </dgm:t>
    </dgm:pt>
    <dgm:pt modelId="{A626851F-9A4F-4709-8E66-552C14DA137C}" type="sibTrans" cxnId="{D33B4468-78A3-437F-91E8-D6506AEEB5A5}">
      <dgm:prSet/>
      <dgm:spPr/>
      <dgm:t>
        <a:bodyPr/>
        <a:lstStyle/>
        <a:p>
          <a:endParaRPr lang="en-US"/>
        </a:p>
      </dgm:t>
    </dgm:pt>
    <dgm:pt modelId="{E81E3D93-8826-4722-9B58-4000C433C4AC}">
      <dgm:prSet/>
      <dgm:spPr/>
      <dgm:t>
        <a:bodyPr/>
        <a:lstStyle/>
        <a:p>
          <a:r>
            <a:rPr lang="en-US"/>
            <a:t>Can present with intussusception</a:t>
          </a:r>
        </a:p>
      </dgm:t>
    </dgm:pt>
    <dgm:pt modelId="{52AEDFCA-B20B-45C2-A974-490F9E06B5CA}" type="parTrans" cxnId="{ED0CCD8E-6FDC-4E62-84D3-636E87F8CEAB}">
      <dgm:prSet/>
      <dgm:spPr/>
      <dgm:t>
        <a:bodyPr/>
        <a:lstStyle/>
        <a:p>
          <a:endParaRPr lang="en-US"/>
        </a:p>
      </dgm:t>
    </dgm:pt>
    <dgm:pt modelId="{C6B82632-7B06-421C-BB6C-81F92286C4DA}" type="sibTrans" cxnId="{ED0CCD8E-6FDC-4E62-84D3-636E87F8CEAB}">
      <dgm:prSet/>
      <dgm:spPr/>
      <dgm:t>
        <a:bodyPr/>
        <a:lstStyle/>
        <a:p>
          <a:endParaRPr lang="en-US"/>
        </a:p>
      </dgm:t>
    </dgm:pt>
    <dgm:pt modelId="{8A898DDB-E93B-404D-8046-04EEF586A2FF}" type="pres">
      <dgm:prSet presAssocID="{AFA13829-2533-45CA-BD12-85D099C68316}" presName="vert0" presStyleCnt="0">
        <dgm:presLayoutVars>
          <dgm:dir/>
          <dgm:animOne val="branch"/>
          <dgm:animLvl val="lvl"/>
        </dgm:presLayoutVars>
      </dgm:prSet>
      <dgm:spPr/>
    </dgm:pt>
    <dgm:pt modelId="{C5E0D282-5FCC-D642-96A1-02725EB5BF31}" type="pres">
      <dgm:prSet presAssocID="{7E0C78C5-48D9-4B08-9C78-8EF2563DA25D}" presName="thickLine" presStyleLbl="alignNode1" presStyleIdx="0" presStyleCnt="4"/>
      <dgm:spPr/>
    </dgm:pt>
    <dgm:pt modelId="{123700CA-5478-0F49-AB95-05793FBB8D40}" type="pres">
      <dgm:prSet presAssocID="{7E0C78C5-48D9-4B08-9C78-8EF2563DA25D}" presName="horz1" presStyleCnt="0"/>
      <dgm:spPr/>
    </dgm:pt>
    <dgm:pt modelId="{BECEF1A9-75E8-494E-BDE1-E414B4F13CF4}" type="pres">
      <dgm:prSet presAssocID="{7E0C78C5-48D9-4B08-9C78-8EF2563DA25D}" presName="tx1" presStyleLbl="revTx" presStyleIdx="0" presStyleCnt="4"/>
      <dgm:spPr/>
    </dgm:pt>
    <dgm:pt modelId="{65203BB5-1C8A-9C4A-8230-A61C1C45EB4C}" type="pres">
      <dgm:prSet presAssocID="{7E0C78C5-48D9-4B08-9C78-8EF2563DA25D}" presName="vert1" presStyleCnt="0"/>
      <dgm:spPr/>
    </dgm:pt>
    <dgm:pt modelId="{70832E56-9B76-ED4E-858E-F493A8DB21E0}" type="pres">
      <dgm:prSet presAssocID="{F37F36BE-37B0-46EB-B1BE-237928E23BF5}" presName="thickLine" presStyleLbl="alignNode1" presStyleIdx="1" presStyleCnt="4"/>
      <dgm:spPr/>
    </dgm:pt>
    <dgm:pt modelId="{D6B41FEF-9763-A243-BC1F-502C553B244C}" type="pres">
      <dgm:prSet presAssocID="{F37F36BE-37B0-46EB-B1BE-237928E23BF5}" presName="horz1" presStyleCnt="0"/>
      <dgm:spPr/>
    </dgm:pt>
    <dgm:pt modelId="{6C81E6E6-34ED-8847-B9B2-EEA0141CD09B}" type="pres">
      <dgm:prSet presAssocID="{F37F36BE-37B0-46EB-B1BE-237928E23BF5}" presName="tx1" presStyleLbl="revTx" presStyleIdx="1" presStyleCnt="4"/>
      <dgm:spPr/>
    </dgm:pt>
    <dgm:pt modelId="{E5035CDC-3AB7-CF4E-8AC2-EE92B628B1DE}" type="pres">
      <dgm:prSet presAssocID="{F37F36BE-37B0-46EB-B1BE-237928E23BF5}" presName="vert1" presStyleCnt="0"/>
      <dgm:spPr/>
    </dgm:pt>
    <dgm:pt modelId="{1A1A251D-F90E-B145-89E8-A9767618D600}" type="pres">
      <dgm:prSet presAssocID="{2877C055-FE42-4CD4-A5F2-D6B0B70EBD02}" presName="thickLine" presStyleLbl="alignNode1" presStyleIdx="2" presStyleCnt="4"/>
      <dgm:spPr/>
    </dgm:pt>
    <dgm:pt modelId="{E5DA829C-6983-4B40-A4C2-D400EDCF297E}" type="pres">
      <dgm:prSet presAssocID="{2877C055-FE42-4CD4-A5F2-D6B0B70EBD02}" presName="horz1" presStyleCnt="0"/>
      <dgm:spPr/>
    </dgm:pt>
    <dgm:pt modelId="{C78E3F5C-6183-9E4C-8D80-51EE22C9DBE2}" type="pres">
      <dgm:prSet presAssocID="{2877C055-FE42-4CD4-A5F2-D6B0B70EBD02}" presName="tx1" presStyleLbl="revTx" presStyleIdx="2" presStyleCnt="4"/>
      <dgm:spPr/>
    </dgm:pt>
    <dgm:pt modelId="{0121ED28-33BE-D14F-892B-39003C50946B}" type="pres">
      <dgm:prSet presAssocID="{2877C055-FE42-4CD4-A5F2-D6B0B70EBD02}" presName="vert1" presStyleCnt="0"/>
      <dgm:spPr/>
    </dgm:pt>
    <dgm:pt modelId="{CAB77DF7-6F7E-3E4E-A8AB-5A2DFD1B86D2}" type="pres">
      <dgm:prSet presAssocID="{E81E3D93-8826-4722-9B58-4000C433C4AC}" presName="thickLine" presStyleLbl="alignNode1" presStyleIdx="3" presStyleCnt="4"/>
      <dgm:spPr/>
    </dgm:pt>
    <dgm:pt modelId="{AE3FAA44-2E0C-7F4C-921A-2DBAF39E3022}" type="pres">
      <dgm:prSet presAssocID="{E81E3D93-8826-4722-9B58-4000C433C4AC}" presName="horz1" presStyleCnt="0"/>
      <dgm:spPr/>
    </dgm:pt>
    <dgm:pt modelId="{07D8B0D8-836E-3646-B181-88BF5012C323}" type="pres">
      <dgm:prSet presAssocID="{E81E3D93-8826-4722-9B58-4000C433C4AC}" presName="tx1" presStyleLbl="revTx" presStyleIdx="3" presStyleCnt="4"/>
      <dgm:spPr/>
    </dgm:pt>
    <dgm:pt modelId="{9BE32098-8254-0C47-8D67-29EBD38E63AD}" type="pres">
      <dgm:prSet presAssocID="{E81E3D93-8826-4722-9B58-4000C433C4AC}" presName="vert1" presStyleCnt="0"/>
      <dgm:spPr/>
    </dgm:pt>
  </dgm:ptLst>
  <dgm:cxnLst>
    <dgm:cxn modelId="{43CA1006-77DD-4286-A5B6-C78598FCE4C6}" srcId="{AFA13829-2533-45CA-BD12-85D099C68316}" destId="{F37F36BE-37B0-46EB-B1BE-237928E23BF5}" srcOrd="1" destOrd="0" parTransId="{961B6F76-9FDA-4439-86E8-2619D1C4138C}" sibTransId="{408FE0EA-B93D-429F-AA7F-F23C4065576D}"/>
    <dgm:cxn modelId="{01EAA316-06AA-764A-851F-488DED0752B9}" type="presOf" srcId="{2877C055-FE42-4CD4-A5F2-D6B0B70EBD02}" destId="{C78E3F5C-6183-9E4C-8D80-51EE22C9DBE2}" srcOrd="0" destOrd="0" presId="urn:microsoft.com/office/officeart/2008/layout/LinedList"/>
    <dgm:cxn modelId="{E1739D64-9D0C-C648-9D05-14734F3218ED}" type="presOf" srcId="{7E0C78C5-48D9-4B08-9C78-8EF2563DA25D}" destId="{BECEF1A9-75E8-494E-BDE1-E414B4F13CF4}" srcOrd="0" destOrd="0" presId="urn:microsoft.com/office/officeart/2008/layout/LinedList"/>
    <dgm:cxn modelId="{D33B4468-78A3-437F-91E8-D6506AEEB5A5}" srcId="{AFA13829-2533-45CA-BD12-85D099C68316}" destId="{2877C055-FE42-4CD4-A5F2-D6B0B70EBD02}" srcOrd="2" destOrd="0" parTransId="{7708AC67-1D63-4995-B94B-CF0A9747792A}" sibTransId="{A626851F-9A4F-4709-8E66-552C14DA137C}"/>
    <dgm:cxn modelId="{4DC26B7A-8894-4948-AF7A-77FDFD64E151}" type="presOf" srcId="{E81E3D93-8826-4722-9B58-4000C433C4AC}" destId="{07D8B0D8-836E-3646-B181-88BF5012C323}" srcOrd="0" destOrd="0" presId="urn:microsoft.com/office/officeart/2008/layout/LinedList"/>
    <dgm:cxn modelId="{ED0CCD8E-6FDC-4E62-84D3-636E87F8CEAB}" srcId="{AFA13829-2533-45CA-BD12-85D099C68316}" destId="{E81E3D93-8826-4722-9B58-4000C433C4AC}" srcOrd="3" destOrd="0" parTransId="{52AEDFCA-B20B-45C2-A974-490F9E06B5CA}" sibTransId="{C6B82632-7B06-421C-BB6C-81F92286C4DA}"/>
    <dgm:cxn modelId="{A4F21090-09D2-4CDF-B7FE-E67C6167E787}" srcId="{AFA13829-2533-45CA-BD12-85D099C68316}" destId="{7E0C78C5-48D9-4B08-9C78-8EF2563DA25D}" srcOrd="0" destOrd="0" parTransId="{EEC09CCE-BE5D-4FC3-BE85-F12B706CE311}" sibTransId="{B31FF173-1CBF-4492-B39E-7333A768396A}"/>
    <dgm:cxn modelId="{B5C344BC-B1C8-1340-AEB3-413074C60FA5}" type="presOf" srcId="{F37F36BE-37B0-46EB-B1BE-237928E23BF5}" destId="{6C81E6E6-34ED-8847-B9B2-EEA0141CD09B}" srcOrd="0" destOrd="0" presId="urn:microsoft.com/office/officeart/2008/layout/LinedList"/>
    <dgm:cxn modelId="{3F5C00EB-D61F-5A4F-8AF4-FE9383FD2C7A}" type="presOf" srcId="{AFA13829-2533-45CA-BD12-85D099C68316}" destId="{8A898DDB-E93B-404D-8046-04EEF586A2FF}" srcOrd="0" destOrd="0" presId="urn:microsoft.com/office/officeart/2008/layout/LinedList"/>
    <dgm:cxn modelId="{D6DE8403-293F-B34C-9B61-24CB210B38AE}" type="presParOf" srcId="{8A898DDB-E93B-404D-8046-04EEF586A2FF}" destId="{C5E0D282-5FCC-D642-96A1-02725EB5BF31}" srcOrd="0" destOrd="0" presId="urn:microsoft.com/office/officeart/2008/layout/LinedList"/>
    <dgm:cxn modelId="{110050F4-3BD6-4543-BA56-EE9B032D316C}" type="presParOf" srcId="{8A898DDB-E93B-404D-8046-04EEF586A2FF}" destId="{123700CA-5478-0F49-AB95-05793FBB8D40}" srcOrd="1" destOrd="0" presId="urn:microsoft.com/office/officeart/2008/layout/LinedList"/>
    <dgm:cxn modelId="{4726F59F-089B-7844-BB2C-96E3C8DAE98C}" type="presParOf" srcId="{123700CA-5478-0F49-AB95-05793FBB8D40}" destId="{BECEF1A9-75E8-494E-BDE1-E414B4F13CF4}" srcOrd="0" destOrd="0" presId="urn:microsoft.com/office/officeart/2008/layout/LinedList"/>
    <dgm:cxn modelId="{D27702A3-816B-C742-9281-0784B56FE964}" type="presParOf" srcId="{123700CA-5478-0F49-AB95-05793FBB8D40}" destId="{65203BB5-1C8A-9C4A-8230-A61C1C45EB4C}" srcOrd="1" destOrd="0" presId="urn:microsoft.com/office/officeart/2008/layout/LinedList"/>
    <dgm:cxn modelId="{4CA2CC4B-9CE3-934B-9433-50FAAA03A10E}" type="presParOf" srcId="{8A898DDB-E93B-404D-8046-04EEF586A2FF}" destId="{70832E56-9B76-ED4E-858E-F493A8DB21E0}" srcOrd="2" destOrd="0" presId="urn:microsoft.com/office/officeart/2008/layout/LinedList"/>
    <dgm:cxn modelId="{0D6BC214-B28C-AC47-BE0F-16ED16170307}" type="presParOf" srcId="{8A898DDB-E93B-404D-8046-04EEF586A2FF}" destId="{D6B41FEF-9763-A243-BC1F-502C553B244C}" srcOrd="3" destOrd="0" presId="urn:microsoft.com/office/officeart/2008/layout/LinedList"/>
    <dgm:cxn modelId="{F6F8BD7F-48E3-8445-999D-F03482D2E85B}" type="presParOf" srcId="{D6B41FEF-9763-A243-BC1F-502C553B244C}" destId="{6C81E6E6-34ED-8847-B9B2-EEA0141CD09B}" srcOrd="0" destOrd="0" presId="urn:microsoft.com/office/officeart/2008/layout/LinedList"/>
    <dgm:cxn modelId="{A07F0631-5DAF-284A-91DC-0BCF001577E6}" type="presParOf" srcId="{D6B41FEF-9763-A243-BC1F-502C553B244C}" destId="{E5035CDC-3AB7-CF4E-8AC2-EE92B628B1DE}" srcOrd="1" destOrd="0" presId="urn:microsoft.com/office/officeart/2008/layout/LinedList"/>
    <dgm:cxn modelId="{4B28D510-6437-D246-8ECC-CDBEA08CDC4F}" type="presParOf" srcId="{8A898DDB-E93B-404D-8046-04EEF586A2FF}" destId="{1A1A251D-F90E-B145-89E8-A9767618D600}" srcOrd="4" destOrd="0" presId="urn:microsoft.com/office/officeart/2008/layout/LinedList"/>
    <dgm:cxn modelId="{6C302814-74B9-DE4E-97E5-01F1D64FDCB5}" type="presParOf" srcId="{8A898DDB-E93B-404D-8046-04EEF586A2FF}" destId="{E5DA829C-6983-4B40-A4C2-D400EDCF297E}" srcOrd="5" destOrd="0" presId="urn:microsoft.com/office/officeart/2008/layout/LinedList"/>
    <dgm:cxn modelId="{0312DB99-D0BA-6840-95FD-6C619ED24EA4}" type="presParOf" srcId="{E5DA829C-6983-4B40-A4C2-D400EDCF297E}" destId="{C78E3F5C-6183-9E4C-8D80-51EE22C9DBE2}" srcOrd="0" destOrd="0" presId="urn:microsoft.com/office/officeart/2008/layout/LinedList"/>
    <dgm:cxn modelId="{00DC64D9-F629-6E44-92C9-8D80BA5B08DB}" type="presParOf" srcId="{E5DA829C-6983-4B40-A4C2-D400EDCF297E}" destId="{0121ED28-33BE-D14F-892B-39003C50946B}" srcOrd="1" destOrd="0" presId="urn:microsoft.com/office/officeart/2008/layout/LinedList"/>
    <dgm:cxn modelId="{DD6ED02F-B94D-874E-B581-0B589AA3CB3B}" type="presParOf" srcId="{8A898DDB-E93B-404D-8046-04EEF586A2FF}" destId="{CAB77DF7-6F7E-3E4E-A8AB-5A2DFD1B86D2}" srcOrd="6" destOrd="0" presId="urn:microsoft.com/office/officeart/2008/layout/LinedList"/>
    <dgm:cxn modelId="{948FE030-9B7A-2347-AABC-F137F95BBBAF}" type="presParOf" srcId="{8A898DDB-E93B-404D-8046-04EEF586A2FF}" destId="{AE3FAA44-2E0C-7F4C-921A-2DBAF39E3022}" srcOrd="7" destOrd="0" presId="urn:microsoft.com/office/officeart/2008/layout/LinedList"/>
    <dgm:cxn modelId="{A8B6B0B7-EEA0-2B48-B163-2616A86DFC8E}" type="presParOf" srcId="{AE3FAA44-2E0C-7F4C-921A-2DBAF39E3022}" destId="{07D8B0D8-836E-3646-B181-88BF5012C323}" srcOrd="0" destOrd="0" presId="urn:microsoft.com/office/officeart/2008/layout/LinedList"/>
    <dgm:cxn modelId="{151DDA89-FD2D-9B4E-8429-1AAC1BA55238}" type="presParOf" srcId="{AE3FAA44-2E0C-7F4C-921A-2DBAF39E3022}" destId="{9BE32098-8254-0C47-8D67-29EBD38E63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ECB62B-8D7D-47FF-9B2B-83723D4A8BF4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1F52735A-0E2E-4F9F-8483-2EEE61762728}">
      <dgm:prSet/>
      <dgm:spPr/>
      <dgm:t>
        <a:bodyPr/>
        <a:lstStyle/>
        <a:p>
          <a:r>
            <a:rPr lang="en-US"/>
            <a:t>CT often misses small lesions</a:t>
          </a:r>
        </a:p>
      </dgm:t>
    </dgm:pt>
    <dgm:pt modelId="{5597ED4B-2456-4F8C-B450-CF60CA6D5527}" type="parTrans" cxnId="{3D9C85D4-1A6F-4750-91DF-FEAF1C926BC6}">
      <dgm:prSet/>
      <dgm:spPr/>
      <dgm:t>
        <a:bodyPr/>
        <a:lstStyle/>
        <a:p>
          <a:endParaRPr lang="en-US"/>
        </a:p>
      </dgm:t>
    </dgm:pt>
    <dgm:pt modelId="{DFBDB7D9-4F6F-4B4C-9153-A3DFF506C491}" type="sibTrans" cxnId="{3D9C85D4-1A6F-4750-91DF-FEAF1C926BC6}">
      <dgm:prSet/>
      <dgm:spPr/>
      <dgm:t>
        <a:bodyPr/>
        <a:lstStyle/>
        <a:p>
          <a:endParaRPr lang="en-US"/>
        </a:p>
      </dgm:t>
    </dgm:pt>
    <dgm:pt modelId="{E72F2CAF-3086-4299-BCBC-374E22FB09CB}">
      <dgm:prSet/>
      <dgm:spPr/>
      <dgm:t>
        <a:bodyPr/>
        <a:lstStyle/>
        <a:p>
          <a:r>
            <a:rPr lang="en-US"/>
            <a:t>Capsule endoscopy useful investigation</a:t>
          </a:r>
        </a:p>
      </dgm:t>
    </dgm:pt>
    <dgm:pt modelId="{C2134A0A-092C-4EC2-B6D6-CFACE1131D97}" type="parTrans" cxnId="{21FF2475-06D4-420D-8B54-49597F78E8F1}">
      <dgm:prSet/>
      <dgm:spPr/>
      <dgm:t>
        <a:bodyPr/>
        <a:lstStyle/>
        <a:p>
          <a:endParaRPr lang="en-US"/>
        </a:p>
      </dgm:t>
    </dgm:pt>
    <dgm:pt modelId="{D0F9122A-293A-47EF-A1A1-00EC4E9D244A}" type="sibTrans" cxnId="{21FF2475-06D4-420D-8B54-49597F78E8F1}">
      <dgm:prSet/>
      <dgm:spPr/>
      <dgm:t>
        <a:bodyPr/>
        <a:lstStyle/>
        <a:p>
          <a:endParaRPr lang="en-US"/>
        </a:p>
      </dgm:t>
    </dgm:pt>
    <dgm:pt modelId="{F69BAE12-2672-4D33-8BC8-EAB5070C284B}">
      <dgm:prSet/>
      <dgm:spPr/>
      <dgm:t>
        <a:bodyPr/>
        <a:lstStyle/>
        <a:p>
          <a:r>
            <a:rPr lang="en-US"/>
            <a:t>Enteroscopy confirms diagnosis</a:t>
          </a:r>
        </a:p>
      </dgm:t>
    </dgm:pt>
    <dgm:pt modelId="{E50B22F7-8F3E-4B93-ACD7-0C212E1B3D84}" type="parTrans" cxnId="{63815184-6EF6-4C86-86B0-E518918F6F08}">
      <dgm:prSet/>
      <dgm:spPr/>
      <dgm:t>
        <a:bodyPr/>
        <a:lstStyle/>
        <a:p>
          <a:endParaRPr lang="en-US"/>
        </a:p>
      </dgm:t>
    </dgm:pt>
    <dgm:pt modelId="{A71CF87B-6C0D-40F0-ADD1-A60121CD6A8B}" type="sibTrans" cxnId="{63815184-6EF6-4C86-86B0-E518918F6F08}">
      <dgm:prSet/>
      <dgm:spPr/>
      <dgm:t>
        <a:bodyPr/>
        <a:lstStyle/>
        <a:p>
          <a:endParaRPr lang="en-US"/>
        </a:p>
      </dgm:t>
    </dgm:pt>
    <dgm:pt modelId="{A273C874-3DE3-4A3D-9715-BAD9D50A9B83}">
      <dgm:prSet/>
      <dgm:spPr/>
      <dgm:t>
        <a:bodyPr/>
        <a:lstStyle/>
        <a:p>
          <a:r>
            <a:rPr lang="en-US"/>
            <a:t>Symptomatic lesions require resection</a:t>
          </a:r>
        </a:p>
      </dgm:t>
    </dgm:pt>
    <dgm:pt modelId="{0C14AFC1-18B1-4468-9F5C-F23F464989D2}" type="parTrans" cxnId="{AF0ED0A4-E114-4DC1-A4D1-4A93193351A3}">
      <dgm:prSet/>
      <dgm:spPr/>
      <dgm:t>
        <a:bodyPr/>
        <a:lstStyle/>
        <a:p>
          <a:endParaRPr lang="en-US"/>
        </a:p>
      </dgm:t>
    </dgm:pt>
    <dgm:pt modelId="{2BB65548-B62E-42B4-BA0D-AFC6A59A9F45}" type="sibTrans" cxnId="{AF0ED0A4-E114-4DC1-A4D1-4A93193351A3}">
      <dgm:prSet/>
      <dgm:spPr/>
      <dgm:t>
        <a:bodyPr/>
        <a:lstStyle/>
        <a:p>
          <a:endParaRPr lang="en-US"/>
        </a:p>
      </dgm:t>
    </dgm:pt>
    <dgm:pt modelId="{46ABD997-B2EB-694E-8445-D64191678D65}" type="pres">
      <dgm:prSet presAssocID="{ECECB62B-8D7D-47FF-9B2B-83723D4A8BF4}" presName="vert0" presStyleCnt="0">
        <dgm:presLayoutVars>
          <dgm:dir/>
          <dgm:animOne val="branch"/>
          <dgm:animLvl val="lvl"/>
        </dgm:presLayoutVars>
      </dgm:prSet>
      <dgm:spPr/>
    </dgm:pt>
    <dgm:pt modelId="{4E0F978F-1E01-C847-ABA7-35D37B314566}" type="pres">
      <dgm:prSet presAssocID="{1F52735A-0E2E-4F9F-8483-2EEE61762728}" presName="thickLine" presStyleLbl="alignNode1" presStyleIdx="0" presStyleCnt="4"/>
      <dgm:spPr/>
    </dgm:pt>
    <dgm:pt modelId="{27BEEB60-AD30-E544-A8C1-319194490686}" type="pres">
      <dgm:prSet presAssocID="{1F52735A-0E2E-4F9F-8483-2EEE61762728}" presName="horz1" presStyleCnt="0"/>
      <dgm:spPr/>
    </dgm:pt>
    <dgm:pt modelId="{CC792340-A56E-DE4B-8DD3-EBEF0E8D790D}" type="pres">
      <dgm:prSet presAssocID="{1F52735A-0E2E-4F9F-8483-2EEE61762728}" presName="tx1" presStyleLbl="revTx" presStyleIdx="0" presStyleCnt="4"/>
      <dgm:spPr/>
    </dgm:pt>
    <dgm:pt modelId="{42065E77-86E2-3C4E-AB50-973B95616CAB}" type="pres">
      <dgm:prSet presAssocID="{1F52735A-0E2E-4F9F-8483-2EEE61762728}" presName="vert1" presStyleCnt="0"/>
      <dgm:spPr/>
    </dgm:pt>
    <dgm:pt modelId="{55BA1E10-F252-C943-8535-CC7169E5803A}" type="pres">
      <dgm:prSet presAssocID="{E72F2CAF-3086-4299-BCBC-374E22FB09CB}" presName="thickLine" presStyleLbl="alignNode1" presStyleIdx="1" presStyleCnt="4"/>
      <dgm:spPr/>
    </dgm:pt>
    <dgm:pt modelId="{54F807ED-C074-5B4E-BB83-8F02CDB01489}" type="pres">
      <dgm:prSet presAssocID="{E72F2CAF-3086-4299-BCBC-374E22FB09CB}" presName="horz1" presStyleCnt="0"/>
      <dgm:spPr/>
    </dgm:pt>
    <dgm:pt modelId="{D3AE9891-8279-9549-993E-3066FD889207}" type="pres">
      <dgm:prSet presAssocID="{E72F2CAF-3086-4299-BCBC-374E22FB09CB}" presName="tx1" presStyleLbl="revTx" presStyleIdx="1" presStyleCnt="4"/>
      <dgm:spPr/>
    </dgm:pt>
    <dgm:pt modelId="{741D10E0-4DA0-CA4B-8E8D-11557C98C892}" type="pres">
      <dgm:prSet presAssocID="{E72F2CAF-3086-4299-BCBC-374E22FB09CB}" presName="vert1" presStyleCnt="0"/>
      <dgm:spPr/>
    </dgm:pt>
    <dgm:pt modelId="{534F86C8-B57F-1945-8348-32E23588DF71}" type="pres">
      <dgm:prSet presAssocID="{F69BAE12-2672-4D33-8BC8-EAB5070C284B}" presName="thickLine" presStyleLbl="alignNode1" presStyleIdx="2" presStyleCnt="4"/>
      <dgm:spPr/>
    </dgm:pt>
    <dgm:pt modelId="{D3B11271-D0EE-9640-91DE-44124C610005}" type="pres">
      <dgm:prSet presAssocID="{F69BAE12-2672-4D33-8BC8-EAB5070C284B}" presName="horz1" presStyleCnt="0"/>
      <dgm:spPr/>
    </dgm:pt>
    <dgm:pt modelId="{3A902691-3F80-7F40-9B61-63F8517D3BFA}" type="pres">
      <dgm:prSet presAssocID="{F69BAE12-2672-4D33-8BC8-EAB5070C284B}" presName="tx1" presStyleLbl="revTx" presStyleIdx="2" presStyleCnt="4"/>
      <dgm:spPr/>
    </dgm:pt>
    <dgm:pt modelId="{434E453C-048F-3A47-8D30-DEF823552D9F}" type="pres">
      <dgm:prSet presAssocID="{F69BAE12-2672-4D33-8BC8-EAB5070C284B}" presName="vert1" presStyleCnt="0"/>
      <dgm:spPr/>
    </dgm:pt>
    <dgm:pt modelId="{6D5C8BBC-C78C-204D-AADD-24C4D9F29122}" type="pres">
      <dgm:prSet presAssocID="{A273C874-3DE3-4A3D-9715-BAD9D50A9B83}" presName="thickLine" presStyleLbl="alignNode1" presStyleIdx="3" presStyleCnt="4"/>
      <dgm:spPr/>
    </dgm:pt>
    <dgm:pt modelId="{D89BD465-9CAD-EB40-B65A-E9D51DC060CF}" type="pres">
      <dgm:prSet presAssocID="{A273C874-3DE3-4A3D-9715-BAD9D50A9B83}" presName="horz1" presStyleCnt="0"/>
      <dgm:spPr/>
    </dgm:pt>
    <dgm:pt modelId="{ABC1733C-1343-3242-A326-4F5CB0F24DEF}" type="pres">
      <dgm:prSet presAssocID="{A273C874-3DE3-4A3D-9715-BAD9D50A9B83}" presName="tx1" presStyleLbl="revTx" presStyleIdx="3" presStyleCnt="4"/>
      <dgm:spPr/>
    </dgm:pt>
    <dgm:pt modelId="{FD96D54E-D169-2540-8BD3-0AF79BB554DE}" type="pres">
      <dgm:prSet presAssocID="{A273C874-3DE3-4A3D-9715-BAD9D50A9B83}" presName="vert1" presStyleCnt="0"/>
      <dgm:spPr/>
    </dgm:pt>
  </dgm:ptLst>
  <dgm:cxnLst>
    <dgm:cxn modelId="{921CB515-016F-3642-BA47-679070F88C78}" type="presOf" srcId="{ECECB62B-8D7D-47FF-9B2B-83723D4A8BF4}" destId="{46ABD997-B2EB-694E-8445-D64191678D65}" srcOrd="0" destOrd="0" presId="urn:microsoft.com/office/officeart/2008/layout/LinedList"/>
    <dgm:cxn modelId="{5AE2CF27-4B55-634A-89B8-18935BCB6CA4}" type="presOf" srcId="{E72F2CAF-3086-4299-BCBC-374E22FB09CB}" destId="{D3AE9891-8279-9549-993E-3066FD889207}" srcOrd="0" destOrd="0" presId="urn:microsoft.com/office/officeart/2008/layout/LinedList"/>
    <dgm:cxn modelId="{2A121245-85A6-BA4C-883E-A23F8B8FF79C}" type="presOf" srcId="{F69BAE12-2672-4D33-8BC8-EAB5070C284B}" destId="{3A902691-3F80-7F40-9B61-63F8517D3BFA}" srcOrd="0" destOrd="0" presId="urn:microsoft.com/office/officeart/2008/layout/LinedList"/>
    <dgm:cxn modelId="{162E2E65-C2E0-0A49-9980-6B77513A1C49}" type="presOf" srcId="{1F52735A-0E2E-4F9F-8483-2EEE61762728}" destId="{CC792340-A56E-DE4B-8DD3-EBEF0E8D790D}" srcOrd="0" destOrd="0" presId="urn:microsoft.com/office/officeart/2008/layout/LinedList"/>
    <dgm:cxn modelId="{21FF2475-06D4-420D-8B54-49597F78E8F1}" srcId="{ECECB62B-8D7D-47FF-9B2B-83723D4A8BF4}" destId="{E72F2CAF-3086-4299-BCBC-374E22FB09CB}" srcOrd="1" destOrd="0" parTransId="{C2134A0A-092C-4EC2-B6D6-CFACE1131D97}" sibTransId="{D0F9122A-293A-47EF-A1A1-00EC4E9D244A}"/>
    <dgm:cxn modelId="{63815184-6EF6-4C86-86B0-E518918F6F08}" srcId="{ECECB62B-8D7D-47FF-9B2B-83723D4A8BF4}" destId="{F69BAE12-2672-4D33-8BC8-EAB5070C284B}" srcOrd="2" destOrd="0" parTransId="{E50B22F7-8F3E-4B93-ACD7-0C212E1B3D84}" sibTransId="{A71CF87B-6C0D-40F0-ADD1-A60121CD6A8B}"/>
    <dgm:cxn modelId="{AF0ED0A4-E114-4DC1-A4D1-4A93193351A3}" srcId="{ECECB62B-8D7D-47FF-9B2B-83723D4A8BF4}" destId="{A273C874-3DE3-4A3D-9715-BAD9D50A9B83}" srcOrd="3" destOrd="0" parTransId="{0C14AFC1-18B1-4468-9F5C-F23F464989D2}" sibTransId="{2BB65548-B62E-42B4-BA0D-AFC6A59A9F45}"/>
    <dgm:cxn modelId="{205634BB-64B4-7043-816C-C8DF4BFE1A70}" type="presOf" srcId="{A273C874-3DE3-4A3D-9715-BAD9D50A9B83}" destId="{ABC1733C-1343-3242-A326-4F5CB0F24DEF}" srcOrd="0" destOrd="0" presId="urn:microsoft.com/office/officeart/2008/layout/LinedList"/>
    <dgm:cxn modelId="{3D9C85D4-1A6F-4750-91DF-FEAF1C926BC6}" srcId="{ECECB62B-8D7D-47FF-9B2B-83723D4A8BF4}" destId="{1F52735A-0E2E-4F9F-8483-2EEE61762728}" srcOrd="0" destOrd="0" parTransId="{5597ED4B-2456-4F8C-B450-CF60CA6D5527}" sibTransId="{DFBDB7D9-4F6F-4B4C-9153-A3DFF506C491}"/>
    <dgm:cxn modelId="{6241B603-2A40-2C49-9436-DA6F5CC75452}" type="presParOf" srcId="{46ABD997-B2EB-694E-8445-D64191678D65}" destId="{4E0F978F-1E01-C847-ABA7-35D37B314566}" srcOrd="0" destOrd="0" presId="urn:microsoft.com/office/officeart/2008/layout/LinedList"/>
    <dgm:cxn modelId="{DF6F3E64-0CBD-A644-B607-1BE872329421}" type="presParOf" srcId="{46ABD997-B2EB-694E-8445-D64191678D65}" destId="{27BEEB60-AD30-E544-A8C1-319194490686}" srcOrd="1" destOrd="0" presId="urn:microsoft.com/office/officeart/2008/layout/LinedList"/>
    <dgm:cxn modelId="{243B3717-56AE-AC46-AFFB-7CE33973CB6A}" type="presParOf" srcId="{27BEEB60-AD30-E544-A8C1-319194490686}" destId="{CC792340-A56E-DE4B-8DD3-EBEF0E8D790D}" srcOrd="0" destOrd="0" presId="urn:microsoft.com/office/officeart/2008/layout/LinedList"/>
    <dgm:cxn modelId="{AB6D5EE0-5076-DA41-A64C-95221976F0E4}" type="presParOf" srcId="{27BEEB60-AD30-E544-A8C1-319194490686}" destId="{42065E77-86E2-3C4E-AB50-973B95616CAB}" srcOrd="1" destOrd="0" presId="urn:microsoft.com/office/officeart/2008/layout/LinedList"/>
    <dgm:cxn modelId="{E1FA7B2D-055C-534A-86AC-3B25C4311D4F}" type="presParOf" srcId="{46ABD997-B2EB-694E-8445-D64191678D65}" destId="{55BA1E10-F252-C943-8535-CC7169E5803A}" srcOrd="2" destOrd="0" presId="urn:microsoft.com/office/officeart/2008/layout/LinedList"/>
    <dgm:cxn modelId="{D4F2453B-0975-5C48-803B-34B66C3D56B3}" type="presParOf" srcId="{46ABD997-B2EB-694E-8445-D64191678D65}" destId="{54F807ED-C074-5B4E-BB83-8F02CDB01489}" srcOrd="3" destOrd="0" presId="urn:microsoft.com/office/officeart/2008/layout/LinedList"/>
    <dgm:cxn modelId="{3A58EF99-B416-254E-A10E-C6A4BE086726}" type="presParOf" srcId="{54F807ED-C074-5B4E-BB83-8F02CDB01489}" destId="{D3AE9891-8279-9549-993E-3066FD889207}" srcOrd="0" destOrd="0" presId="urn:microsoft.com/office/officeart/2008/layout/LinedList"/>
    <dgm:cxn modelId="{53A9C680-2B53-6D49-9D50-8E8975E8F511}" type="presParOf" srcId="{54F807ED-C074-5B4E-BB83-8F02CDB01489}" destId="{741D10E0-4DA0-CA4B-8E8D-11557C98C892}" srcOrd="1" destOrd="0" presId="urn:microsoft.com/office/officeart/2008/layout/LinedList"/>
    <dgm:cxn modelId="{054D9748-BFA1-6343-B9DC-B9D5930A05E3}" type="presParOf" srcId="{46ABD997-B2EB-694E-8445-D64191678D65}" destId="{534F86C8-B57F-1945-8348-32E23588DF71}" srcOrd="4" destOrd="0" presId="urn:microsoft.com/office/officeart/2008/layout/LinedList"/>
    <dgm:cxn modelId="{F276EBB2-4F92-8A4F-B112-AF6FB74D69D8}" type="presParOf" srcId="{46ABD997-B2EB-694E-8445-D64191678D65}" destId="{D3B11271-D0EE-9640-91DE-44124C610005}" srcOrd="5" destOrd="0" presId="urn:microsoft.com/office/officeart/2008/layout/LinedList"/>
    <dgm:cxn modelId="{224695F5-86E0-CC4D-B908-33CB2E44A312}" type="presParOf" srcId="{D3B11271-D0EE-9640-91DE-44124C610005}" destId="{3A902691-3F80-7F40-9B61-63F8517D3BFA}" srcOrd="0" destOrd="0" presId="urn:microsoft.com/office/officeart/2008/layout/LinedList"/>
    <dgm:cxn modelId="{BD1E570E-B505-2E4E-B880-90A5C120065C}" type="presParOf" srcId="{D3B11271-D0EE-9640-91DE-44124C610005}" destId="{434E453C-048F-3A47-8D30-DEF823552D9F}" srcOrd="1" destOrd="0" presId="urn:microsoft.com/office/officeart/2008/layout/LinedList"/>
    <dgm:cxn modelId="{FF9268B7-3FD1-D749-A3FC-D27CC5253FD1}" type="presParOf" srcId="{46ABD997-B2EB-694E-8445-D64191678D65}" destId="{6D5C8BBC-C78C-204D-AADD-24C4D9F29122}" srcOrd="6" destOrd="0" presId="urn:microsoft.com/office/officeart/2008/layout/LinedList"/>
    <dgm:cxn modelId="{855713A9-9B4C-B443-87DF-D8521C3F7087}" type="presParOf" srcId="{46ABD997-B2EB-694E-8445-D64191678D65}" destId="{D89BD465-9CAD-EB40-B65A-E9D51DC060CF}" srcOrd="7" destOrd="0" presId="urn:microsoft.com/office/officeart/2008/layout/LinedList"/>
    <dgm:cxn modelId="{10B81FD7-507C-9D45-94E4-74E1DB9F735C}" type="presParOf" srcId="{D89BD465-9CAD-EB40-B65A-E9D51DC060CF}" destId="{ABC1733C-1343-3242-A326-4F5CB0F24DEF}" srcOrd="0" destOrd="0" presId="urn:microsoft.com/office/officeart/2008/layout/LinedList"/>
    <dgm:cxn modelId="{9E73602B-37CD-5E4A-902A-51A942E8ACB3}" type="presParOf" srcId="{D89BD465-9CAD-EB40-B65A-E9D51DC060CF}" destId="{FD96D54E-D169-2540-8BD3-0AF79BB554D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4407F0-0340-4EC7-8986-503CABB39A8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54512E53-BE3A-4A7C-A661-0F982FA00DA8}">
      <dgm:prSet/>
      <dgm:spPr/>
      <dgm:t>
        <a:bodyPr/>
        <a:lstStyle/>
        <a:p>
          <a:r>
            <a:rPr lang="en-US"/>
            <a:t>Autosomal dominant hamartomatous polyps</a:t>
          </a:r>
        </a:p>
      </dgm:t>
    </dgm:pt>
    <dgm:pt modelId="{58214A14-6C10-4E52-A092-3715B7957922}" type="parTrans" cxnId="{0A850341-7604-49A9-A9B9-98B2075C8AB5}">
      <dgm:prSet/>
      <dgm:spPr/>
      <dgm:t>
        <a:bodyPr/>
        <a:lstStyle/>
        <a:p>
          <a:endParaRPr lang="en-US"/>
        </a:p>
      </dgm:t>
    </dgm:pt>
    <dgm:pt modelId="{A320C287-5FD7-4DEE-9E30-0B2C08378650}" type="sibTrans" cxnId="{0A850341-7604-49A9-A9B9-98B2075C8AB5}">
      <dgm:prSet/>
      <dgm:spPr/>
      <dgm:t>
        <a:bodyPr/>
        <a:lstStyle/>
        <a:p>
          <a:endParaRPr lang="en-US"/>
        </a:p>
      </dgm:t>
    </dgm:pt>
    <dgm:pt modelId="{9B6B9673-8D9F-4BB2-8686-4103C1FF4636}">
      <dgm:prSet/>
      <dgm:spPr/>
      <dgm:t>
        <a:bodyPr/>
        <a:lstStyle/>
        <a:p>
          <a:r>
            <a:rPr lang="en-US"/>
            <a:t>Pigmented spots lips mouth digits</a:t>
          </a:r>
        </a:p>
      </dgm:t>
    </dgm:pt>
    <dgm:pt modelId="{3DB85441-D649-4E4C-980D-70FCF5058EBD}" type="parTrans" cxnId="{259FD39B-EEDA-42FE-B0E0-AC7456E4DBF6}">
      <dgm:prSet/>
      <dgm:spPr/>
      <dgm:t>
        <a:bodyPr/>
        <a:lstStyle/>
        <a:p>
          <a:endParaRPr lang="en-US"/>
        </a:p>
      </dgm:t>
    </dgm:pt>
    <dgm:pt modelId="{E27C8D41-E1ED-4D68-A761-97F0C4443F7D}" type="sibTrans" cxnId="{259FD39B-EEDA-42FE-B0E0-AC7456E4DBF6}">
      <dgm:prSet/>
      <dgm:spPr/>
      <dgm:t>
        <a:bodyPr/>
        <a:lstStyle/>
        <a:p>
          <a:endParaRPr lang="en-US"/>
        </a:p>
      </dgm:t>
    </dgm:pt>
    <dgm:pt modelId="{4F1AC981-F544-4BBB-A370-2DFE98DB7640}">
      <dgm:prSet/>
      <dgm:spPr/>
      <dgm:t>
        <a:bodyPr/>
        <a:lstStyle/>
        <a:p>
          <a:r>
            <a:rPr lang="en-US"/>
            <a:t>Mutation in STK11 gene</a:t>
          </a:r>
        </a:p>
      </dgm:t>
    </dgm:pt>
    <dgm:pt modelId="{7C759896-9223-421F-AB22-E328375F33D1}" type="parTrans" cxnId="{1B659083-C444-4780-877F-7221F6EDD28E}">
      <dgm:prSet/>
      <dgm:spPr/>
      <dgm:t>
        <a:bodyPr/>
        <a:lstStyle/>
        <a:p>
          <a:endParaRPr lang="en-US"/>
        </a:p>
      </dgm:t>
    </dgm:pt>
    <dgm:pt modelId="{EAFC007E-B269-4EF1-873B-D68BD53F1BD5}" type="sibTrans" cxnId="{1B659083-C444-4780-877F-7221F6EDD28E}">
      <dgm:prSet/>
      <dgm:spPr/>
      <dgm:t>
        <a:bodyPr/>
        <a:lstStyle/>
        <a:p>
          <a:endParaRPr lang="en-US"/>
        </a:p>
      </dgm:t>
    </dgm:pt>
    <dgm:pt modelId="{4C709E93-D69B-493A-B30C-431A5CF1C304}">
      <dgm:prSet/>
      <dgm:spPr/>
      <dgm:t>
        <a:bodyPr/>
        <a:lstStyle/>
        <a:p>
          <a:r>
            <a:rPr lang="en-US"/>
            <a:t>Increased risk of multiple cancers</a:t>
          </a:r>
        </a:p>
      </dgm:t>
    </dgm:pt>
    <dgm:pt modelId="{F3D132C8-94D9-4543-B217-5556EA22ABDA}" type="parTrans" cxnId="{148F2008-5CAC-45C3-B1D9-E9B0BE47797A}">
      <dgm:prSet/>
      <dgm:spPr/>
      <dgm:t>
        <a:bodyPr/>
        <a:lstStyle/>
        <a:p>
          <a:endParaRPr lang="en-US"/>
        </a:p>
      </dgm:t>
    </dgm:pt>
    <dgm:pt modelId="{727FECA5-B5F6-4587-B209-42800C72843B}" type="sibTrans" cxnId="{148F2008-5CAC-45C3-B1D9-E9B0BE47797A}">
      <dgm:prSet/>
      <dgm:spPr/>
      <dgm:t>
        <a:bodyPr/>
        <a:lstStyle/>
        <a:p>
          <a:endParaRPr lang="en-US"/>
        </a:p>
      </dgm:t>
    </dgm:pt>
    <dgm:pt modelId="{C561E036-8293-9247-B068-BA3E0D988534}" type="pres">
      <dgm:prSet presAssocID="{534407F0-0340-4EC7-8986-503CABB39A8E}" presName="vert0" presStyleCnt="0">
        <dgm:presLayoutVars>
          <dgm:dir/>
          <dgm:animOne val="branch"/>
          <dgm:animLvl val="lvl"/>
        </dgm:presLayoutVars>
      </dgm:prSet>
      <dgm:spPr/>
    </dgm:pt>
    <dgm:pt modelId="{407EE7C7-CBF2-1249-89D2-E1A5166CF15F}" type="pres">
      <dgm:prSet presAssocID="{54512E53-BE3A-4A7C-A661-0F982FA00DA8}" presName="thickLine" presStyleLbl="alignNode1" presStyleIdx="0" presStyleCnt="4"/>
      <dgm:spPr/>
    </dgm:pt>
    <dgm:pt modelId="{988DDF9B-A67C-FF48-85C8-AC41EA11C684}" type="pres">
      <dgm:prSet presAssocID="{54512E53-BE3A-4A7C-A661-0F982FA00DA8}" presName="horz1" presStyleCnt="0"/>
      <dgm:spPr/>
    </dgm:pt>
    <dgm:pt modelId="{BFC4EAA9-6082-BC49-B3F2-D837AE6BFCCF}" type="pres">
      <dgm:prSet presAssocID="{54512E53-BE3A-4A7C-A661-0F982FA00DA8}" presName="tx1" presStyleLbl="revTx" presStyleIdx="0" presStyleCnt="4"/>
      <dgm:spPr/>
    </dgm:pt>
    <dgm:pt modelId="{F9B16BAD-9659-FB43-ADC1-8C701A7667D2}" type="pres">
      <dgm:prSet presAssocID="{54512E53-BE3A-4A7C-A661-0F982FA00DA8}" presName="vert1" presStyleCnt="0"/>
      <dgm:spPr/>
    </dgm:pt>
    <dgm:pt modelId="{154188DE-4199-AE4D-9DA2-86A6ED3AEBF7}" type="pres">
      <dgm:prSet presAssocID="{9B6B9673-8D9F-4BB2-8686-4103C1FF4636}" presName="thickLine" presStyleLbl="alignNode1" presStyleIdx="1" presStyleCnt="4"/>
      <dgm:spPr/>
    </dgm:pt>
    <dgm:pt modelId="{6D5C6F5A-DF5D-2A4A-A73A-70245FC5A675}" type="pres">
      <dgm:prSet presAssocID="{9B6B9673-8D9F-4BB2-8686-4103C1FF4636}" presName="horz1" presStyleCnt="0"/>
      <dgm:spPr/>
    </dgm:pt>
    <dgm:pt modelId="{5E85614F-8490-E748-86FD-E423C4114385}" type="pres">
      <dgm:prSet presAssocID="{9B6B9673-8D9F-4BB2-8686-4103C1FF4636}" presName="tx1" presStyleLbl="revTx" presStyleIdx="1" presStyleCnt="4"/>
      <dgm:spPr/>
    </dgm:pt>
    <dgm:pt modelId="{12288C61-D97C-204C-8EE7-594E021A517A}" type="pres">
      <dgm:prSet presAssocID="{9B6B9673-8D9F-4BB2-8686-4103C1FF4636}" presName="vert1" presStyleCnt="0"/>
      <dgm:spPr/>
    </dgm:pt>
    <dgm:pt modelId="{6BAB91D8-5D82-C241-8F58-8B7F3FAB1419}" type="pres">
      <dgm:prSet presAssocID="{4F1AC981-F544-4BBB-A370-2DFE98DB7640}" presName="thickLine" presStyleLbl="alignNode1" presStyleIdx="2" presStyleCnt="4"/>
      <dgm:spPr/>
    </dgm:pt>
    <dgm:pt modelId="{0216997D-579F-E548-BE0A-52108C22A1DE}" type="pres">
      <dgm:prSet presAssocID="{4F1AC981-F544-4BBB-A370-2DFE98DB7640}" presName="horz1" presStyleCnt="0"/>
      <dgm:spPr/>
    </dgm:pt>
    <dgm:pt modelId="{271A0EA8-3214-E949-B3A1-90DC109AD87F}" type="pres">
      <dgm:prSet presAssocID="{4F1AC981-F544-4BBB-A370-2DFE98DB7640}" presName="tx1" presStyleLbl="revTx" presStyleIdx="2" presStyleCnt="4"/>
      <dgm:spPr/>
    </dgm:pt>
    <dgm:pt modelId="{451916B7-F773-2C40-92B4-0C361BDFD943}" type="pres">
      <dgm:prSet presAssocID="{4F1AC981-F544-4BBB-A370-2DFE98DB7640}" presName="vert1" presStyleCnt="0"/>
      <dgm:spPr/>
    </dgm:pt>
    <dgm:pt modelId="{7237E957-6841-804C-8C97-9E0E3EB8F75B}" type="pres">
      <dgm:prSet presAssocID="{4C709E93-D69B-493A-B30C-431A5CF1C304}" presName="thickLine" presStyleLbl="alignNode1" presStyleIdx="3" presStyleCnt="4"/>
      <dgm:spPr/>
    </dgm:pt>
    <dgm:pt modelId="{1E1BC58C-5918-3044-8735-4F1912BC5DCB}" type="pres">
      <dgm:prSet presAssocID="{4C709E93-D69B-493A-B30C-431A5CF1C304}" presName="horz1" presStyleCnt="0"/>
      <dgm:spPr/>
    </dgm:pt>
    <dgm:pt modelId="{A35E9DC3-1706-4949-8738-7AC115948946}" type="pres">
      <dgm:prSet presAssocID="{4C709E93-D69B-493A-B30C-431A5CF1C304}" presName="tx1" presStyleLbl="revTx" presStyleIdx="3" presStyleCnt="4"/>
      <dgm:spPr/>
    </dgm:pt>
    <dgm:pt modelId="{5E3A93A2-30F6-9E4B-A851-0309C764CDAF}" type="pres">
      <dgm:prSet presAssocID="{4C709E93-D69B-493A-B30C-431A5CF1C304}" presName="vert1" presStyleCnt="0"/>
      <dgm:spPr/>
    </dgm:pt>
  </dgm:ptLst>
  <dgm:cxnLst>
    <dgm:cxn modelId="{148F2008-5CAC-45C3-B1D9-E9B0BE47797A}" srcId="{534407F0-0340-4EC7-8986-503CABB39A8E}" destId="{4C709E93-D69B-493A-B30C-431A5CF1C304}" srcOrd="3" destOrd="0" parTransId="{F3D132C8-94D9-4543-B217-5556EA22ABDA}" sibTransId="{727FECA5-B5F6-4587-B209-42800C72843B}"/>
    <dgm:cxn modelId="{BFCEC71A-6C53-7848-9D26-8D16531AC042}" type="presOf" srcId="{534407F0-0340-4EC7-8986-503CABB39A8E}" destId="{C561E036-8293-9247-B068-BA3E0D988534}" srcOrd="0" destOrd="0" presId="urn:microsoft.com/office/officeart/2008/layout/LinedList"/>
    <dgm:cxn modelId="{D38EE521-CD2D-864A-B6B0-BDDE03A6BA93}" type="presOf" srcId="{9B6B9673-8D9F-4BB2-8686-4103C1FF4636}" destId="{5E85614F-8490-E748-86FD-E423C4114385}" srcOrd="0" destOrd="0" presId="urn:microsoft.com/office/officeart/2008/layout/LinedList"/>
    <dgm:cxn modelId="{0A850341-7604-49A9-A9B9-98B2075C8AB5}" srcId="{534407F0-0340-4EC7-8986-503CABB39A8E}" destId="{54512E53-BE3A-4A7C-A661-0F982FA00DA8}" srcOrd="0" destOrd="0" parTransId="{58214A14-6C10-4E52-A092-3715B7957922}" sibTransId="{A320C287-5FD7-4DEE-9E30-0B2C08378650}"/>
    <dgm:cxn modelId="{300FE943-069F-7E47-838F-4218ADC15D6C}" type="presOf" srcId="{54512E53-BE3A-4A7C-A661-0F982FA00DA8}" destId="{BFC4EAA9-6082-BC49-B3F2-D837AE6BFCCF}" srcOrd="0" destOrd="0" presId="urn:microsoft.com/office/officeart/2008/layout/LinedList"/>
    <dgm:cxn modelId="{1B659083-C444-4780-877F-7221F6EDD28E}" srcId="{534407F0-0340-4EC7-8986-503CABB39A8E}" destId="{4F1AC981-F544-4BBB-A370-2DFE98DB7640}" srcOrd="2" destOrd="0" parTransId="{7C759896-9223-421F-AB22-E328375F33D1}" sibTransId="{EAFC007E-B269-4EF1-873B-D68BD53F1BD5}"/>
    <dgm:cxn modelId="{259FD39B-EEDA-42FE-B0E0-AC7456E4DBF6}" srcId="{534407F0-0340-4EC7-8986-503CABB39A8E}" destId="{9B6B9673-8D9F-4BB2-8686-4103C1FF4636}" srcOrd="1" destOrd="0" parTransId="{3DB85441-D649-4E4C-980D-70FCF5058EBD}" sibTransId="{E27C8D41-E1ED-4D68-A761-97F0C4443F7D}"/>
    <dgm:cxn modelId="{342807DA-6F2F-B940-8A8F-018770D0F701}" type="presOf" srcId="{4F1AC981-F544-4BBB-A370-2DFE98DB7640}" destId="{271A0EA8-3214-E949-B3A1-90DC109AD87F}" srcOrd="0" destOrd="0" presId="urn:microsoft.com/office/officeart/2008/layout/LinedList"/>
    <dgm:cxn modelId="{A05E14FE-9092-8A4A-B1CB-9A863563EC22}" type="presOf" srcId="{4C709E93-D69B-493A-B30C-431A5CF1C304}" destId="{A35E9DC3-1706-4949-8738-7AC115948946}" srcOrd="0" destOrd="0" presId="urn:microsoft.com/office/officeart/2008/layout/LinedList"/>
    <dgm:cxn modelId="{5724230C-CE42-4445-8ACD-DAAE34B257D8}" type="presParOf" srcId="{C561E036-8293-9247-B068-BA3E0D988534}" destId="{407EE7C7-CBF2-1249-89D2-E1A5166CF15F}" srcOrd="0" destOrd="0" presId="urn:microsoft.com/office/officeart/2008/layout/LinedList"/>
    <dgm:cxn modelId="{CC079240-69DA-1947-A26D-B666EBD2FD25}" type="presParOf" srcId="{C561E036-8293-9247-B068-BA3E0D988534}" destId="{988DDF9B-A67C-FF48-85C8-AC41EA11C684}" srcOrd="1" destOrd="0" presId="urn:microsoft.com/office/officeart/2008/layout/LinedList"/>
    <dgm:cxn modelId="{740DDF10-3CF3-8948-9D5C-838886AE18B3}" type="presParOf" srcId="{988DDF9B-A67C-FF48-85C8-AC41EA11C684}" destId="{BFC4EAA9-6082-BC49-B3F2-D837AE6BFCCF}" srcOrd="0" destOrd="0" presId="urn:microsoft.com/office/officeart/2008/layout/LinedList"/>
    <dgm:cxn modelId="{56FC1A14-37A4-8744-BFD2-B0C04203AC6A}" type="presParOf" srcId="{988DDF9B-A67C-FF48-85C8-AC41EA11C684}" destId="{F9B16BAD-9659-FB43-ADC1-8C701A7667D2}" srcOrd="1" destOrd="0" presId="urn:microsoft.com/office/officeart/2008/layout/LinedList"/>
    <dgm:cxn modelId="{955907BF-7C5B-DB4B-A35E-243BF631374A}" type="presParOf" srcId="{C561E036-8293-9247-B068-BA3E0D988534}" destId="{154188DE-4199-AE4D-9DA2-86A6ED3AEBF7}" srcOrd="2" destOrd="0" presId="urn:microsoft.com/office/officeart/2008/layout/LinedList"/>
    <dgm:cxn modelId="{7476F0A2-C602-3047-A2C4-DCF16971BA04}" type="presParOf" srcId="{C561E036-8293-9247-B068-BA3E0D988534}" destId="{6D5C6F5A-DF5D-2A4A-A73A-70245FC5A675}" srcOrd="3" destOrd="0" presId="urn:microsoft.com/office/officeart/2008/layout/LinedList"/>
    <dgm:cxn modelId="{71DD4ED2-E276-5148-A6C8-A45BA1418431}" type="presParOf" srcId="{6D5C6F5A-DF5D-2A4A-A73A-70245FC5A675}" destId="{5E85614F-8490-E748-86FD-E423C4114385}" srcOrd="0" destOrd="0" presId="urn:microsoft.com/office/officeart/2008/layout/LinedList"/>
    <dgm:cxn modelId="{A5749818-6067-F142-AB7D-974D4B286C24}" type="presParOf" srcId="{6D5C6F5A-DF5D-2A4A-A73A-70245FC5A675}" destId="{12288C61-D97C-204C-8EE7-594E021A517A}" srcOrd="1" destOrd="0" presId="urn:microsoft.com/office/officeart/2008/layout/LinedList"/>
    <dgm:cxn modelId="{CD6513F9-C029-2141-967F-F0393CD93971}" type="presParOf" srcId="{C561E036-8293-9247-B068-BA3E0D988534}" destId="{6BAB91D8-5D82-C241-8F58-8B7F3FAB1419}" srcOrd="4" destOrd="0" presId="urn:microsoft.com/office/officeart/2008/layout/LinedList"/>
    <dgm:cxn modelId="{052962D0-B9C8-DA4E-A329-4BFFC0F765B5}" type="presParOf" srcId="{C561E036-8293-9247-B068-BA3E0D988534}" destId="{0216997D-579F-E548-BE0A-52108C22A1DE}" srcOrd="5" destOrd="0" presId="urn:microsoft.com/office/officeart/2008/layout/LinedList"/>
    <dgm:cxn modelId="{040AD8B1-A468-CE4C-9A15-651528EA5BE2}" type="presParOf" srcId="{0216997D-579F-E548-BE0A-52108C22A1DE}" destId="{271A0EA8-3214-E949-B3A1-90DC109AD87F}" srcOrd="0" destOrd="0" presId="urn:microsoft.com/office/officeart/2008/layout/LinedList"/>
    <dgm:cxn modelId="{42F28A29-4AAC-5B42-A66F-4A6A27441477}" type="presParOf" srcId="{0216997D-579F-E548-BE0A-52108C22A1DE}" destId="{451916B7-F773-2C40-92B4-0C361BDFD943}" srcOrd="1" destOrd="0" presId="urn:microsoft.com/office/officeart/2008/layout/LinedList"/>
    <dgm:cxn modelId="{197B7536-A2EA-8D48-9F96-457B5F9183A6}" type="presParOf" srcId="{C561E036-8293-9247-B068-BA3E0D988534}" destId="{7237E957-6841-804C-8C97-9E0E3EB8F75B}" srcOrd="6" destOrd="0" presId="urn:microsoft.com/office/officeart/2008/layout/LinedList"/>
    <dgm:cxn modelId="{C3F25BBB-C9D6-F840-8F0D-B07306473B8A}" type="presParOf" srcId="{C561E036-8293-9247-B068-BA3E0D988534}" destId="{1E1BC58C-5918-3044-8735-4F1912BC5DCB}" srcOrd="7" destOrd="0" presId="urn:microsoft.com/office/officeart/2008/layout/LinedList"/>
    <dgm:cxn modelId="{362A225E-5C66-9642-845F-3CF241ACC4D7}" type="presParOf" srcId="{1E1BC58C-5918-3044-8735-4F1912BC5DCB}" destId="{A35E9DC3-1706-4949-8738-7AC115948946}" srcOrd="0" destOrd="0" presId="urn:microsoft.com/office/officeart/2008/layout/LinedList"/>
    <dgm:cxn modelId="{50F34923-D437-274A-9D5B-8B66E3739FA9}" type="presParOf" srcId="{1E1BC58C-5918-3044-8735-4F1912BC5DCB}" destId="{5E3A93A2-30F6-9E4B-A851-0309C764CDA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22F901-E4C7-4032-BEF3-8DC133439676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60A97C82-C8C7-4F2C-AD06-391CD16A1DC7}">
      <dgm:prSet/>
      <dgm:spPr/>
      <dgm:t>
        <a:bodyPr/>
        <a:lstStyle/>
        <a:p>
          <a:r>
            <a:rPr lang="en-US"/>
            <a:t>Regular colon and cancer surveillance</a:t>
          </a:r>
        </a:p>
      </dgm:t>
    </dgm:pt>
    <dgm:pt modelId="{878D4730-7FAD-4EAE-B70F-A9B605AEA221}" type="parTrans" cxnId="{E70FB61F-CE94-4742-9175-CBD1C19DB314}">
      <dgm:prSet/>
      <dgm:spPr/>
      <dgm:t>
        <a:bodyPr/>
        <a:lstStyle/>
        <a:p>
          <a:endParaRPr lang="en-US"/>
        </a:p>
      </dgm:t>
    </dgm:pt>
    <dgm:pt modelId="{508D2462-727E-4B44-8535-B13FA5FFFFD7}" type="sibTrans" cxnId="{E70FB61F-CE94-4742-9175-CBD1C19DB314}">
      <dgm:prSet/>
      <dgm:spPr/>
      <dgm:t>
        <a:bodyPr/>
        <a:lstStyle/>
        <a:p>
          <a:endParaRPr lang="en-US"/>
        </a:p>
      </dgm:t>
    </dgm:pt>
    <dgm:pt modelId="{C9E06329-3BDF-4B49-B4AE-86690397A887}">
      <dgm:prSet/>
      <dgm:spPr/>
      <dgm:t>
        <a:bodyPr/>
        <a:lstStyle/>
        <a:p>
          <a:r>
            <a:rPr lang="en-US"/>
            <a:t>Resection for bleeding or obstruction</a:t>
          </a:r>
        </a:p>
      </dgm:t>
    </dgm:pt>
    <dgm:pt modelId="{BE044C65-2C22-4C9D-AB71-FEE119C5E968}" type="parTrans" cxnId="{70D18E49-64D3-4257-BDDC-B7E28CE48181}">
      <dgm:prSet/>
      <dgm:spPr/>
      <dgm:t>
        <a:bodyPr/>
        <a:lstStyle/>
        <a:p>
          <a:endParaRPr lang="en-US"/>
        </a:p>
      </dgm:t>
    </dgm:pt>
    <dgm:pt modelId="{E59871C7-CFF7-48C7-9DAE-7198D823A16B}" type="sibTrans" cxnId="{70D18E49-64D3-4257-BDDC-B7E28CE48181}">
      <dgm:prSet/>
      <dgm:spPr/>
      <dgm:t>
        <a:bodyPr/>
        <a:lstStyle/>
        <a:p>
          <a:endParaRPr lang="en-US"/>
        </a:p>
      </dgm:t>
    </dgm:pt>
    <dgm:pt modelId="{D7FFFB20-9314-4019-91B0-583205DA6E03}">
      <dgm:prSet/>
      <dgm:spPr/>
      <dgm:t>
        <a:bodyPr/>
        <a:lstStyle/>
        <a:p>
          <a:r>
            <a:rPr lang="en-US"/>
            <a:t>Polyp removal via enterotomy</a:t>
          </a:r>
        </a:p>
      </dgm:t>
    </dgm:pt>
    <dgm:pt modelId="{982FAE66-6554-4A68-9F16-144C6D21A7FD}" type="parTrans" cxnId="{136DBE26-397B-45A6-A470-0B6F3D0AB7A6}">
      <dgm:prSet/>
      <dgm:spPr/>
      <dgm:t>
        <a:bodyPr/>
        <a:lstStyle/>
        <a:p>
          <a:endParaRPr lang="en-US"/>
        </a:p>
      </dgm:t>
    </dgm:pt>
    <dgm:pt modelId="{B5B437BD-CD05-41BC-8B19-BAFBD851A5A8}" type="sibTrans" cxnId="{136DBE26-397B-45A6-A470-0B6F3D0AB7A6}">
      <dgm:prSet/>
      <dgm:spPr/>
      <dgm:t>
        <a:bodyPr/>
        <a:lstStyle/>
        <a:p>
          <a:endParaRPr lang="en-US"/>
        </a:p>
      </dgm:t>
    </dgm:pt>
    <dgm:pt modelId="{661A4659-A70D-4013-81C9-8719E15CE529}">
      <dgm:prSet/>
      <dgm:spPr/>
      <dgm:t>
        <a:bodyPr/>
        <a:lstStyle/>
        <a:p>
          <a:r>
            <a:rPr lang="en-US"/>
            <a:t>Follow up essential long term</a:t>
          </a:r>
        </a:p>
      </dgm:t>
    </dgm:pt>
    <dgm:pt modelId="{E2BAB3B4-2EE0-4AB8-88AC-C0E84FDF2DC4}" type="parTrans" cxnId="{E9158656-25A8-4132-AB9C-35D71F4A989C}">
      <dgm:prSet/>
      <dgm:spPr/>
      <dgm:t>
        <a:bodyPr/>
        <a:lstStyle/>
        <a:p>
          <a:endParaRPr lang="en-US"/>
        </a:p>
      </dgm:t>
    </dgm:pt>
    <dgm:pt modelId="{2BA6DABB-CB20-4731-A1A4-5E7C2C0C47BF}" type="sibTrans" cxnId="{E9158656-25A8-4132-AB9C-35D71F4A989C}">
      <dgm:prSet/>
      <dgm:spPr/>
      <dgm:t>
        <a:bodyPr/>
        <a:lstStyle/>
        <a:p>
          <a:endParaRPr lang="en-US"/>
        </a:p>
      </dgm:t>
    </dgm:pt>
    <dgm:pt modelId="{28BDF310-10E9-084C-B5D8-D83BA289AF14}" type="pres">
      <dgm:prSet presAssocID="{C422F901-E4C7-4032-BEF3-8DC133439676}" presName="vert0" presStyleCnt="0">
        <dgm:presLayoutVars>
          <dgm:dir/>
          <dgm:animOne val="branch"/>
          <dgm:animLvl val="lvl"/>
        </dgm:presLayoutVars>
      </dgm:prSet>
      <dgm:spPr/>
    </dgm:pt>
    <dgm:pt modelId="{0C153B7F-B6ED-B04F-926C-7D518DD9C79B}" type="pres">
      <dgm:prSet presAssocID="{60A97C82-C8C7-4F2C-AD06-391CD16A1DC7}" presName="thickLine" presStyleLbl="alignNode1" presStyleIdx="0" presStyleCnt="4"/>
      <dgm:spPr/>
    </dgm:pt>
    <dgm:pt modelId="{433683BA-0500-EA4C-B1B5-08FF3020F4DE}" type="pres">
      <dgm:prSet presAssocID="{60A97C82-C8C7-4F2C-AD06-391CD16A1DC7}" presName="horz1" presStyleCnt="0"/>
      <dgm:spPr/>
    </dgm:pt>
    <dgm:pt modelId="{A72A49D8-57F6-B540-BC02-EA0959BE1D24}" type="pres">
      <dgm:prSet presAssocID="{60A97C82-C8C7-4F2C-AD06-391CD16A1DC7}" presName="tx1" presStyleLbl="revTx" presStyleIdx="0" presStyleCnt="4"/>
      <dgm:spPr/>
    </dgm:pt>
    <dgm:pt modelId="{1975E918-D71B-C146-A906-EDC02E54DAA3}" type="pres">
      <dgm:prSet presAssocID="{60A97C82-C8C7-4F2C-AD06-391CD16A1DC7}" presName="vert1" presStyleCnt="0"/>
      <dgm:spPr/>
    </dgm:pt>
    <dgm:pt modelId="{92F92DB6-3D08-DF45-B125-E5352792D00A}" type="pres">
      <dgm:prSet presAssocID="{C9E06329-3BDF-4B49-B4AE-86690397A887}" presName="thickLine" presStyleLbl="alignNode1" presStyleIdx="1" presStyleCnt="4"/>
      <dgm:spPr/>
    </dgm:pt>
    <dgm:pt modelId="{6B9700FC-AF7D-D243-BE62-51370E872540}" type="pres">
      <dgm:prSet presAssocID="{C9E06329-3BDF-4B49-B4AE-86690397A887}" presName="horz1" presStyleCnt="0"/>
      <dgm:spPr/>
    </dgm:pt>
    <dgm:pt modelId="{F14377CA-94F5-734C-847C-E981180B9EA0}" type="pres">
      <dgm:prSet presAssocID="{C9E06329-3BDF-4B49-B4AE-86690397A887}" presName="tx1" presStyleLbl="revTx" presStyleIdx="1" presStyleCnt="4"/>
      <dgm:spPr/>
    </dgm:pt>
    <dgm:pt modelId="{B131C222-DD33-E344-BDBD-89CDF6F9BFBA}" type="pres">
      <dgm:prSet presAssocID="{C9E06329-3BDF-4B49-B4AE-86690397A887}" presName="vert1" presStyleCnt="0"/>
      <dgm:spPr/>
    </dgm:pt>
    <dgm:pt modelId="{B1D7763E-34CE-AF44-B55C-433586B502C4}" type="pres">
      <dgm:prSet presAssocID="{D7FFFB20-9314-4019-91B0-583205DA6E03}" presName="thickLine" presStyleLbl="alignNode1" presStyleIdx="2" presStyleCnt="4"/>
      <dgm:spPr/>
    </dgm:pt>
    <dgm:pt modelId="{A55DE418-B5E4-3C4B-960E-A2E60B0A09E6}" type="pres">
      <dgm:prSet presAssocID="{D7FFFB20-9314-4019-91B0-583205DA6E03}" presName="horz1" presStyleCnt="0"/>
      <dgm:spPr/>
    </dgm:pt>
    <dgm:pt modelId="{560847B6-6485-A54C-A3FB-3DF037FEFE1F}" type="pres">
      <dgm:prSet presAssocID="{D7FFFB20-9314-4019-91B0-583205DA6E03}" presName="tx1" presStyleLbl="revTx" presStyleIdx="2" presStyleCnt="4"/>
      <dgm:spPr/>
    </dgm:pt>
    <dgm:pt modelId="{14256DA1-1250-F04E-AB0C-E3A13DEBE4EB}" type="pres">
      <dgm:prSet presAssocID="{D7FFFB20-9314-4019-91B0-583205DA6E03}" presName="vert1" presStyleCnt="0"/>
      <dgm:spPr/>
    </dgm:pt>
    <dgm:pt modelId="{A1591693-56D5-F14D-A90C-8E8D864B0FC8}" type="pres">
      <dgm:prSet presAssocID="{661A4659-A70D-4013-81C9-8719E15CE529}" presName="thickLine" presStyleLbl="alignNode1" presStyleIdx="3" presStyleCnt="4"/>
      <dgm:spPr/>
    </dgm:pt>
    <dgm:pt modelId="{0D6F248D-6EF7-F745-BE59-C3CFBA408A69}" type="pres">
      <dgm:prSet presAssocID="{661A4659-A70D-4013-81C9-8719E15CE529}" presName="horz1" presStyleCnt="0"/>
      <dgm:spPr/>
    </dgm:pt>
    <dgm:pt modelId="{41F8A371-C533-9B49-A3E7-7D0FDD8DB1AA}" type="pres">
      <dgm:prSet presAssocID="{661A4659-A70D-4013-81C9-8719E15CE529}" presName="tx1" presStyleLbl="revTx" presStyleIdx="3" presStyleCnt="4"/>
      <dgm:spPr/>
    </dgm:pt>
    <dgm:pt modelId="{CDDCD67F-BF14-8E4B-83FA-47421A8D2683}" type="pres">
      <dgm:prSet presAssocID="{661A4659-A70D-4013-81C9-8719E15CE529}" presName="vert1" presStyleCnt="0"/>
      <dgm:spPr/>
    </dgm:pt>
  </dgm:ptLst>
  <dgm:cxnLst>
    <dgm:cxn modelId="{E70FB61F-CE94-4742-9175-CBD1C19DB314}" srcId="{C422F901-E4C7-4032-BEF3-8DC133439676}" destId="{60A97C82-C8C7-4F2C-AD06-391CD16A1DC7}" srcOrd="0" destOrd="0" parTransId="{878D4730-7FAD-4EAE-B70F-A9B605AEA221}" sibTransId="{508D2462-727E-4B44-8535-B13FA5FFFFD7}"/>
    <dgm:cxn modelId="{136DBE26-397B-45A6-A470-0B6F3D0AB7A6}" srcId="{C422F901-E4C7-4032-BEF3-8DC133439676}" destId="{D7FFFB20-9314-4019-91B0-583205DA6E03}" srcOrd="2" destOrd="0" parTransId="{982FAE66-6554-4A68-9F16-144C6D21A7FD}" sibTransId="{B5B437BD-CD05-41BC-8B19-BAFBD851A5A8}"/>
    <dgm:cxn modelId="{70D18E49-64D3-4257-BDDC-B7E28CE48181}" srcId="{C422F901-E4C7-4032-BEF3-8DC133439676}" destId="{C9E06329-3BDF-4B49-B4AE-86690397A887}" srcOrd="1" destOrd="0" parTransId="{BE044C65-2C22-4C9D-AB71-FEE119C5E968}" sibTransId="{E59871C7-CFF7-48C7-9DAE-7198D823A16B}"/>
    <dgm:cxn modelId="{E9158656-25A8-4132-AB9C-35D71F4A989C}" srcId="{C422F901-E4C7-4032-BEF3-8DC133439676}" destId="{661A4659-A70D-4013-81C9-8719E15CE529}" srcOrd="3" destOrd="0" parTransId="{E2BAB3B4-2EE0-4AB8-88AC-C0E84FDF2DC4}" sibTransId="{2BA6DABB-CB20-4731-A1A4-5E7C2C0C47BF}"/>
    <dgm:cxn modelId="{0CA1316B-BD28-5044-9C4E-2B15F440C040}" type="presOf" srcId="{C9E06329-3BDF-4B49-B4AE-86690397A887}" destId="{F14377CA-94F5-734C-847C-E981180B9EA0}" srcOrd="0" destOrd="0" presId="urn:microsoft.com/office/officeart/2008/layout/LinedList"/>
    <dgm:cxn modelId="{5FC8B6AD-8F41-9C47-9351-4841134F54AF}" type="presOf" srcId="{60A97C82-C8C7-4F2C-AD06-391CD16A1DC7}" destId="{A72A49D8-57F6-B540-BC02-EA0959BE1D24}" srcOrd="0" destOrd="0" presId="urn:microsoft.com/office/officeart/2008/layout/LinedList"/>
    <dgm:cxn modelId="{B9BC3BB1-3525-1648-B37A-F16960651012}" type="presOf" srcId="{D7FFFB20-9314-4019-91B0-583205DA6E03}" destId="{560847B6-6485-A54C-A3FB-3DF037FEFE1F}" srcOrd="0" destOrd="0" presId="urn:microsoft.com/office/officeart/2008/layout/LinedList"/>
    <dgm:cxn modelId="{7638DFD3-80F6-BB4A-A3BD-B39A39DA085E}" type="presOf" srcId="{661A4659-A70D-4013-81C9-8719E15CE529}" destId="{41F8A371-C533-9B49-A3E7-7D0FDD8DB1AA}" srcOrd="0" destOrd="0" presId="urn:microsoft.com/office/officeart/2008/layout/LinedList"/>
    <dgm:cxn modelId="{EC5259E6-BD34-2C4A-81F2-D73E0927A30C}" type="presOf" srcId="{C422F901-E4C7-4032-BEF3-8DC133439676}" destId="{28BDF310-10E9-084C-B5D8-D83BA289AF14}" srcOrd="0" destOrd="0" presId="urn:microsoft.com/office/officeart/2008/layout/LinedList"/>
    <dgm:cxn modelId="{DE2A54AE-B6C9-C54A-9FEB-59FAD291B641}" type="presParOf" srcId="{28BDF310-10E9-084C-B5D8-D83BA289AF14}" destId="{0C153B7F-B6ED-B04F-926C-7D518DD9C79B}" srcOrd="0" destOrd="0" presId="urn:microsoft.com/office/officeart/2008/layout/LinedList"/>
    <dgm:cxn modelId="{856B06A1-12CB-F143-95B4-8C0A25DEAE0E}" type="presParOf" srcId="{28BDF310-10E9-084C-B5D8-D83BA289AF14}" destId="{433683BA-0500-EA4C-B1B5-08FF3020F4DE}" srcOrd="1" destOrd="0" presId="urn:microsoft.com/office/officeart/2008/layout/LinedList"/>
    <dgm:cxn modelId="{2092CBC7-5659-5E4D-9182-88FD04EF1560}" type="presParOf" srcId="{433683BA-0500-EA4C-B1B5-08FF3020F4DE}" destId="{A72A49D8-57F6-B540-BC02-EA0959BE1D24}" srcOrd="0" destOrd="0" presId="urn:microsoft.com/office/officeart/2008/layout/LinedList"/>
    <dgm:cxn modelId="{97D461A4-4161-EB40-BA95-9F0F1DDBCA6C}" type="presParOf" srcId="{433683BA-0500-EA4C-B1B5-08FF3020F4DE}" destId="{1975E918-D71B-C146-A906-EDC02E54DAA3}" srcOrd="1" destOrd="0" presId="urn:microsoft.com/office/officeart/2008/layout/LinedList"/>
    <dgm:cxn modelId="{F048217A-4527-1646-9936-D3412A8A8543}" type="presParOf" srcId="{28BDF310-10E9-084C-B5D8-D83BA289AF14}" destId="{92F92DB6-3D08-DF45-B125-E5352792D00A}" srcOrd="2" destOrd="0" presId="urn:microsoft.com/office/officeart/2008/layout/LinedList"/>
    <dgm:cxn modelId="{67400F87-18E1-F34D-A66E-AA0DF95BB3C5}" type="presParOf" srcId="{28BDF310-10E9-084C-B5D8-D83BA289AF14}" destId="{6B9700FC-AF7D-D243-BE62-51370E872540}" srcOrd="3" destOrd="0" presId="urn:microsoft.com/office/officeart/2008/layout/LinedList"/>
    <dgm:cxn modelId="{763A8AC3-2ADE-0441-B33B-0E2B5A2F10B7}" type="presParOf" srcId="{6B9700FC-AF7D-D243-BE62-51370E872540}" destId="{F14377CA-94F5-734C-847C-E981180B9EA0}" srcOrd="0" destOrd="0" presId="urn:microsoft.com/office/officeart/2008/layout/LinedList"/>
    <dgm:cxn modelId="{901338B9-627C-BB43-BEED-B86073077CDD}" type="presParOf" srcId="{6B9700FC-AF7D-D243-BE62-51370E872540}" destId="{B131C222-DD33-E344-BDBD-89CDF6F9BFBA}" srcOrd="1" destOrd="0" presId="urn:microsoft.com/office/officeart/2008/layout/LinedList"/>
    <dgm:cxn modelId="{82C2FE6D-6227-974F-9C62-AE8342444B8E}" type="presParOf" srcId="{28BDF310-10E9-084C-B5D8-D83BA289AF14}" destId="{B1D7763E-34CE-AF44-B55C-433586B502C4}" srcOrd="4" destOrd="0" presId="urn:microsoft.com/office/officeart/2008/layout/LinedList"/>
    <dgm:cxn modelId="{7415AC1A-5D2A-EB40-87BA-4D406359F6FC}" type="presParOf" srcId="{28BDF310-10E9-084C-B5D8-D83BA289AF14}" destId="{A55DE418-B5E4-3C4B-960E-A2E60B0A09E6}" srcOrd="5" destOrd="0" presId="urn:microsoft.com/office/officeart/2008/layout/LinedList"/>
    <dgm:cxn modelId="{0022FABF-EA2E-3E4F-9006-5438D011127E}" type="presParOf" srcId="{A55DE418-B5E4-3C4B-960E-A2E60B0A09E6}" destId="{560847B6-6485-A54C-A3FB-3DF037FEFE1F}" srcOrd="0" destOrd="0" presId="urn:microsoft.com/office/officeart/2008/layout/LinedList"/>
    <dgm:cxn modelId="{32C65F7D-6690-5C42-AC09-CD11DCB4641A}" type="presParOf" srcId="{A55DE418-B5E4-3C4B-960E-A2E60B0A09E6}" destId="{14256DA1-1250-F04E-AB0C-E3A13DEBE4EB}" srcOrd="1" destOrd="0" presId="urn:microsoft.com/office/officeart/2008/layout/LinedList"/>
    <dgm:cxn modelId="{DB63CFBA-27BD-D747-A580-917597919A0C}" type="presParOf" srcId="{28BDF310-10E9-084C-B5D8-D83BA289AF14}" destId="{A1591693-56D5-F14D-A90C-8E8D864B0FC8}" srcOrd="6" destOrd="0" presId="urn:microsoft.com/office/officeart/2008/layout/LinedList"/>
    <dgm:cxn modelId="{11A03F2D-22E8-1D41-B89B-6E59B7E6CB76}" type="presParOf" srcId="{28BDF310-10E9-084C-B5D8-D83BA289AF14}" destId="{0D6F248D-6EF7-F745-BE59-C3CFBA408A69}" srcOrd="7" destOrd="0" presId="urn:microsoft.com/office/officeart/2008/layout/LinedList"/>
    <dgm:cxn modelId="{D346AA0E-ED01-FF4C-90F3-45C27AAE69F6}" type="presParOf" srcId="{0D6F248D-6EF7-F745-BE59-C3CFBA408A69}" destId="{41F8A371-C533-9B49-A3E7-7D0FDD8DB1AA}" srcOrd="0" destOrd="0" presId="urn:microsoft.com/office/officeart/2008/layout/LinedList"/>
    <dgm:cxn modelId="{76095A04-50BD-1B4F-90DE-D824667A6AE7}" type="presParOf" srcId="{0D6F248D-6EF7-F745-BE59-C3CFBA408A69}" destId="{CDDCD67F-BF14-8E4B-83FA-47421A8D268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C4E678-3BEB-4A73-AFE0-AB8DF9919709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1F354197-5D82-41BD-B74E-C295B1C3E9B7}">
      <dgm:prSet/>
      <dgm:spPr/>
      <dgm:t>
        <a:bodyPr/>
        <a:lstStyle/>
        <a:p>
          <a:r>
            <a:rPr lang="en-US"/>
            <a:t>Small bowel tumors rare but important</a:t>
          </a:r>
        </a:p>
      </dgm:t>
    </dgm:pt>
    <dgm:pt modelId="{E4A49418-14CF-4476-9F22-9E8806EF289E}" type="parTrans" cxnId="{46338C1B-5AB3-4F4A-A16E-2502AF9E177E}">
      <dgm:prSet/>
      <dgm:spPr/>
      <dgm:t>
        <a:bodyPr/>
        <a:lstStyle/>
        <a:p>
          <a:endParaRPr lang="en-US"/>
        </a:p>
      </dgm:t>
    </dgm:pt>
    <dgm:pt modelId="{47877ADB-C2FB-4E20-AC14-20F967B8A1D1}" type="sibTrans" cxnId="{46338C1B-5AB3-4F4A-A16E-2502AF9E177E}">
      <dgm:prSet/>
      <dgm:spPr/>
      <dgm:t>
        <a:bodyPr/>
        <a:lstStyle/>
        <a:p>
          <a:endParaRPr lang="en-US"/>
        </a:p>
      </dgm:t>
    </dgm:pt>
    <dgm:pt modelId="{96BEBBE1-9249-43AD-AE88-A73F628C6FA3}">
      <dgm:prSet/>
      <dgm:spPr/>
      <dgm:t>
        <a:bodyPr/>
        <a:lstStyle/>
        <a:p>
          <a:r>
            <a:rPr lang="en-US"/>
            <a:t>Benign often asymptomatic</a:t>
          </a:r>
        </a:p>
      </dgm:t>
    </dgm:pt>
    <dgm:pt modelId="{F14BABF1-51AA-475C-922C-3275DE439156}" type="parTrans" cxnId="{7BD3E3F9-CC14-4E0A-863B-63099C8E0E87}">
      <dgm:prSet/>
      <dgm:spPr/>
      <dgm:t>
        <a:bodyPr/>
        <a:lstStyle/>
        <a:p>
          <a:endParaRPr lang="en-US"/>
        </a:p>
      </dgm:t>
    </dgm:pt>
    <dgm:pt modelId="{44854D89-5ECE-4533-ACFA-8579CAB73185}" type="sibTrans" cxnId="{7BD3E3F9-CC14-4E0A-863B-63099C8E0E87}">
      <dgm:prSet/>
      <dgm:spPr/>
      <dgm:t>
        <a:bodyPr/>
        <a:lstStyle/>
        <a:p>
          <a:endParaRPr lang="en-US"/>
        </a:p>
      </dgm:t>
    </dgm:pt>
    <dgm:pt modelId="{74F6A838-C292-4962-8A6E-6E0C4B2CE324}">
      <dgm:prSet/>
      <dgm:spPr/>
      <dgm:t>
        <a:bodyPr/>
        <a:lstStyle/>
        <a:p>
          <a:r>
            <a:rPr lang="en-US"/>
            <a:t>Malignant present late clinically</a:t>
          </a:r>
        </a:p>
      </dgm:t>
    </dgm:pt>
    <dgm:pt modelId="{D9AC2AA2-5B2F-42B0-811D-7BC0B323E834}" type="parTrans" cxnId="{13E96868-DF51-4BEE-80DD-59037B602CFD}">
      <dgm:prSet/>
      <dgm:spPr/>
      <dgm:t>
        <a:bodyPr/>
        <a:lstStyle/>
        <a:p>
          <a:endParaRPr lang="en-US"/>
        </a:p>
      </dgm:t>
    </dgm:pt>
    <dgm:pt modelId="{84580CA7-D024-4D6D-8403-9760A543D776}" type="sibTrans" cxnId="{13E96868-DF51-4BEE-80DD-59037B602CFD}">
      <dgm:prSet/>
      <dgm:spPr/>
      <dgm:t>
        <a:bodyPr/>
        <a:lstStyle/>
        <a:p>
          <a:endParaRPr lang="en-US"/>
        </a:p>
      </dgm:t>
    </dgm:pt>
    <dgm:pt modelId="{FEC4207A-E7E8-43D7-8EAF-B4EF36089E91}">
      <dgm:prSet/>
      <dgm:spPr/>
      <dgm:t>
        <a:bodyPr/>
        <a:lstStyle/>
        <a:p>
          <a:r>
            <a:rPr lang="en-US"/>
            <a:t>Surgery mainstay of treatment</a:t>
          </a:r>
        </a:p>
      </dgm:t>
    </dgm:pt>
    <dgm:pt modelId="{CF5EBD58-4289-4DCC-9719-9EE67DCB7300}" type="parTrans" cxnId="{DE90752C-BE04-49EA-89FB-87BFA6EEE621}">
      <dgm:prSet/>
      <dgm:spPr/>
      <dgm:t>
        <a:bodyPr/>
        <a:lstStyle/>
        <a:p>
          <a:endParaRPr lang="en-US"/>
        </a:p>
      </dgm:t>
    </dgm:pt>
    <dgm:pt modelId="{40E2AD52-03B8-41CE-B0F5-69ACA18E0791}" type="sibTrans" cxnId="{DE90752C-BE04-49EA-89FB-87BFA6EEE621}">
      <dgm:prSet/>
      <dgm:spPr/>
      <dgm:t>
        <a:bodyPr/>
        <a:lstStyle/>
        <a:p>
          <a:endParaRPr lang="en-US"/>
        </a:p>
      </dgm:t>
    </dgm:pt>
    <dgm:pt modelId="{BD76B9D2-AE27-5B44-BE3A-C7378EBDA1F1}" type="pres">
      <dgm:prSet presAssocID="{8EC4E678-3BEB-4A73-AFE0-AB8DF9919709}" presName="vert0" presStyleCnt="0">
        <dgm:presLayoutVars>
          <dgm:dir/>
          <dgm:animOne val="branch"/>
          <dgm:animLvl val="lvl"/>
        </dgm:presLayoutVars>
      </dgm:prSet>
      <dgm:spPr/>
    </dgm:pt>
    <dgm:pt modelId="{87272404-304E-DB41-9C49-4C2A6AEA58CB}" type="pres">
      <dgm:prSet presAssocID="{1F354197-5D82-41BD-B74E-C295B1C3E9B7}" presName="thickLine" presStyleLbl="alignNode1" presStyleIdx="0" presStyleCnt="4"/>
      <dgm:spPr/>
    </dgm:pt>
    <dgm:pt modelId="{564F26CE-B749-B547-9279-DAF3DF7B1948}" type="pres">
      <dgm:prSet presAssocID="{1F354197-5D82-41BD-B74E-C295B1C3E9B7}" presName="horz1" presStyleCnt="0"/>
      <dgm:spPr/>
    </dgm:pt>
    <dgm:pt modelId="{33C15603-3A56-2F4E-BB54-93EF4211C4C6}" type="pres">
      <dgm:prSet presAssocID="{1F354197-5D82-41BD-B74E-C295B1C3E9B7}" presName="tx1" presStyleLbl="revTx" presStyleIdx="0" presStyleCnt="4"/>
      <dgm:spPr/>
    </dgm:pt>
    <dgm:pt modelId="{8EC48676-D666-D543-8037-56D584095C27}" type="pres">
      <dgm:prSet presAssocID="{1F354197-5D82-41BD-B74E-C295B1C3E9B7}" presName="vert1" presStyleCnt="0"/>
      <dgm:spPr/>
    </dgm:pt>
    <dgm:pt modelId="{9DED4F81-FA0B-5F45-BADE-806748D9CE38}" type="pres">
      <dgm:prSet presAssocID="{96BEBBE1-9249-43AD-AE88-A73F628C6FA3}" presName="thickLine" presStyleLbl="alignNode1" presStyleIdx="1" presStyleCnt="4"/>
      <dgm:spPr/>
    </dgm:pt>
    <dgm:pt modelId="{FF333675-18EC-F143-9C89-C7EB757F471B}" type="pres">
      <dgm:prSet presAssocID="{96BEBBE1-9249-43AD-AE88-A73F628C6FA3}" presName="horz1" presStyleCnt="0"/>
      <dgm:spPr/>
    </dgm:pt>
    <dgm:pt modelId="{BF9C034A-5098-BD47-8658-1B12CDC1B0BC}" type="pres">
      <dgm:prSet presAssocID="{96BEBBE1-9249-43AD-AE88-A73F628C6FA3}" presName="tx1" presStyleLbl="revTx" presStyleIdx="1" presStyleCnt="4"/>
      <dgm:spPr/>
    </dgm:pt>
    <dgm:pt modelId="{02853765-3A9A-6246-B8E0-2EE3E0C32BE2}" type="pres">
      <dgm:prSet presAssocID="{96BEBBE1-9249-43AD-AE88-A73F628C6FA3}" presName="vert1" presStyleCnt="0"/>
      <dgm:spPr/>
    </dgm:pt>
    <dgm:pt modelId="{62DB19CE-3E38-C34D-B7A7-DD922915DAD8}" type="pres">
      <dgm:prSet presAssocID="{74F6A838-C292-4962-8A6E-6E0C4B2CE324}" presName="thickLine" presStyleLbl="alignNode1" presStyleIdx="2" presStyleCnt="4"/>
      <dgm:spPr/>
    </dgm:pt>
    <dgm:pt modelId="{89E3AFC0-26FE-C343-A07F-546A9FC1578F}" type="pres">
      <dgm:prSet presAssocID="{74F6A838-C292-4962-8A6E-6E0C4B2CE324}" presName="horz1" presStyleCnt="0"/>
      <dgm:spPr/>
    </dgm:pt>
    <dgm:pt modelId="{274B43C5-5FB0-804D-9F35-F0AABA0E3EBF}" type="pres">
      <dgm:prSet presAssocID="{74F6A838-C292-4962-8A6E-6E0C4B2CE324}" presName="tx1" presStyleLbl="revTx" presStyleIdx="2" presStyleCnt="4"/>
      <dgm:spPr/>
    </dgm:pt>
    <dgm:pt modelId="{30EBC25D-EF06-294C-A112-1FEF72BAE760}" type="pres">
      <dgm:prSet presAssocID="{74F6A838-C292-4962-8A6E-6E0C4B2CE324}" presName="vert1" presStyleCnt="0"/>
      <dgm:spPr/>
    </dgm:pt>
    <dgm:pt modelId="{9B145F50-B34A-714F-9721-9CF40F830694}" type="pres">
      <dgm:prSet presAssocID="{FEC4207A-E7E8-43D7-8EAF-B4EF36089E91}" presName="thickLine" presStyleLbl="alignNode1" presStyleIdx="3" presStyleCnt="4"/>
      <dgm:spPr/>
    </dgm:pt>
    <dgm:pt modelId="{E6137FEC-D027-3F4E-9ED1-2BA11EB3564F}" type="pres">
      <dgm:prSet presAssocID="{FEC4207A-E7E8-43D7-8EAF-B4EF36089E91}" presName="horz1" presStyleCnt="0"/>
      <dgm:spPr/>
    </dgm:pt>
    <dgm:pt modelId="{691446D9-F2A5-FE4F-8897-9A64E8A55D16}" type="pres">
      <dgm:prSet presAssocID="{FEC4207A-E7E8-43D7-8EAF-B4EF36089E91}" presName="tx1" presStyleLbl="revTx" presStyleIdx="3" presStyleCnt="4"/>
      <dgm:spPr/>
    </dgm:pt>
    <dgm:pt modelId="{9090F5F8-FF42-DE4F-A233-810FE32B7979}" type="pres">
      <dgm:prSet presAssocID="{FEC4207A-E7E8-43D7-8EAF-B4EF36089E91}" presName="vert1" presStyleCnt="0"/>
      <dgm:spPr/>
    </dgm:pt>
  </dgm:ptLst>
  <dgm:cxnLst>
    <dgm:cxn modelId="{76CFDC03-A4DC-C44E-B04D-51C75DAFDF25}" type="presOf" srcId="{96BEBBE1-9249-43AD-AE88-A73F628C6FA3}" destId="{BF9C034A-5098-BD47-8658-1B12CDC1B0BC}" srcOrd="0" destOrd="0" presId="urn:microsoft.com/office/officeart/2008/layout/LinedList"/>
    <dgm:cxn modelId="{46338C1B-5AB3-4F4A-A16E-2502AF9E177E}" srcId="{8EC4E678-3BEB-4A73-AFE0-AB8DF9919709}" destId="{1F354197-5D82-41BD-B74E-C295B1C3E9B7}" srcOrd="0" destOrd="0" parTransId="{E4A49418-14CF-4476-9F22-9E8806EF289E}" sibTransId="{47877ADB-C2FB-4E20-AC14-20F967B8A1D1}"/>
    <dgm:cxn modelId="{DE90752C-BE04-49EA-89FB-87BFA6EEE621}" srcId="{8EC4E678-3BEB-4A73-AFE0-AB8DF9919709}" destId="{FEC4207A-E7E8-43D7-8EAF-B4EF36089E91}" srcOrd="3" destOrd="0" parTransId="{CF5EBD58-4289-4DCC-9719-9EE67DCB7300}" sibTransId="{40E2AD52-03B8-41CE-B0F5-69ACA18E0791}"/>
    <dgm:cxn modelId="{210ECC65-B36F-0643-B6C5-2FB48D7A4F98}" type="presOf" srcId="{1F354197-5D82-41BD-B74E-C295B1C3E9B7}" destId="{33C15603-3A56-2F4E-BB54-93EF4211C4C6}" srcOrd="0" destOrd="0" presId="urn:microsoft.com/office/officeart/2008/layout/LinedList"/>
    <dgm:cxn modelId="{11D6C367-EB32-EC44-88A9-777225A94242}" type="presOf" srcId="{FEC4207A-E7E8-43D7-8EAF-B4EF36089E91}" destId="{691446D9-F2A5-FE4F-8897-9A64E8A55D16}" srcOrd="0" destOrd="0" presId="urn:microsoft.com/office/officeart/2008/layout/LinedList"/>
    <dgm:cxn modelId="{13E96868-DF51-4BEE-80DD-59037B602CFD}" srcId="{8EC4E678-3BEB-4A73-AFE0-AB8DF9919709}" destId="{74F6A838-C292-4962-8A6E-6E0C4B2CE324}" srcOrd="2" destOrd="0" parTransId="{D9AC2AA2-5B2F-42B0-811D-7BC0B323E834}" sibTransId="{84580CA7-D024-4D6D-8403-9760A543D776}"/>
    <dgm:cxn modelId="{23BD2EA6-18DE-9A4F-86BA-72891CDC97BA}" type="presOf" srcId="{74F6A838-C292-4962-8A6E-6E0C4B2CE324}" destId="{274B43C5-5FB0-804D-9F35-F0AABA0E3EBF}" srcOrd="0" destOrd="0" presId="urn:microsoft.com/office/officeart/2008/layout/LinedList"/>
    <dgm:cxn modelId="{878A54CC-8C7F-7B4C-9F45-AF0C347A64B8}" type="presOf" srcId="{8EC4E678-3BEB-4A73-AFE0-AB8DF9919709}" destId="{BD76B9D2-AE27-5B44-BE3A-C7378EBDA1F1}" srcOrd="0" destOrd="0" presId="urn:microsoft.com/office/officeart/2008/layout/LinedList"/>
    <dgm:cxn modelId="{7BD3E3F9-CC14-4E0A-863B-63099C8E0E87}" srcId="{8EC4E678-3BEB-4A73-AFE0-AB8DF9919709}" destId="{96BEBBE1-9249-43AD-AE88-A73F628C6FA3}" srcOrd="1" destOrd="0" parTransId="{F14BABF1-51AA-475C-922C-3275DE439156}" sibTransId="{44854D89-5ECE-4533-ACFA-8579CAB73185}"/>
    <dgm:cxn modelId="{B6002007-BE3F-C04F-8EAF-E7D88E2B798A}" type="presParOf" srcId="{BD76B9D2-AE27-5B44-BE3A-C7378EBDA1F1}" destId="{87272404-304E-DB41-9C49-4C2A6AEA58CB}" srcOrd="0" destOrd="0" presId="urn:microsoft.com/office/officeart/2008/layout/LinedList"/>
    <dgm:cxn modelId="{6DFBD611-B2C5-C543-A9E0-E002CBB13BEA}" type="presParOf" srcId="{BD76B9D2-AE27-5B44-BE3A-C7378EBDA1F1}" destId="{564F26CE-B749-B547-9279-DAF3DF7B1948}" srcOrd="1" destOrd="0" presId="urn:microsoft.com/office/officeart/2008/layout/LinedList"/>
    <dgm:cxn modelId="{2DB2B01C-4C43-CB45-B9DB-5D4848881522}" type="presParOf" srcId="{564F26CE-B749-B547-9279-DAF3DF7B1948}" destId="{33C15603-3A56-2F4E-BB54-93EF4211C4C6}" srcOrd="0" destOrd="0" presId="urn:microsoft.com/office/officeart/2008/layout/LinedList"/>
    <dgm:cxn modelId="{ECEC4AAA-69DD-1848-B963-D504102AA9C3}" type="presParOf" srcId="{564F26CE-B749-B547-9279-DAF3DF7B1948}" destId="{8EC48676-D666-D543-8037-56D584095C27}" srcOrd="1" destOrd="0" presId="urn:microsoft.com/office/officeart/2008/layout/LinedList"/>
    <dgm:cxn modelId="{B85CEDBF-E438-7742-A9B6-BA5697BE1C20}" type="presParOf" srcId="{BD76B9D2-AE27-5B44-BE3A-C7378EBDA1F1}" destId="{9DED4F81-FA0B-5F45-BADE-806748D9CE38}" srcOrd="2" destOrd="0" presId="urn:microsoft.com/office/officeart/2008/layout/LinedList"/>
    <dgm:cxn modelId="{F26F7893-AC82-FE42-8561-7F91FA07FF8E}" type="presParOf" srcId="{BD76B9D2-AE27-5B44-BE3A-C7378EBDA1F1}" destId="{FF333675-18EC-F143-9C89-C7EB757F471B}" srcOrd="3" destOrd="0" presId="urn:microsoft.com/office/officeart/2008/layout/LinedList"/>
    <dgm:cxn modelId="{43CCE0B0-98B4-DF4F-BB31-1E5549114CD9}" type="presParOf" srcId="{FF333675-18EC-F143-9C89-C7EB757F471B}" destId="{BF9C034A-5098-BD47-8658-1B12CDC1B0BC}" srcOrd="0" destOrd="0" presId="urn:microsoft.com/office/officeart/2008/layout/LinedList"/>
    <dgm:cxn modelId="{93309202-31DB-BD47-9CDF-3ECB52FE442B}" type="presParOf" srcId="{FF333675-18EC-F143-9C89-C7EB757F471B}" destId="{02853765-3A9A-6246-B8E0-2EE3E0C32BE2}" srcOrd="1" destOrd="0" presId="urn:microsoft.com/office/officeart/2008/layout/LinedList"/>
    <dgm:cxn modelId="{E8BD2612-EE3F-5D4F-810A-6767791289B3}" type="presParOf" srcId="{BD76B9D2-AE27-5B44-BE3A-C7378EBDA1F1}" destId="{62DB19CE-3E38-C34D-B7A7-DD922915DAD8}" srcOrd="4" destOrd="0" presId="urn:microsoft.com/office/officeart/2008/layout/LinedList"/>
    <dgm:cxn modelId="{FD4B4860-9809-9843-B25E-B649CCA013D6}" type="presParOf" srcId="{BD76B9D2-AE27-5B44-BE3A-C7378EBDA1F1}" destId="{89E3AFC0-26FE-C343-A07F-546A9FC1578F}" srcOrd="5" destOrd="0" presId="urn:microsoft.com/office/officeart/2008/layout/LinedList"/>
    <dgm:cxn modelId="{5E441FE0-FA0C-2148-A1F0-834338F6F18D}" type="presParOf" srcId="{89E3AFC0-26FE-C343-A07F-546A9FC1578F}" destId="{274B43C5-5FB0-804D-9F35-F0AABA0E3EBF}" srcOrd="0" destOrd="0" presId="urn:microsoft.com/office/officeart/2008/layout/LinedList"/>
    <dgm:cxn modelId="{CF6610D7-5F1E-5B49-8179-D0F7E9EAE991}" type="presParOf" srcId="{89E3AFC0-26FE-C343-A07F-546A9FC1578F}" destId="{30EBC25D-EF06-294C-A112-1FEF72BAE760}" srcOrd="1" destOrd="0" presId="urn:microsoft.com/office/officeart/2008/layout/LinedList"/>
    <dgm:cxn modelId="{1CE7D389-81B1-7D46-9813-3DCE028C52A7}" type="presParOf" srcId="{BD76B9D2-AE27-5B44-BE3A-C7378EBDA1F1}" destId="{9B145F50-B34A-714F-9721-9CF40F830694}" srcOrd="6" destOrd="0" presId="urn:microsoft.com/office/officeart/2008/layout/LinedList"/>
    <dgm:cxn modelId="{4C9128B0-8D1C-1948-B235-A28D4D986D8C}" type="presParOf" srcId="{BD76B9D2-AE27-5B44-BE3A-C7378EBDA1F1}" destId="{E6137FEC-D027-3F4E-9ED1-2BA11EB3564F}" srcOrd="7" destOrd="0" presId="urn:microsoft.com/office/officeart/2008/layout/LinedList"/>
    <dgm:cxn modelId="{38F262BF-331F-3545-9D7D-2F34AEE7AE7D}" type="presParOf" srcId="{E6137FEC-D027-3F4E-9ED1-2BA11EB3564F}" destId="{691446D9-F2A5-FE4F-8897-9A64E8A55D16}" srcOrd="0" destOrd="0" presId="urn:microsoft.com/office/officeart/2008/layout/LinedList"/>
    <dgm:cxn modelId="{58961F75-2199-2A46-9073-1BF06F8E9517}" type="presParOf" srcId="{E6137FEC-D027-3F4E-9ED1-2BA11EB3564F}" destId="{9090F5F8-FF42-DE4F-A233-810FE32B797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9A6B25-DA37-5D43-AF55-3951AFCA93E0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116583-F9CC-B447-8E47-8E458F8B9C8B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Small bowel tumors are rare</a:t>
          </a:r>
        </a:p>
      </dsp:txBody>
      <dsp:txXfrm>
        <a:off x="0" y="0"/>
        <a:ext cx="5051582" cy="1391150"/>
      </dsp:txXfrm>
    </dsp:sp>
    <dsp:sp modelId="{330DBBBC-9F5F-E545-B42D-27C193464B19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36C93-224C-8F4C-874B-D888237DBE5D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Less than ten percent GI tumors</a:t>
          </a:r>
        </a:p>
      </dsp:txBody>
      <dsp:txXfrm>
        <a:off x="0" y="1391150"/>
        <a:ext cx="5051582" cy="1391150"/>
      </dsp:txXfrm>
    </dsp:sp>
    <dsp:sp modelId="{51EBC50C-D58B-3C43-96D4-147C1952DDD7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4BAE43-5BE6-CD41-ABC5-2FB8E1A63955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Often present late clinically</a:t>
          </a:r>
        </a:p>
      </dsp:txBody>
      <dsp:txXfrm>
        <a:off x="0" y="2782301"/>
        <a:ext cx="5051582" cy="1391150"/>
      </dsp:txXfrm>
    </dsp:sp>
    <dsp:sp modelId="{6D75BDAE-7B5B-0C4C-BB82-672A1A179AF8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189CB-5AD2-844A-8477-922842A8797D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Require high suspicion for diagnosis</a:t>
          </a:r>
        </a:p>
      </dsp:txBody>
      <dsp:txXfrm>
        <a:off x="0" y="4173451"/>
        <a:ext cx="5051582" cy="13911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0D282-5FCC-D642-96A1-02725EB5BF31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CEF1A9-75E8-494E-BDE1-E414B4F13CF4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Adenomas lipomas haemangiomas neurogenic tumors</a:t>
          </a:r>
        </a:p>
      </dsp:txBody>
      <dsp:txXfrm>
        <a:off x="0" y="0"/>
        <a:ext cx="5051582" cy="1391150"/>
      </dsp:txXfrm>
    </dsp:sp>
    <dsp:sp modelId="{70832E56-9B76-ED4E-858E-F493A8DB21E0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81E6E6-34ED-8847-B9B2-EEA0141CD09B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Usually asymptomatic incidental finding</a:t>
          </a:r>
        </a:p>
      </dsp:txBody>
      <dsp:txXfrm>
        <a:off x="0" y="1391150"/>
        <a:ext cx="5051582" cy="1391150"/>
      </dsp:txXfrm>
    </dsp:sp>
    <dsp:sp modelId="{1A1A251D-F90E-B145-89E8-A9767618D600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8E3F5C-6183-9E4C-8D80-51EE22C9DBE2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May cause bleeding or obstruction</a:t>
          </a:r>
        </a:p>
      </dsp:txBody>
      <dsp:txXfrm>
        <a:off x="0" y="2782301"/>
        <a:ext cx="5051582" cy="1391150"/>
      </dsp:txXfrm>
    </dsp:sp>
    <dsp:sp modelId="{CAB77DF7-6F7E-3E4E-A8AB-5A2DFD1B86D2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D8B0D8-836E-3646-B181-88BF5012C323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Can present with intussusception</a:t>
          </a:r>
        </a:p>
      </dsp:txBody>
      <dsp:txXfrm>
        <a:off x="0" y="4173451"/>
        <a:ext cx="5051582" cy="13911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F978F-1E01-C847-ABA7-35D37B314566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92340-A56E-DE4B-8DD3-EBEF0E8D790D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CT often misses small lesions</a:t>
          </a:r>
        </a:p>
      </dsp:txBody>
      <dsp:txXfrm>
        <a:off x="0" y="0"/>
        <a:ext cx="5051582" cy="1391150"/>
      </dsp:txXfrm>
    </dsp:sp>
    <dsp:sp modelId="{55BA1E10-F252-C943-8535-CC7169E5803A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E9891-8279-9549-993E-3066FD889207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Capsule endoscopy useful investigation</a:t>
          </a:r>
        </a:p>
      </dsp:txBody>
      <dsp:txXfrm>
        <a:off x="0" y="1391150"/>
        <a:ext cx="5051582" cy="1391150"/>
      </dsp:txXfrm>
    </dsp:sp>
    <dsp:sp modelId="{534F86C8-B57F-1945-8348-32E23588DF71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902691-3F80-7F40-9B61-63F8517D3BFA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Enteroscopy confirms diagnosis</a:t>
          </a:r>
        </a:p>
      </dsp:txBody>
      <dsp:txXfrm>
        <a:off x="0" y="2782301"/>
        <a:ext cx="5051582" cy="1391150"/>
      </dsp:txXfrm>
    </dsp:sp>
    <dsp:sp modelId="{6D5C8BBC-C78C-204D-AADD-24C4D9F29122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1733C-1343-3242-A326-4F5CB0F24DEF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Symptomatic lesions require resection</a:t>
          </a:r>
        </a:p>
      </dsp:txBody>
      <dsp:txXfrm>
        <a:off x="0" y="4173451"/>
        <a:ext cx="5051582" cy="13911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E7C7-CBF2-1249-89D2-E1A5166CF15F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C4EAA9-6082-BC49-B3F2-D837AE6BFCCF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Autosomal dominant hamartomatous polyps</a:t>
          </a:r>
        </a:p>
      </dsp:txBody>
      <dsp:txXfrm>
        <a:off x="0" y="0"/>
        <a:ext cx="5051582" cy="1391150"/>
      </dsp:txXfrm>
    </dsp:sp>
    <dsp:sp modelId="{154188DE-4199-AE4D-9DA2-86A6ED3AEBF7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85614F-8490-E748-86FD-E423C4114385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Pigmented spots lips mouth digits</a:t>
          </a:r>
        </a:p>
      </dsp:txBody>
      <dsp:txXfrm>
        <a:off x="0" y="1391150"/>
        <a:ext cx="5051582" cy="1391150"/>
      </dsp:txXfrm>
    </dsp:sp>
    <dsp:sp modelId="{6BAB91D8-5D82-C241-8F58-8B7F3FAB1419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A0EA8-3214-E949-B3A1-90DC109AD87F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Mutation in STK11 gene</a:t>
          </a:r>
        </a:p>
      </dsp:txBody>
      <dsp:txXfrm>
        <a:off x="0" y="2782301"/>
        <a:ext cx="5051582" cy="1391150"/>
      </dsp:txXfrm>
    </dsp:sp>
    <dsp:sp modelId="{7237E957-6841-804C-8C97-9E0E3EB8F75B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5E9DC3-1706-4949-8738-7AC115948946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Increased risk of multiple cancers</a:t>
          </a:r>
        </a:p>
      </dsp:txBody>
      <dsp:txXfrm>
        <a:off x="0" y="4173451"/>
        <a:ext cx="5051582" cy="13911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53B7F-B6ED-B04F-926C-7D518DD9C79B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2A49D8-57F6-B540-BC02-EA0959BE1D24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Regular colon and cancer surveillance</a:t>
          </a:r>
        </a:p>
      </dsp:txBody>
      <dsp:txXfrm>
        <a:off x="0" y="0"/>
        <a:ext cx="5051582" cy="1391150"/>
      </dsp:txXfrm>
    </dsp:sp>
    <dsp:sp modelId="{92F92DB6-3D08-DF45-B125-E5352792D00A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4377CA-94F5-734C-847C-E981180B9EA0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Resection for bleeding or obstruction</a:t>
          </a:r>
        </a:p>
      </dsp:txBody>
      <dsp:txXfrm>
        <a:off x="0" y="1391150"/>
        <a:ext cx="5051582" cy="1391150"/>
      </dsp:txXfrm>
    </dsp:sp>
    <dsp:sp modelId="{B1D7763E-34CE-AF44-B55C-433586B502C4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0847B6-6485-A54C-A3FB-3DF037FEFE1F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Polyp removal via enterotomy</a:t>
          </a:r>
        </a:p>
      </dsp:txBody>
      <dsp:txXfrm>
        <a:off x="0" y="2782301"/>
        <a:ext cx="5051582" cy="1391150"/>
      </dsp:txXfrm>
    </dsp:sp>
    <dsp:sp modelId="{A1591693-56D5-F14D-A90C-8E8D864B0FC8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8A371-C533-9B49-A3E7-7D0FDD8DB1AA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Follow up essential long term</a:t>
          </a:r>
        </a:p>
      </dsp:txBody>
      <dsp:txXfrm>
        <a:off x="0" y="4173451"/>
        <a:ext cx="5051582" cy="13911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72404-304E-DB41-9C49-4C2A6AEA58CB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15603-3A56-2F4E-BB54-93EF4211C4C6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Small bowel tumors rare but important</a:t>
          </a:r>
        </a:p>
      </dsp:txBody>
      <dsp:txXfrm>
        <a:off x="0" y="0"/>
        <a:ext cx="5051582" cy="1391150"/>
      </dsp:txXfrm>
    </dsp:sp>
    <dsp:sp modelId="{9DED4F81-FA0B-5F45-BADE-806748D9CE38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C034A-5098-BD47-8658-1B12CDC1B0BC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Benign often asymptomatic</a:t>
          </a:r>
        </a:p>
      </dsp:txBody>
      <dsp:txXfrm>
        <a:off x="0" y="1391150"/>
        <a:ext cx="5051582" cy="1391150"/>
      </dsp:txXfrm>
    </dsp:sp>
    <dsp:sp modelId="{62DB19CE-3E38-C34D-B7A7-DD922915DAD8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B43C5-5FB0-804D-9F35-F0AABA0E3EBF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Malignant present late clinically</a:t>
          </a:r>
        </a:p>
      </dsp:txBody>
      <dsp:txXfrm>
        <a:off x="0" y="2782301"/>
        <a:ext cx="5051582" cy="1391150"/>
      </dsp:txXfrm>
    </dsp:sp>
    <dsp:sp modelId="{9B145F50-B34A-714F-9721-9CF40F830694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1446D9-F2A5-FE4F-8897-9A64E8A55D16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Surgery mainstay of treatment</a:t>
          </a:r>
        </a:p>
      </dsp:txBody>
      <dsp:txXfrm>
        <a:off x="0" y="4173451"/>
        <a:ext cx="5051582" cy="1391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AF49C-D386-6445-9C5E-C30E2F65ADCE}" type="datetimeFigureOut">
              <a:rPr lang="en-PK" smtClean="0"/>
              <a:t>04/05/2026</a:t>
            </a:fld>
            <a:endParaRPr lang="en-P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9FBFF6-569E-9244-8571-7A32848CC0E9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797879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8168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D5C5C-E9F0-CC10-C312-C4D45E9EF7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Small bowel tumors</a:t>
            </a:r>
            <a:endParaRPr lang="en-PK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94E7B-4718-4DB7-C383-68D2E07550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K" b="1" dirty="0">
                <a:solidFill>
                  <a:schemeClr val="tx1"/>
                </a:solidFill>
              </a:rPr>
              <a:t>Prof. Zahid Mahmood </a:t>
            </a:r>
          </a:p>
        </p:txBody>
      </p:sp>
    </p:spTree>
    <p:extLst>
      <p:ext uri="{BB962C8B-B14F-4D97-AF65-F5344CB8AC3E}">
        <p14:creationId xmlns:p14="http://schemas.microsoft.com/office/powerpoint/2010/main" val="2866629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Neuroendocrine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Originate from enterochromaffin cells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Frequently found in the ileum, appendix, and rectum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Capable of producing serotonin and various peptides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Possess the potential to metastasize to the liver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Carcinoid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Symptoms include flushing, diarrhea, bronchospasm, and palpitations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Typically arises following liver metastasis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Caused by the release of vasoactive substances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Commonly precipitated by alcohol consumption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NET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Surgical resection primary treatment</a:t>
            </a:r>
          </a:p>
          <a:p>
            <a:pPr>
              <a:defRPr sz="2800"/>
            </a:pPr>
            <a:r>
              <a:t>Octreotide controls symptoms</a:t>
            </a:r>
          </a:p>
          <a:p>
            <a:pPr>
              <a:defRPr sz="2800"/>
            </a:pPr>
            <a:r>
              <a:t>Octreotide scan for staging</a:t>
            </a:r>
          </a:p>
          <a:p>
            <a:pPr>
              <a:defRPr sz="2800"/>
            </a:pPr>
            <a:r>
              <a:t>Slow growing prolonged survival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Lymphoma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Primary or secondary involvement</a:t>
            </a:r>
          </a:p>
          <a:p>
            <a:pPr>
              <a:defRPr sz="2800"/>
            </a:pPr>
            <a:r>
              <a:t>Common in immunodeficiency states</a:t>
            </a:r>
          </a:p>
          <a:p>
            <a:pPr>
              <a:defRPr sz="2800"/>
            </a:pPr>
            <a:r>
              <a:t>Presents with weight loss anemia</a:t>
            </a:r>
          </a:p>
          <a:p>
            <a:pPr>
              <a:defRPr sz="2800"/>
            </a:pPr>
            <a:r>
              <a:t>Treatment mainly chemotherapy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Mesenchymal tumor c-kit positive</a:t>
            </a:r>
          </a:p>
          <a:p>
            <a:pPr>
              <a:defRPr sz="2800"/>
            </a:pPr>
            <a:r>
              <a:t>Common in stomach also small bowel</a:t>
            </a:r>
          </a:p>
          <a:p>
            <a:pPr>
              <a:defRPr sz="2800"/>
            </a:pPr>
            <a:r>
              <a:t>Presents with pain bleeding mass</a:t>
            </a:r>
          </a:p>
          <a:p>
            <a:pPr>
              <a:defRPr sz="2800"/>
            </a:pPr>
            <a:r>
              <a:t>Surgery main treatment modality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GIST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Imatinib for advanced disease</a:t>
            </a:r>
          </a:p>
          <a:p>
            <a:pPr>
              <a:defRPr sz="2800"/>
            </a:pPr>
            <a:r>
              <a:t>Used preoperative tumor reduction</a:t>
            </a:r>
          </a:p>
          <a:p>
            <a:pPr>
              <a:defRPr sz="2800"/>
            </a:pPr>
            <a:r>
              <a:t>Not sensitive to chemotherapy</a:t>
            </a:r>
          </a:p>
          <a:p>
            <a:pPr>
              <a:defRPr sz="2800"/>
            </a:pPr>
            <a:r>
              <a:t>Risk of perforation during treatment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4100">
                <a:solidFill>
                  <a:srgbClr val="FFFFFF"/>
                </a:solidFill>
              </a:rPr>
              <a:t>Summary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4E4B0B-9775-9847-D079-0220A98D74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6081594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34690"/>
            <a:ext cx="164592" cy="128016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5452110"/>
            <a:ext cx="9144000" cy="54864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11480" y="2045970"/>
            <a:ext cx="8321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Tumors of the Appendix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11480" y="3143250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56032" y="552526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Year MBBS  |  Prof Zahid Mahmood  |  General Surgery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80210"/>
            <a:ext cx="8503920" cy="50292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502920" y="168021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Incidence: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Tumors of the appendix occur in up to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0.97 per 100,000 population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|   Most patients are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ASYMPTOMATIC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incidental finding at appendicectomy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20040" y="2366010"/>
            <a:ext cx="2697480" cy="164592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320040" y="2366010"/>
            <a:ext cx="2697480" cy="347472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11480" y="236601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 NEUROENDOCRINE (NETs)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" y="2777490"/>
            <a:ext cx="2514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~30% of appendix neoplasms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54680" y="2366010"/>
            <a:ext cx="2697480" cy="164592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3154680" y="2366010"/>
            <a:ext cx="269748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246120" y="236601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 EPITHELIAL TUMORS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46120" y="2777490"/>
            <a:ext cx="2514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&amp; non-mucinous — most other cases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989320" y="2366010"/>
            <a:ext cx="2697480" cy="164592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5989320" y="2366010"/>
            <a:ext cx="2697480" cy="347472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6080760" y="236601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 MESENCHYMAL TUMORS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080760" y="2777490"/>
            <a:ext cx="2514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Rare: Lymphoma, GIST, Kaposi's sarcoma, Neuroma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20040" y="4149090"/>
            <a:ext cx="8503920" cy="411480"/>
          </a:xfrm>
          <a:prstGeom prst="rect">
            <a:avLst/>
          </a:prstGeom>
          <a:solidFill>
            <a:srgbClr val="FFF3F3"/>
          </a:solidFill>
          <a:ln/>
        </p:spPr>
        <p:txBody>
          <a:bodyPr wrap="square" lIns="0" tIns="101600" rIns="101600" bIns="0" rtlCol="0" anchor="ctr"/>
          <a:lstStyle/>
          <a:p>
            <a:pPr algn="ctr"/>
            <a:r>
              <a:rPr lang="en-US" sz="13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Perforation of a mucinous appendix tumor → mucin dissemination → Pseudomyxoma Peritonei (PMP)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Classification of Appendix Tumors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 Table 76.3 | PSOGI Modified Delphi Classification, Am J Surg Pathol 2016</a:t>
            </a:r>
            <a:endParaRPr lang="en-US" sz="9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/>
        </p:nvGraphicFramePr>
        <p:xfrm>
          <a:off x="320040" y="1634490"/>
          <a:ext cx="8503920" cy="3291840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Category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0D768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Neuroendocrine (NETs)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Well-differentiated NET (Grade 1–3)  |  Goblet Cell Carcinoma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1B3A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Epithelial — Mucinous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LAMN  |  HAMN  |  Mucinous adenocarcinoma  |  Signet ring carcinoma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1B3A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Epithelial — Non-mucinous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Adenoma (tubular, tubulovillous, villous)  |  Serrated polyp  |  Non-mucinous adenocarcinoma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C97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Mesenchymal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Lymphoma  |  GIST  |  Neuroma  |  Kaposi's sarcoma  |  Granular cell tumor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Patient presenting with abdominal pain and anemia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Symptoms suggestive of occult bleeding or obstruction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Imaging reveals inconclusive findings regarding small bowel lesion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Evaluate for possible small bowel tumour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Neuroendocrine Tumors (NETs) of the Appendix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2651760" cy="105156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1661922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/>
            <a:r>
              <a:rPr lang="en-US" sz="28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0.15–0.6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320040" y="221056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100,000 / year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0040" y="246659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Incidence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154680" y="1661922"/>
            <a:ext cx="2651760" cy="105156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154680" y="1661922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/>
            <a:r>
              <a:rPr lang="en-US" sz="28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70%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154680" y="221056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located at appendix tip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154680" y="246659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989320" y="1661922"/>
            <a:ext cx="2651760" cy="105156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5989320" y="1661922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/>
            <a:r>
              <a:rPr lang="en-US" sz="28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40–50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5989320" y="221056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989320" y="246659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20040" y="2868930"/>
            <a:ext cx="85039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Slightly more common in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females</a:t>
            </a:r>
            <a:endParaRPr lang="en-US" sz="15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Arise from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subepithelial neuroendocrine cells</a:t>
            </a:r>
            <a:endParaRPr lang="en-US" sz="15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are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ASYMPTOMATIC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found incidentally at appendicectomy for acute appendicitis</a:t>
            </a:r>
            <a:endParaRPr lang="en-US" sz="15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Uncommonly present with symptoms due to mass effect or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metastatic disease</a:t>
            </a:r>
            <a:endParaRPr lang="en-US"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NETs — Presentation &amp; Diagnosis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 dirty="0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4069080" cy="192024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1661922"/>
            <a:ext cx="64008" cy="192024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48056" y="1707642"/>
            <a:ext cx="3904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48056" y="1917954"/>
            <a:ext cx="3904488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asymptomatic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early-stage disease
</a:t>
            </a:r>
            <a:endParaRPr lang="en-US" sz="1500" dirty="0"/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Occasionally: mass effect or metastatic disease
</a:t>
            </a:r>
            <a:endParaRPr lang="en-US" sz="1500" dirty="0"/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Carcinoid syndrome is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EXTREMELY RARE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663440" y="1661922"/>
            <a:ext cx="4160520" cy="192024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4663440" y="1661922"/>
            <a:ext cx="64008" cy="192024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791456" y="1707642"/>
            <a:ext cx="3995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791456" y="1917954"/>
            <a:ext cx="3995928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2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Immunohistochemistry:
</a:t>
            </a:r>
            <a:endParaRPr lang="en-US" sz="1200" dirty="0"/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Synaptophysin  —  positive staining
</a:t>
            </a:r>
            <a:endParaRPr lang="en-US" sz="1200" dirty="0"/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Chromogranin A  —  positive staining
</a:t>
            </a:r>
            <a:endParaRPr lang="en-US" sz="1200" dirty="0"/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2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Grading (Ki-67 index + mitotic rate):
</a:t>
            </a:r>
            <a:endParaRPr lang="en-US" sz="1200" dirty="0"/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200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200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1 — low proliferative capacity
</a:t>
            </a:r>
            <a:endParaRPr lang="en-US" sz="1200" dirty="0"/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200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Grade 2 — intermediate
</a:t>
            </a:r>
            <a:endParaRPr lang="en-US" sz="1200" dirty="0"/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1200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Grade 3 — high proliferative capacity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20040" y="3822192"/>
            <a:ext cx="8503920" cy="822960"/>
          </a:xfrm>
          <a:prstGeom prst="rect">
            <a:avLst/>
          </a:prstGeom>
          <a:solidFill>
            <a:srgbClr val="FFF8E6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20040" y="3737610"/>
            <a:ext cx="64008" cy="82296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02920" y="373761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 POINT: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NETs are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1–3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based on Ki-67 index. Grade determines treatment — not size alone.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NETs — Treatment Algorithm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74320" y="1634490"/>
            <a:ext cx="2743200" cy="4023360"/>
          </a:xfrm>
          <a:prstGeom prst="rect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1634490"/>
            <a:ext cx="2743200" cy="50292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74320" y="163449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1 cm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365760" y="218313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i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(+ minimal serosal / mesoappendix invasion)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74320" y="254889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286893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Appendicectomy alone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3399282"/>
            <a:ext cx="2523744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CURATIVE — No further treatment or follow-up required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154680" y="1634490"/>
            <a:ext cx="2743200" cy="4023360"/>
          </a:xfrm>
          <a:prstGeom prst="rect">
            <a:avLst/>
          </a:prstGeom>
          <a:solidFill>
            <a:srgbClr val="FFFBF0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3154680" y="1634490"/>
            <a:ext cx="2743200" cy="50292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3154680" y="163449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– 2 cm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246120" y="218313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i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(fully resected)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154680" y="254889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3246120" y="286893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Appendicectomy + CT/MRI abdomen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264408" y="3399282"/>
            <a:ext cx="2523744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 scan to exclude metastases</a:t>
            </a:r>
            <a:endParaRPr lang="en-US" sz="1300" dirty="0"/>
          </a:p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Further surgery if: Grade 2/3, T4, or vascular invasion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035040" y="1634490"/>
            <a:ext cx="2743200" cy="4023360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6035040" y="1634490"/>
            <a:ext cx="2743200" cy="50292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6035040" y="163449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 2 cm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6126480" y="218313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i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incomplete resection OR high grade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035040" y="254889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126480" y="286893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Hemicolectomy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144768" y="3399282"/>
            <a:ext cx="2523744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Oncological resection of right colon</a:t>
            </a:r>
            <a:endParaRPr lang="en-US" sz="1300" dirty="0"/>
          </a:p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nodal disease: CT/MRI at 6 m, 12 m, then annually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NETs — Prognosis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371600" y="1661922"/>
            <a:ext cx="2286000" cy="2286000"/>
          </a:xfrm>
          <a:prstGeom prst="ellipse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1371600" y="177165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4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~100%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1371600" y="277749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survival</a:t>
            </a:r>
            <a:endParaRPr lang="en-US" sz="1200" dirty="0"/>
          </a:p>
          <a:p>
            <a:pPr algn="ctr"/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(Early-stage disease)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26480" y="1661922"/>
            <a:ext cx="2286000" cy="2286000"/>
          </a:xfrm>
          <a:prstGeom prst="ellipse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6126480" y="177165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25%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6126480" y="277749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survival</a:t>
            </a:r>
            <a:endParaRPr lang="en-US" sz="1200" dirty="0"/>
          </a:p>
          <a:p>
            <a:pPr algn="ctr"/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(Advanced / metastatic)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20040" y="4103370"/>
            <a:ext cx="850392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further follow-up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required when completion hemicolectomy shows no residual disease</a:t>
            </a:r>
            <a:endParaRPr lang="en-US" sz="1500" dirty="0"/>
          </a:p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Nodal disease or high-grade tumor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→ ongoing surveillance: CT/MRI at 6 months, 12 months, then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annually</a:t>
            </a:r>
            <a:endParaRPr lang="en-US" sz="1500" dirty="0"/>
          </a:p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recurrence documented — surveillance for minimum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years</a:t>
            </a:r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Goblet Cell Carcinoma (GCC)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8503920" cy="438912"/>
          </a:xfrm>
          <a:prstGeom prst="rect">
            <a:avLst/>
          </a:prstGeom>
          <a:solidFill>
            <a:srgbClr val="FFF3F3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1661922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 variant: </a:t>
            </a:r>
            <a:r>
              <a:rPr lang="en-US" sz="1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5%</a:t>
            </a: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 appendix tumors  |  </a:t>
            </a:r>
            <a:r>
              <a:rPr lang="en-US" sz="1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true NET</a:t>
            </a: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|  Displays BOTH neuroendocrine AND glandular differentiation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0040" y="2228850"/>
            <a:ext cx="4069080" cy="246888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320040" y="2228850"/>
            <a:ext cx="406908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20040" y="2228850"/>
            <a:ext cx="4069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Tang Classification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2640330"/>
            <a:ext cx="37490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 GCC
</a:t>
            </a:r>
            <a:endParaRPr lang="en-US" sz="1500" dirty="0"/>
          </a:p>
          <a:p>
            <a:pPr>
              <a:lnSpc>
                <a:spcPct val="12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grade features</a:t>
            </a:r>
            <a:endParaRPr lang="en-US" sz="1500" dirty="0"/>
          </a:p>
          <a:p>
            <a:pPr>
              <a:lnSpc>
                <a:spcPct val="125000"/>
              </a:lnSpc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Adenocarcinoma ex-GCC
</a:t>
            </a:r>
            <a:endParaRPr lang="en-US" sz="1500" dirty="0"/>
          </a:p>
          <a:p>
            <a:pPr>
              <a:lnSpc>
                <a:spcPct val="12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Worse prognosis — higher grade behaviour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754880" y="2228850"/>
            <a:ext cx="4069080" cy="246888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754880" y="2228850"/>
            <a:ext cx="4069080" cy="3474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754880" y="2228850"/>
            <a:ext cx="4069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Behaviour &amp; Treatment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92040" y="2640330"/>
            <a:ext cx="37947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grade features</a:t>
            </a:r>
            <a:endParaRPr lang="en-US" sz="1500" dirty="0"/>
          </a:p>
          <a:p>
            <a:pPr>
              <a:lnSpc>
                <a:spcPct val="12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typical NETs
</a:t>
            </a:r>
            <a:endParaRPr lang="en-US" sz="1500" dirty="0"/>
          </a:p>
          <a:p>
            <a:pPr>
              <a:lnSpc>
                <a:spcPct val="125000"/>
              </a:lnSpc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Greater propensity</a:t>
            </a:r>
            <a:endParaRPr lang="en-US" sz="1500" dirty="0"/>
          </a:p>
          <a:p>
            <a:pPr>
              <a:lnSpc>
                <a:spcPct val="12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nodal and peritoneal dissemination
</a:t>
            </a:r>
            <a:endParaRPr lang="en-US" sz="1500" dirty="0"/>
          </a:p>
          <a:p>
            <a:pPr>
              <a:lnSpc>
                <a:spcPct val="125000"/>
              </a:lnSpc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as appendix adenocarcinoma</a:t>
            </a:r>
            <a:endParaRPr lang="en-US" sz="1500" dirty="0"/>
          </a:p>
          <a:p>
            <a:pPr>
              <a:lnSpc>
                <a:spcPct val="125000"/>
              </a:lnSpc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hemicolectomy ± CRS/HIPEC</a:t>
            </a:r>
            <a:endParaRPr lang="en-US" sz="15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Epithelial Tumors of the Appendix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8503920" cy="41148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1661922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 in </a:t>
            </a:r>
            <a:r>
              <a:rPr lang="en-US" sz="14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0.6%</a:t>
            </a: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 appendicectomy specimens  |  Classified by: </a:t>
            </a:r>
            <a:r>
              <a:rPr lang="en-US" sz="14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vs non-mucinous  +  degree of cytological atypia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20040" y="2228850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INVASION SPECTRUM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" y="2521458"/>
            <a:ext cx="4114800" cy="822960"/>
          </a:xfrm>
          <a:prstGeom prst="rect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57200" y="2521458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PUSHING INVASION
</a:t>
            </a:r>
            <a:endParaRPr lang="en-US" sz="1400" dirty="0"/>
          </a:p>
          <a:p>
            <a:pPr algn="ctr"/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Low-grade neoplasm (LAMN)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09160" y="2521458"/>
            <a:ext cx="4114800" cy="822960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846320" y="2521458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INFILTRATIVE INVASION
</a:t>
            </a:r>
            <a:endParaRPr lang="en-US" sz="1400" dirty="0"/>
          </a:p>
          <a:p>
            <a:pPr algn="ctr"/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High-grade / Adenocarcinoma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251960" y="2521458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D0D8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320040" y="3463290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i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Classification: PSOGI Modified Delphi Process (Carr NJ et al., Am J Surg Pathol 2016; 40: 14–26)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3829050"/>
            <a:ext cx="8503920" cy="594360"/>
          </a:xfrm>
          <a:prstGeom prst="rect">
            <a:avLst/>
          </a:prstGeom>
          <a:solidFill>
            <a:srgbClr val="FFF3F3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02920" y="382905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 KEY CONCERN: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Rupture → mucin spillage into peritoneal cavity →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Pseudomyxoma Peritonei (PMP)</a:t>
            </a:r>
            <a:endParaRPr lang="en-US" sz="1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LAMN — Low-Grade Appendiceal Mucinous Neoplasm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3566160" cy="256032"/>
          </a:xfrm>
          <a:prstGeom prst="roundRect">
            <a:avLst>
              <a:gd name="adj" fmla="val 14286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1661922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EPITHELIAL TUMOR OF APPENDIX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" y="2027682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Features: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0040" y="2320290"/>
            <a:ext cx="3977640" cy="1677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Minimal cytological atypia
</a:t>
            </a:r>
            <a:endParaRPr lang="en-US" sz="1500" dirty="0"/>
          </a:p>
          <a:p>
            <a:pPr>
              <a:spcAft>
                <a:spcPts val="400"/>
              </a:spcAft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Pushing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(not infiltrative) invasion
</a:t>
            </a:r>
            <a:endParaRPr lang="en-US" sz="15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metastasize to lymph nodes
</a:t>
            </a:r>
            <a:endParaRPr lang="en-US" sz="1500" dirty="0"/>
          </a:p>
          <a:p>
            <a:pPr>
              <a:spcAft>
                <a:spcPts val="4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Right hemicolectomy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required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663440" y="2027682"/>
            <a:ext cx="416052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663440" y="2027682"/>
            <a:ext cx="4160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Risk: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663440" y="2338578"/>
            <a:ext cx="4160520" cy="658368"/>
          </a:xfrm>
          <a:prstGeom prst="rect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754880" y="2338578"/>
            <a:ext cx="3977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risk: </a:t>
            </a: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mucin / epithelial cells beyond appendix wall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663440" y="3115818"/>
            <a:ext cx="4160520" cy="658368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754880" y="3115818"/>
            <a:ext cx="3977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risk: </a:t>
            </a: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Perforated + extraluminal mucin with epithelial cells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20040" y="3783330"/>
            <a:ext cx="850392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20040" y="387477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Management: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20040" y="4403532"/>
            <a:ext cx="8503920" cy="11354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400"/>
              </a:spcAft>
            </a:pPr>
            <a:r>
              <a:rPr lang="en-US" sz="12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Colonoscopy</a:t>
            </a: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to exclude associated colonic epithelial lesions
</a:t>
            </a:r>
            <a:endParaRPr lang="en-US" sz="1200" dirty="0"/>
          </a:p>
          <a:p>
            <a:pPr>
              <a:spcAft>
                <a:spcPts val="400"/>
              </a:spcAft>
            </a:pPr>
            <a:r>
              <a:rPr lang="en-US" sz="12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Surveillance: </a:t>
            </a: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CT + tumor markers (CEA, CA-19-9, CA-125) for ≥5 years
</a:t>
            </a:r>
            <a:endParaRPr lang="en-US" sz="1200" dirty="0"/>
          </a:p>
          <a:p>
            <a:pPr>
              <a:spcAft>
                <a:spcPts val="400"/>
              </a:spcAft>
            </a:pPr>
            <a:r>
              <a:rPr lang="en-US" sz="12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High-risk perforated cases:</a:t>
            </a: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Consider CRS + HIPEC at specialist centre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&amp; Invasive Epithelial Tumors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74320" y="1634490"/>
            <a:ext cx="2743200" cy="2240280"/>
          </a:xfrm>
          <a:prstGeom prst="rect">
            <a:avLst/>
          </a:prstGeom>
          <a:solidFill>
            <a:srgbClr val="FFFBF0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1634490"/>
            <a:ext cx="2743200" cy="41148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163449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47472" y="2091690"/>
            <a:ext cx="2596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i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Appendiceal Mucinous Neoplasm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84048" y="2457450"/>
            <a:ext cx="25237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dysplasia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Pushing invasion (not infiltrative)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definitive invasion yet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154680" y="1634490"/>
            <a:ext cx="2743200" cy="2240280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3154680" y="1634490"/>
            <a:ext cx="2743200" cy="41148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3200400" y="163449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Adenocarcinoma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264408" y="2119122"/>
            <a:ext cx="25237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Infiltrative invasion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/ moderate / poorly differentiated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or without signet ring cells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035040" y="1634490"/>
            <a:ext cx="2743200" cy="2240280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6035040" y="1634490"/>
            <a:ext cx="2743200" cy="4114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6080760" y="163449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Non-mucinous Adenocarcinoma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144768" y="2119122"/>
            <a:ext cx="25237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Behaves like colorectal cancer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Similar management strategy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20040" y="4011930"/>
            <a:ext cx="8503920" cy="1627632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320040" y="4011930"/>
            <a:ext cx="64008" cy="162763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02920" y="405765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FOR HIGH-GRADE / INVASIVE TUMORS: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2920" y="4331970"/>
            <a:ext cx="8229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13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Right Hemicolectomy</a:t>
            </a:r>
            <a:endParaRPr lang="en-US" sz="1300" dirty="0"/>
          </a:p>
          <a:p>
            <a:pPr>
              <a:spcAft>
                <a:spcPts val="300"/>
              </a:spcAft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(risk of lymph node involvement)
</a:t>
            </a:r>
            <a:endParaRPr lang="en-US" sz="1300" dirty="0"/>
          </a:p>
          <a:p>
            <a:pPr>
              <a:spcAft>
                <a:spcPts val="300"/>
              </a:spcAft>
            </a:pPr>
            <a:r>
              <a:rPr lang="en-US" sz="13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CRS + HIPEC</a:t>
            </a:r>
            <a:endParaRPr lang="en-US" sz="1300" dirty="0"/>
          </a:p>
          <a:p>
            <a:pPr>
              <a:spcAft>
                <a:spcPts val="300"/>
              </a:spcAft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if peritoneal metastases present
</a:t>
            </a:r>
            <a:endParaRPr lang="en-US" sz="1300" dirty="0"/>
          </a:p>
          <a:p>
            <a:pPr>
              <a:spcAft>
                <a:spcPts val="300"/>
              </a:spcAft>
            </a:pPr>
            <a:r>
              <a:rPr lang="en-US" sz="13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Consider bilateral salpingo-oophorectomy</a:t>
            </a:r>
            <a:endParaRPr lang="en-US" sz="1300" dirty="0"/>
          </a:p>
          <a:p>
            <a:pPr>
              <a:spcAft>
                <a:spcPts val="300"/>
              </a:spcAft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(risk of ovarian seeding)</a:t>
            </a:r>
            <a:endParaRPr lang="en-US" sz="1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Pseudomyxoma Peritonei (PMP)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4480560" cy="310896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1661922"/>
            <a:ext cx="448056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1661922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2045970"/>
            <a:ext cx="420624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 clinical syndrome characterized by:
</a:t>
            </a:r>
            <a:endParaRPr lang="en-US" sz="1500" dirty="0"/>
          </a:p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Progressive peritoneal tumor deposits
</a:t>
            </a:r>
            <a:endParaRPr lang="en-US" sz="1500" dirty="0"/>
          </a:p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Mucinous ascites
</a:t>
            </a:r>
            <a:endParaRPr lang="en-US" sz="1500" dirty="0"/>
          </a:p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Omental cake
</a:t>
            </a:r>
            <a:endParaRPr lang="en-US" sz="1500" dirty="0"/>
          </a:p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Ovarian involvement in females
</a:t>
            </a:r>
            <a:endParaRPr lang="en-US" sz="1500" dirty="0"/>
          </a:p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Perforation of a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appendiceal tumor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074920" y="1661922"/>
            <a:ext cx="3749040" cy="91440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5074920" y="1680210"/>
            <a:ext cx="3749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3.2 / million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074920" y="2173986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Incidence per year</a:t>
            </a:r>
            <a:endParaRPr lang="en-US" sz="1100" dirty="0"/>
          </a:p>
          <a:p>
            <a:pPr algn="ctr"/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(prev. thought 1/million)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74920" y="2686050"/>
            <a:ext cx="3749040" cy="914400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5074920" y="2704338"/>
            <a:ext cx="3749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~9%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074920" y="319811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risk of PMP after</a:t>
            </a:r>
            <a:endParaRPr lang="en-US" sz="1100" dirty="0"/>
          </a:p>
          <a:p>
            <a:pPr algn="ctr"/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appendix epithelial tumor removal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074920" y="3710178"/>
            <a:ext cx="3749040" cy="914400"/>
          </a:xfrm>
          <a:prstGeom prst="rect">
            <a:avLst/>
          </a:prstGeom>
          <a:solidFill>
            <a:srgbClr val="F7F9FB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074920" y="3728466"/>
            <a:ext cx="3749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30–50%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5074920" y="422224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with mucinous</a:t>
            </a:r>
            <a:endParaRPr lang="en-US" sz="1100" dirty="0"/>
          </a:p>
          <a:p>
            <a:pPr algn="ctr"/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adenoca­rcinoma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4898898"/>
            <a:ext cx="8503920" cy="43891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57200" y="489889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INVARIABLY FATAL without intervention — specialist referral is mandatory</a:t>
            </a:r>
            <a:endParaRPr lang="en-US" sz="15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Clinical Presentation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4114800" cy="3474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166192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SYMPTOMS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0040" y="2064258"/>
            <a:ext cx="4114800" cy="658368"/>
          </a:xfrm>
          <a:prstGeom prst="rect">
            <a:avLst/>
          </a:prstGeom>
          <a:solidFill>
            <a:srgbClr val="FFF5F5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206425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Progressive and MASSIVE abdominal distension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20040" y="2841498"/>
            <a:ext cx="4114800" cy="658368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57200" y="284149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Anorexia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20040" y="3618738"/>
            <a:ext cx="4114800" cy="658368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57200" y="361873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Symptoms of bowel dysfunction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709160" y="1661922"/>
            <a:ext cx="4114800" cy="347472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709160" y="166192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TUMOR MARKERS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709160" y="2064258"/>
            <a:ext cx="4114800" cy="658368"/>
          </a:xfrm>
          <a:prstGeom prst="rect">
            <a:avLst/>
          </a:prstGeom>
          <a:solidFill>
            <a:srgbClr val="E6F4F5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800600" y="2064258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CEA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43600" y="206425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Carcinoembryonic antigen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709160" y="2841498"/>
            <a:ext cx="4114800" cy="658368"/>
          </a:xfrm>
          <a:prstGeom prst="rect">
            <a:avLst/>
          </a:prstGeom>
          <a:solidFill>
            <a:srgbClr val="E6F4F5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800600" y="2841498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CA-125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943600" y="284149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Elevated in peritoneal disease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709160" y="3618738"/>
            <a:ext cx="4114800" cy="658368"/>
          </a:xfrm>
          <a:prstGeom prst="rect">
            <a:avLst/>
          </a:prstGeom>
          <a:solidFill>
            <a:srgbClr val="E6F4F5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800600" y="3618738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CA-19-9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943600" y="361873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tumor marker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20040" y="4514850"/>
            <a:ext cx="8503920" cy="502920"/>
          </a:xfrm>
          <a:prstGeom prst="rect">
            <a:avLst/>
          </a:prstGeom>
          <a:solidFill>
            <a:srgbClr val="FFF8E6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502920" y="451485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Elevated tumor markers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indicate a more aggressive phenotype and are associated with a worse prognosis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3700" b="1">
                <a:solidFill>
                  <a:srgbClr val="FFFFFF"/>
                </a:solidFill>
              </a:rPr>
              <a:t>Overview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6382E1-09EB-9E7A-D603-C7C8B0A921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147803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Classification (PSOGI 2016)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Adapted from Carr NJ et al. Am J Surg Pathol 2016; 40: 14–26</a:t>
            </a:r>
            <a:endParaRPr lang="en-US" sz="9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/>
        </p:nvGraphicFramePr>
        <p:xfrm>
          <a:off x="320040" y="1661922"/>
          <a:ext cx="8503920" cy="356616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1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Grade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Description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Prognosis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2E7D3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Acellular Mucin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Mucin only — no epithelial cells present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2E7D3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Best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D768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Low-Grade Mucinous Carcinoma Peritonei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Low-grade epithelial cells within mucin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0D768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Good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C97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High-Grade Mucinous Carcinoma Peritonei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High-grade cytological features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C97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Intermediate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C628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High-Grade + Signet Ring Cells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High-grade features with signet ring cell component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C628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Worst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Investigations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2743200" cy="393192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1325880" y="1725930"/>
            <a:ext cx="731520" cy="731520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325880" y="172593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11480" y="252145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" y="279577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&amp; Pelvis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29768" y="3307842"/>
            <a:ext cx="252374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High-resolution  |  Oral + IV contrast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investigation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200400" y="1661922"/>
            <a:ext cx="2743200" cy="3931920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206240" y="1725930"/>
            <a:ext cx="731520" cy="731520"/>
          </a:xfrm>
          <a:prstGeom prst="ellipse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206240" y="172593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291840" y="279577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Colonoscopy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310128" y="3307842"/>
            <a:ext cx="252374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exclude a primary colorectal cancer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source of peritoneal disease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080760" y="1661922"/>
            <a:ext cx="2743200" cy="3931920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Shape 16"/>
          <p:cNvSpPr/>
          <p:nvPr/>
        </p:nvSpPr>
        <p:spPr>
          <a:xfrm>
            <a:off x="7086600" y="1725930"/>
            <a:ext cx="731520" cy="731520"/>
          </a:xfrm>
          <a:prstGeom prst="ellipse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7086600" y="172593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172200" y="279577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Laparoscopy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190488" y="3307842"/>
            <a:ext cx="252374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Additional staging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visualization of small bowel (occult miliary disease)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Tissue diagnosis</a:t>
            </a:r>
            <a:endParaRPr lang="en-US" sz="1300" dirty="0"/>
          </a:p>
          <a:p>
            <a:pPr>
              <a:lnSpc>
                <a:spcPct val="135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be at a CRS-capable centre</a:t>
            </a:r>
            <a:endParaRPr lang="en-US" sz="13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Treatment: CRS + HIPEC (Sugarbaker Procedure)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Sugarbaker PH — Washington DC  |  Bailey &amp; Love Ch. 76, p. 1352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4114800" cy="2926080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1661922"/>
            <a:ext cx="4114800" cy="38404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166192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CRS — Cytoreductive Surgery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2100834"/>
            <a:ext cx="38404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Multiple peritonectomy procedures
</a:t>
            </a:r>
            <a:endParaRPr lang="en-US" sz="15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Multivisceral resections as required
</a:t>
            </a:r>
            <a:endParaRPr lang="en-US" sz="1500" dirty="0"/>
          </a:p>
          <a:p>
            <a:pPr>
              <a:spcAft>
                <a:spcPts val="400"/>
              </a:spcAft>
            </a:pPr>
            <a:r>
              <a:rPr lang="en-US" sz="15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surgical clearance of all visible tumor
</a:t>
            </a:r>
            <a:endParaRPr lang="en-US" sz="1500" dirty="0"/>
          </a:p>
          <a:p>
            <a:pPr>
              <a:spcAft>
                <a:spcPts val="400"/>
              </a:spcAft>
            </a:pPr>
            <a:r>
              <a:rPr lang="en-US" sz="13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require: </a:t>
            </a: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Peritonectomy, omentectomy, BSO, hysterectomy, cholecystectomy, splenectomy, gastrectomy, colectomy, AR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343400" y="2228850"/>
            <a:ext cx="548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D0D8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4000" dirty="0"/>
          </a:p>
        </p:txBody>
      </p:sp>
      <p:sp>
        <p:nvSpPr>
          <p:cNvPr id="11" name="Shape 9"/>
          <p:cNvSpPr/>
          <p:nvPr/>
        </p:nvSpPr>
        <p:spPr>
          <a:xfrm>
            <a:off x="4800600" y="1661922"/>
            <a:ext cx="4023360" cy="292608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4800600" y="1661922"/>
            <a:ext cx="4023360" cy="384048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800600" y="1661922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HIPEC — Hyperthermic IP Chemotherapy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937760" y="2100834"/>
            <a:ext cx="3749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Agents: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Mitomycin C or Oxaliplatin
</a:t>
            </a:r>
            <a:endParaRPr lang="en-US" sz="1500" dirty="0"/>
          </a:p>
          <a:p>
            <a:pPr>
              <a:spcAft>
                <a:spcPts val="400"/>
              </a:spcAft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60–90 minutes perfusion
</a:t>
            </a:r>
            <a:endParaRPr lang="en-US" sz="1500" dirty="0"/>
          </a:p>
          <a:p>
            <a:pPr>
              <a:spcAft>
                <a:spcPts val="400"/>
              </a:spcAft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Temperature: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Hyperthermic conditions
</a:t>
            </a:r>
            <a:endParaRPr lang="en-US" sz="1500" dirty="0"/>
          </a:p>
          <a:p>
            <a:pPr>
              <a:spcAft>
                <a:spcPts val="400"/>
              </a:spcAft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Eradicates residual microscopic disease following CRS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20040" y="4697730"/>
            <a:ext cx="8503920" cy="438912"/>
          </a:xfrm>
          <a:prstGeom prst="rect">
            <a:avLst/>
          </a:prstGeom>
          <a:solidFill>
            <a:srgbClr val="FFF8E6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02920" y="4697730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Combined operation can take in excess of </a:t>
            </a:r>
            <a:r>
              <a:rPr lang="en-US" sz="15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hours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|  Requires specialist centre with multidisciplinary expertise</a:t>
            </a:r>
            <a:endParaRPr lang="en-US" sz="15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CRS + HIPEC — Outcomes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Basingstoke series — Moran BJ, &gt; 1000 patients  |  Bailey &amp; Love Ch. 76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320040" y="1661922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Basingstoke Series — Moran BJ (&gt; 1,000 patients)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2045970"/>
            <a:ext cx="4114800" cy="1143000"/>
          </a:xfrm>
          <a:prstGeom prst="rect">
            <a:avLst/>
          </a:prstGeom>
          <a:solidFill>
            <a:srgbClr val="F7F9FB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57200" y="2045970"/>
            <a:ext cx="1645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~75%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148840" y="2045970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cytoreduction achieved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2045970"/>
            <a:ext cx="4114800" cy="114300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846320" y="2045970"/>
            <a:ext cx="1645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2%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6537960" y="2045970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Operative mortality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20040" y="3371850"/>
            <a:ext cx="4114800" cy="1143000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57200" y="3371850"/>
            <a:ext cx="1645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2148840" y="3371850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Major postoperative morbidity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709160" y="3371850"/>
            <a:ext cx="4114800" cy="1143000"/>
          </a:xfrm>
          <a:prstGeom prst="rect">
            <a:avLst/>
          </a:prstGeom>
          <a:solidFill>
            <a:srgbClr val="F7F9FB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846320" y="3371850"/>
            <a:ext cx="1645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87% / 70%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6537960" y="3371850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/ 10-year survival</a:t>
            </a:r>
            <a:endParaRPr lang="en-US" sz="1300" dirty="0"/>
          </a:p>
          <a:p>
            <a:pPr>
              <a:lnSpc>
                <a:spcPct val="12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(complete cytoreduction)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20040" y="4743450"/>
            <a:ext cx="8503920" cy="502920"/>
          </a:xfrm>
          <a:prstGeom prst="rect">
            <a:avLst/>
          </a:prstGeom>
          <a:solidFill>
            <a:srgbClr val="FFF8E6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320040" y="4743450"/>
            <a:ext cx="64008" cy="50292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02920" y="474345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Worse outcomes: </a:t>
            </a: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Male sex  |  Elevated tumor markers  |  High-grade or invasive tumor  |  Follow-up ≥10 years (late recurrence documented)</a:t>
            </a:r>
            <a:endParaRPr lang="en-US" sz="13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Systemic Chemotherapy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850392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1661922"/>
            <a:ext cx="8503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IS CHEMOTHERAPY INDICATED?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0040" y="2091690"/>
            <a:ext cx="4160520" cy="2560320"/>
          </a:xfrm>
          <a:prstGeom prst="rect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320040" y="2091690"/>
            <a:ext cx="4160520" cy="34747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20040" y="2091690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INDICATED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254889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or invasive UNRESECTABLE disease → First-line treatment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346329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Adjuvant setting after CRS + HIPEC in patients with high-grade tumor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709160" y="2091690"/>
            <a:ext cx="4160520" cy="2560320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4709160" y="2091690"/>
            <a:ext cx="4160520" cy="3474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709160" y="2091690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 NOT INDICATED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46320" y="254889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Low-grade PMP — chemotherapy is NOT typically used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846320" y="346329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Well-resected low-grade disease with complete cytoreduction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320040" y="4834890"/>
            <a:ext cx="8503920" cy="530352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502920" y="4834890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REFERRAL: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patients with PMP must be referred to a </a:t>
            </a:r>
            <a:r>
              <a:rPr lang="en-US" sz="15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specialist multidisciplinary peritoneal malignancy centre</a:t>
            </a:r>
            <a:endParaRPr lang="en-US" sz="15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Incidental Appendix Tumor — Management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411480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166192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Incidental Finding in Specimen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11480" y="2064258"/>
            <a:ext cx="38862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depends on:
</a:t>
            </a:r>
            <a:endParaRPr lang="en-US" sz="1500" dirty="0"/>
          </a:p>
          <a:p>
            <a:pPr>
              <a:spcAft>
                <a:spcPts val="3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Degree of cytological atypia
</a:t>
            </a:r>
            <a:endParaRPr lang="en-US" sz="1500" dirty="0"/>
          </a:p>
          <a:p>
            <a:pPr>
              <a:spcAft>
                <a:spcPts val="3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Risk of lymph node metastases
</a:t>
            </a:r>
            <a:endParaRPr lang="en-US" sz="1500" dirty="0"/>
          </a:p>
          <a:p>
            <a:pPr>
              <a:spcAft>
                <a:spcPts val="300"/>
              </a:spcAft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Future risk of developing PMP
</a:t>
            </a:r>
            <a:endParaRPr lang="en-US" sz="1500" dirty="0"/>
          </a:p>
          <a:p>
            <a:pPr>
              <a:spcAft>
                <a:spcPts val="300"/>
              </a:spcAft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Small, low-grade tumors: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Surveillance only
</a:t>
            </a:r>
            <a:endParaRPr lang="en-US" sz="1500" dirty="0"/>
          </a:p>
          <a:p>
            <a:pPr>
              <a:spcAft>
                <a:spcPts val="300"/>
              </a:spcAft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Larger / adverse features: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Further surgery required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709160" y="1661922"/>
            <a:ext cx="4114800" cy="347472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09160" y="166192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Unexpected Tumor Found at Surgery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754880" y="2100834"/>
            <a:ext cx="384048" cy="384048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754880" y="210083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212080" y="2100834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Inspect abdominal cavity — look for metastases or PMP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754880" y="2786634"/>
            <a:ext cx="384048" cy="384048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754880" y="278663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212080" y="2786634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 appendix carefully (avoid spillage of contents)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754880" y="3472434"/>
            <a:ext cx="384048" cy="384048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754880" y="347243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212080" y="3472434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Await histopathology before further intervention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754880" y="4158234"/>
            <a:ext cx="384048" cy="384048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4754880" y="415823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212080" y="4158234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manageable by appendicectomy ± cuff of caecum</a:t>
            </a:r>
            <a:endParaRPr lang="en-US" sz="13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Incidental PMP Found at Surgery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1661922"/>
            <a:ext cx="502920" cy="64008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1661922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1661922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Careful inspection of abdominal cavity — record extent and distribution of disease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20040" y="2411730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320040" y="2411730"/>
            <a:ext cx="502920" cy="64008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320040" y="2411730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914400" y="241173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Peritoneal or omental biopsy — minimise disruption of anatomical planes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320040" y="3161538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20040" y="3161538"/>
            <a:ext cx="502920" cy="64008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20040" y="3161538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914400" y="3161538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appendix is abnormal → perform appendicectomy for histological diagnosis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320040" y="3911346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20040" y="3911346"/>
            <a:ext cx="502920" cy="64008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20040" y="3911346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914400" y="3911346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ABORT the planned procedure — do not attempt CRS at an unprepared centre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320040" y="4661154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320040" y="4661154"/>
            <a:ext cx="502920" cy="6400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320040" y="4661154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914400" y="4661154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 to specialist centre experienced in management of peritoneal malignancy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320040" y="5447538"/>
            <a:ext cx="850392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7" name="Text 25"/>
          <p:cNvSpPr/>
          <p:nvPr/>
        </p:nvSpPr>
        <p:spPr>
          <a:xfrm>
            <a:off x="457200" y="5447538"/>
            <a:ext cx="8321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PRINCIPLE: Do NOT attempt CRS at an unprepared centre — staging and specialist referral first</a:t>
            </a:r>
            <a:endParaRPr lang="en-US" sz="13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85725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Points — Tumors of the Appendix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570814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570814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1661922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1661922"/>
            <a:ext cx="64008" cy="56692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75488" y="1661922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appendix tumors are found INCIDENTALLY at appendicectomy — asymptomatic presentation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0040" y="2329434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Shape 8"/>
          <p:cNvSpPr/>
          <p:nvPr/>
        </p:nvSpPr>
        <p:spPr>
          <a:xfrm>
            <a:off x="320040" y="2329434"/>
            <a:ext cx="64008" cy="566928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75488" y="2329434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NETs (30%): appendicectomy alone if &lt; 1 cm — curative; right hemicolectomy if &gt; 2 cm or high grade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20040" y="2996946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320040" y="2996946"/>
            <a:ext cx="64008" cy="566928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75488" y="2996946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GCC: rare (&lt; 5%), aggressive — treat like adenocarcinoma (right hemicolectomy ± CRS/HIPEC)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0040" y="3664458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320040" y="3664458"/>
            <a:ext cx="64008" cy="566928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75488" y="3664458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LAMN: low-grade, no lymph node mets — surveillance only; risk of PMP if perforated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20040" y="4331970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20040" y="4331970"/>
            <a:ext cx="64008" cy="56692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75488" y="4331970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tumors (HAMN, adenoca): right hemicolectomy ± CRS + HIPEC ± bilateral BSO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20040" y="4999482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Shape 20"/>
          <p:cNvSpPr/>
          <p:nvPr/>
        </p:nvSpPr>
        <p:spPr>
          <a:xfrm>
            <a:off x="320040" y="4999482"/>
            <a:ext cx="64008" cy="56692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75488" y="4999482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PMP: invariably fatal without treatment — specialist CRS + HIPEC; 5-year survival 87% when complete cytoreduction achieved</a:t>
            </a:r>
            <a:endParaRPr lang="en-US" sz="1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13157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 &amp; References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1817370"/>
            <a:ext cx="8412480" cy="2286000"/>
          </a:xfrm>
          <a:prstGeom prst="rect">
            <a:avLst/>
          </a:prstGeom>
          <a:solidFill>
            <a:srgbClr val="16284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863090"/>
            <a:ext cx="80467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40000"/>
              </a:lnSpc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Source
</a:t>
            </a:r>
            <a:endParaRPr lang="en-US" sz="1500" dirty="0"/>
          </a:p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Short Practice of Surgery, 28th Edition
</a:t>
            </a:r>
            <a:endParaRPr lang="en-US" sz="1500" dirty="0"/>
          </a:p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A8C8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76: The Vermiform Appendix  |  Pages 1350–1353
</a:t>
            </a:r>
            <a:endParaRPr lang="en-US" sz="1500" dirty="0"/>
          </a:p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A8C8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Section: Neoplasms of the Appendix and Pseudomyxoma Peritonei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365760" y="424053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90AFC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Carr NJ et al. PSOGI Modified Delphi Classification. Am J Surg Pathol 2016; 40: 14–26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4624578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90AFC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Govaerts K et al. Appendiceal tumours and PMP: PSOGI/EURACAN clinical practice guidelines. Eur J Surg Oncol 2021; 47: 11–35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65760" y="5008626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90AFC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Pape UF et al. ENETS Consensus guidelines for NETs of the appendix. Neuroendocrinology 2016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5392674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90AFC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Ansari N et al. CRS and HIPEC in 1000 patients with perforated appendiceal tumours. Eur J Surg Oncol 2016; 42: 1035–41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Benign Tumors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A422447-F566-2298-1CC7-4B6900BD91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6430440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4100">
                <a:solidFill>
                  <a:srgbClr val="FFFFFF"/>
                </a:solidFill>
              </a:rPr>
              <a:t>Diagnosis of Benign Lesions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D2F8518-72A6-ED75-8A84-B6CA3B439B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9664676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3700">
                <a:solidFill>
                  <a:srgbClr val="FFFFFF"/>
                </a:solidFill>
              </a:rPr>
              <a:t>Peutz Jeghers Syndrome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55EBE98-EE17-8183-7AB6-A7FABEDF4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6932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2800" dirty="0" err="1">
                <a:solidFill>
                  <a:srgbClr val="FFFFFF"/>
                </a:solidFill>
              </a:rPr>
              <a:t>Peutz</a:t>
            </a:r>
            <a:r>
              <a:rPr lang="en-GB" sz="2800" dirty="0">
                <a:solidFill>
                  <a:srgbClr val="FFFFFF"/>
                </a:solidFill>
              </a:rPr>
              <a:t> </a:t>
            </a:r>
            <a:r>
              <a:rPr lang="en-GB" sz="2800" dirty="0" err="1">
                <a:solidFill>
                  <a:srgbClr val="FFFFFF"/>
                </a:solidFill>
              </a:rPr>
              <a:t>Jeghers</a:t>
            </a:r>
            <a:r>
              <a:rPr lang="en-GB" sz="2800" dirty="0">
                <a:solidFill>
                  <a:srgbClr val="FFFFFF"/>
                </a:solidFill>
              </a:rPr>
              <a:t> Management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4809744-96B5-BE20-F34C-B5361DA0A8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6417031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Malignant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Adenocarcinoma</a:t>
            </a:r>
            <a:endParaRPr lang="en-US" dirty="0"/>
          </a:p>
          <a:p>
            <a:pPr>
              <a:defRPr sz="2800"/>
            </a:pPr>
            <a:r>
              <a:rPr dirty="0"/>
              <a:t> NET</a:t>
            </a:r>
            <a:endParaRPr lang="en-US" dirty="0"/>
          </a:p>
          <a:p>
            <a:pPr>
              <a:defRPr sz="2800"/>
            </a:pPr>
            <a:r>
              <a:rPr dirty="0"/>
              <a:t> lymphoma</a:t>
            </a:r>
            <a:endParaRPr lang="en-US" dirty="0"/>
          </a:p>
          <a:p>
            <a:pPr>
              <a:defRPr sz="2800"/>
            </a:pPr>
            <a:r>
              <a:rPr dirty="0"/>
              <a:t> GIST</a:t>
            </a:r>
          </a:p>
          <a:p>
            <a:pPr>
              <a:defRPr sz="2800"/>
            </a:pPr>
            <a:r>
              <a:rPr dirty="0"/>
              <a:t>Account for majority malignancies</a:t>
            </a:r>
          </a:p>
          <a:p>
            <a:pPr>
              <a:defRPr sz="2800"/>
            </a:pPr>
            <a:r>
              <a:rPr dirty="0"/>
              <a:t>Often diagnosed late stage</a:t>
            </a:r>
          </a:p>
          <a:p>
            <a:pPr>
              <a:defRPr sz="2800"/>
            </a:pPr>
            <a:r>
              <a:rPr dirty="0"/>
              <a:t>Present with obstruction or bleeding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Adenocarcinoma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More frequently found in the jejunum than the ileum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Linked to Crohn’s disease and coeliac disease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Symptoms include anemia, obstruction, and bleeding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Managed through surgical resection with clear margins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C6835B8-9878-2F4C-B417-1A6ED85A59A0}">
  <we:reference id="wa200010001" version="1.0.0.1" store="en-US" storeType="OMEX"/>
  <we:alternateReferences>
    <we:reference id="wa200010001" version="1.0.0.1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</TotalTime>
  <Words>2264</Words>
  <Application>Microsoft Macintosh PowerPoint</Application>
  <PresentationFormat>On-screen Show (4:3)</PresentationFormat>
  <Paragraphs>404</Paragraphs>
  <Slides>38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Aptos</vt:lpstr>
      <vt:lpstr>Arial</vt:lpstr>
      <vt:lpstr>Calibri</vt:lpstr>
      <vt:lpstr>Office Theme</vt:lpstr>
      <vt:lpstr>Small bowel tumors</vt:lpstr>
      <vt:lpstr>Clinical Scenario</vt:lpstr>
      <vt:lpstr>Overview</vt:lpstr>
      <vt:lpstr>Benign Tumors</vt:lpstr>
      <vt:lpstr>Diagnosis of Benign Lesions</vt:lpstr>
      <vt:lpstr>Peutz Jeghers Syndrome</vt:lpstr>
      <vt:lpstr>Peutz Jeghers Management</vt:lpstr>
      <vt:lpstr>Malignant Tumors</vt:lpstr>
      <vt:lpstr>Adenocarcinoma</vt:lpstr>
      <vt:lpstr>Neuroendocrine Tumors</vt:lpstr>
      <vt:lpstr>Carcinoid Syndrome</vt:lpstr>
      <vt:lpstr>NET Management</vt:lpstr>
      <vt:lpstr>Lymphoma</vt:lpstr>
      <vt:lpstr>GIST</vt:lpstr>
      <vt:lpstr>GIST Treatment</vt:lpstr>
      <vt:lpstr>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8</cp:revision>
  <dcterms:created xsi:type="dcterms:W3CDTF">2013-01-27T09:14:16Z</dcterms:created>
  <dcterms:modified xsi:type="dcterms:W3CDTF">2026-05-05T04:31:39Z</dcterms:modified>
  <cp:category/>
</cp:coreProperties>
</file>