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Patient with anemia abdominal pain</a:t>
            </a:r>
          </a:p>
          <a:p>
            <a:pPr>
              <a:defRPr sz="2800"/>
            </a:pPr>
            <a:r>
              <a:t>Occult bleeding or obstruction symptoms</a:t>
            </a:r>
          </a:p>
          <a:p>
            <a:pPr>
              <a:defRPr sz="2800"/>
            </a:pPr>
            <a:r>
              <a:t>Imaging inconclusive small bowel lesion</a:t>
            </a:r>
          </a:p>
          <a:p>
            <a:pPr>
              <a:defRPr sz="2800"/>
            </a:pPr>
            <a:r>
              <a:t>Consider small bowel tumor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Carcinoid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Flushing diarrhea bronchospasm palpitations</a:t>
            </a:r>
          </a:p>
          <a:p>
            <a:pPr>
              <a:defRPr sz="2800"/>
            </a:pPr>
            <a:r>
              <a:t>Occurs after liver metastasis</a:t>
            </a:r>
          </a:p>
          <a:p>
            <a:pPr>
              <a:defRPr sz="2800"/>
            </a:pPr>
            <a:r>
              <a:t>Due to vasoactive substances</a:t>
            </a:r>
          </a:p>
          <a:p>
            <a:pPr>
              <a:defRPr sz="2800"/>
            </a:pPr>
            <a:r>
              <a:t>Triggered by alcohol classically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Surgical resection primary treatment</a:t>
            </a:r>
          </a:p>
          <a:p>
            <a:pPr>
              <a:defRPr sz="2800"/>
            </a:pPr>
            <a:r>
              <a:t>Octreotide controls symptoms</a:t>
            </a:r>
          </a:p>
          <a:p>
            <a:pPr>
              <a:defRPr sz="2800"/>
            </a:pPr>
            <a:r>
              <a:t>Octreotide scan for staging</a:t>
            </a:r>
          </a:p>
          <a:p>
            <a:pPr>
              <a:defRPr sz="2800"/>
            </a:pPr>
            <a:r>
              <a:t>Slow growing prolonged survival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Lymphoma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Primary or secondary involvement</a:t>
            </a:r>
          </a:p>
          <a:p>
            <a:pPr>
              <a:defRPr sz="2800"/>
            </a:pPr>
            <a:r>
              <a:t>Common in immunodeficiency states</a:t>
            </a:r>
          </a:p>
          <a:p>
            <a:pPr>
              <a:defRPr sz="2800"/>
            </a:pPr>
            <a:r>
              <a:t>Presents with weight loss anemia</a:t>
            </a:r>
          </a:p>
          <a:p>
            <a:pPr>
              <a:defRPr sz="2800"/>
            </a:pPr>
            <a:r>
              <a:t>Treatment mainly chemotherapy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Mesenchymal tumor c-kit positive</a:t>
            </a:r>
          </a:p>
          <a:p>
            <a:pPr>
              <a:defRPr sz="2800"/>
            </a:pPr>
            <a:r>
              <a:t>Common in stomach also small bowel</a:t>
            </a:r>
          </a:p>
          <a:p>
            <a:pPr>
              <a:defRPr sz="2800"/>
            </a:pPr>
            <a:r>
              <a:t>Presents with pain bleeding mass</a:t>
            </a:r>
          </a:p>
          <a:p>
            <a:pPr>
              <a:defRPr sz="2800"/>
            </a:pPr>
            <a:r>
              <a:t>Surgery main treatment modality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GIST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Imatinib for advanced disease</a:t>
            </a:r>
          </a:p>
          <a:p>
            <a:pPr>
              <a:defRPr sz="2800"/>
            </a:pPr>
            <a:r>
              <a:t>Used preoperative tumor reduction</a:t>
            </a:r>
          </a:p>
          <a:p>
            <a:pPr>
              <a:defRPr sz="2800"/>
            </a:pPr>
            <a:r>
              <a:t>Not sensitive to chemotherapy</a:t>
            </a:r>
          </a:p>
          <a:p>
            <a:pPr>
              <a:defRPr sz="2800"/>
            </a:pPr>
            <a:r>
              <a:t>Risk of perforation during treatment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Small bowel tumors rare but important</a:t>
            </a:r>
          </a:p>
          <a:p>
            <a:pPr>
              <a:defRPr sz="2800"/>
            </a:pPr>
            <a:r>
              <a:t>Benign often asymptomatic</a:t>
            </a:r>
          </a:p>
          <a:p>
            <a:pPr>
              <a:defRPr sz="2800"/>
            </a:pPr>
            <a:r>
              <a:t>Malignant present late clinically</a:t>
            </a:r>
          </a:p>
          <a:p>
            <a:pPr>
              <a:defRPr sz="2800"/>
            </a:pPr>
            <a:r>
              <a:t>Surgery mainstay of treatment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Small bowel tumors are rare</a:t>
            </a:r>
          </a:p>
          <a:p>
            <a:pPr>
              <a:defRPr sz="2800"/>
            </a:pPr>
            <a:r>
              <a:t>Less than ten percent GI tumors</a:t>
            </a:r>
          </a:p>
          <a:p>
            <a:pPr>
              <a:defRPr sz="2800"/>
            </a:pPr>
            <a:r>
              <a:t>Often present late clinically</a:t>
            </a:r>
          </a:p>
          <a:p>
            <a:pPr>
              <a:defRPr sz="2800"/>
            </a:pPr>
            <a:r>
              <a:t>Require high suspicion for diagnosis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Benign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Adenomas lipomas haemangiomas neurogenic tumors</a:t>
            </a:r>
          </a:p>
          <a:p>
            <a:pPr>
              <a:defRPr sz="2800"/>
            </a:pPr>
            <a:r>
              <a:t>Usually asymptomatic incidental finding</a:t>
            </a:r>
          </a:p>
          <a:p>
            <a:pPr>
              <a:defRPr sz="2800"/>
            </a:pPr>
            <a:r>
              <a:t>May cause bleeding or obstruction</a:t>
            </a:r>
          </a:p>
          <a:p>
            <a:pPr>
              <a:defRPr sz="2800"/>
            </a:pPr>
            <a:r>
              <a:t>Can present with intussusception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 of Benign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CT often misses small lesions</a:t>
            </a:r>
          </a:p>
          <a:p>
            <a:pPr>
              <a:defRPr sz="2800"/>
            </a:pPr>
            <a:r>
              <a:t>Capsule endoscopy useful investigation</a:t>
            </a:r>
          </a:p>
          <a:p>
            <a:pPr>
              <a:defRPr sz="2800"/>
            </a:pPr>
            <a:r>
              <a:t>Enteroscopy confirms diagnosis</a:t>
            </a:r>
          </a:p>
          <a:p>
            <a:pPr>
              <a:defRPr sz="2800"/>
            </a:pPr>
            <a:r>
              <a:t>Symptomatic lesions require resection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Peutz Jeghers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Autosomal dominant hamartomatous polyps</a:t>
            </a:r>
          </a:p>
          <a:p>
            <a:pPr>
              <a:defRPr sz="2800"/>
            </a:pPr>
            <a:r>
              <a:t>Pigmented spots lips mouth digits</a:t>
            </a:r>
          </a:p>
          <a:p>
            <a:pPr>
              <a:defRPr sz="2800"/>
            </a:pPr>
            <a:r>
              <a:t>Mutation in STK11 gene</a:t>
            </a:r>
          </a:p>
          <a:p>
            <a:pPr>
              <a:defRPr sz="2800"/>
            </a:pPr>
            <a:r>
              <a:t>Increased risk of multiple cancers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Peutz Jeghers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Regular colon and cancer surveillance</a:t>
            </a:r>
          </a:p>
          <a:p>
            <a:pPr>
              <a:defRPr sz="2800"/>
            </a:pPr>
            <a:r>
              <a:t>Resection for bleeding or obstruction</a:t>
            </a:r>
          </a:p>
          <a:p>
            <a:pPr>
              <a:defRPr sz="2800"/>
            </a:pPr>
            <a:r>
              <a:t>Polyp removal via enterotomy</a:t>
            </a:r>
          </a:p>
          <a:p>
            <a:pPr>
              <a:defRPr sz="2800"/>
            </a:pPr>
            <a:r>
              <a:t>Follow up essential long term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Malignant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Adenocarcinoma NET lymphoma GIST</a:t>
            </a:r>
          </a:p>
          <a:p>
            <a:pPr>
              <a:defRPr sz="2800"/>
            </a:pPr>
            <a:r>
              <a:t>Account for majority malignancies</a:t>
            </a:r>
          </a:p>
          <a:p>
            <a:pPr>
              <a:defRPr sz="2800"/>
            </a:pPr>
            <a:r>
              <a:t>Often diagnosed late stage</a:t>
            </a:r>
          </a:p>
          <a:p>
            <a:pPr>
              <a:defRPr sz="2800"/>
            </a:pPr>
            <a:r>
              <a:t>Present with obstruction or bleeding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Adenocarcinoma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Common in jejunum more than ileum</a:t>
            </a:r>
          </a:p>
          <a:p>
            <a:pPr>
              <a:defRPr sz="2800"/>
            </a:pPr>
            <a:r>
              <a:t>Associated with Crohn and coeliac disease</a:t>
            </a:r>
          </a:p>
          <a:p>
            <a:pPr>
              <a:defRPr sz="2800"/>
            </a:pPr>
            <a:r>
              <a:t>Presents with anemia obstruction bleeding</a:t>
            </a:r>
          </a:p>
          <a:p>
            <a:pPr>
              <a:defRPr sz="2800"/>
            </a:pPr>
            <a:r>
              <a:t>Treatment surgical resection with margins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Neuroendocrine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Arise from enterochromaffin cells</a:t>
            </a:r>
          </a:p>
          <a:p>
            <a:pPr>
              <a:defRPr sz="2800"/>
            </a:pPr>
            <a:r>
              <a:t>Common in ileum appendix rectum</a:t>
            </a:r>
          </a:p>
          <a:p>
            <a:pPr>
              <a:defRPr sz="2800"/>
            </a:pPr>
            <a:r>
              <a:t>May produce serotonin and peptides</a:t>
            </a:r>
          </a:p>
          <a:p>
            <a:pPr>
              <a:defRPr sz="2800"/>
            </a:pPr>
            <a:r>
              <a:t>Can metastasize to liver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