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7"/>
    <p:restoredTop sz="94610"/>
  </p:normalViewPr>
  <p:slideViewPr>
    <p:cSldViewPr snapToGrid="0" snapToObjects="1">
      <p:cViewPr varScale="1">
        <p:scale>
          <a:sx n="161" d="100"/>
          <a:sy n="161" d="100"/>
        </p:scale>
        <p:origin x="480" y="12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7838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2A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0" y="-1371600"/>
            <a:ext cx="4572000" cy="4572000"/>
          </a:xfrm>
          <a:prstGeom prst="ellipse">
            <a:avLst/>
          </a:prstGeom>
          <a:solidFill>
            <a:srgbClr val="C9A84C">
              <a:alpha val="15000"/>
            </a:srgbClr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Shape 1"/>
          <p:cNvSpPr/>
          <p:nvPr/>
        </p:nvSpPr>
        <p:spPr>
          <a:xfrm>
            <a:off x="-1097280" y="3200400"/>
            <a:ext cx="3657600" cy="3657600"/>
          </a:xfrm>
          <a:prstGeom prst="ellipse">
            <a:avLst/>
          </a:prstGeom>
          <a:solidFill>
            <a:srgbClr val="C9A84C">
              <a:alpha val="10000"/>
            </a:srgbClr>
          </a:solidFill>
          <a:ln w="635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18288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457200" y="822960"/>
            <a:ext cx="8229600" cy="1737360"/>
          </a:xfrm>
          <a:prstGeom prst="roundRect">
            <a:avLst>
              <a:gd name="adj" fmla="val 5263"/>
            </a:avLst>
          </a:prstGeom>
          <a:solidFill>
            <a:srgbClr val="253580">
              <a:alpha val="70000"/>
            </a:srgbClr>
          </a:solidFill>
          <a:ln/>
          <a:effectLst>
            <a:outerShdw blurRad="101600" dist="381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6" name="Text 4"/>
          <p:cNvSpPr/>
          <p:nvPr/>
        </p:nvSpPr>
        <p:spPr>
          <a:xfrm>
            <a:off x="457200" y="868680"/>
            <a:ext cx="822960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200" b="1" dirty="0">
                <a:solidFill>
                  <a:srgbClr val="F0D07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SIALOLITHIASIS</a:t>
            </a:r>
            <a:endParaRPr lang="en-US" sz="4200" dirty="0"/>
          </a:p>
        </p:txBody>
      </p:sp>
      <p:sp>
        <p:nvSpPr>
          <p:cNvPr id="7" name="Text 5"/>
          <p:cNvSpPr/>
          <p:nvPr/>
        </p:nvSpPr>
        <p:spPr>
          <a:xfrm>
            <a:off x="457200" y="1600200"/>
            <a:ext cx="8229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of the Submandibular Gland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731520" y="2743200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i="1" dirty="0">
                <a:solidFill>
                  <a:srgbClr val="F0D0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"When eating becomes painful — the story of a stone in a gland"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2286000" y="3291840"/>
            <a:ext cx="4572000" cy="1463040"/>
          </a:xfrm>
          <a:prstGeom prst="roundRect">
            <a:avLst>
              <a:gd name="adj" fmla="val 6250"/>
            </a:avLst>
          </a:prstGeom>
          <a:solidFill>
            <a:srgbClr val="C9A84C">
              <a:alpha val="80000"/>
            </a:srgbClr>
          </a:solidFill>
          <a:ln/>
        </p:spPr>
        <p:txBody>
          <a:bodyPr/>
          <a:lstStyle/>
          <a:p>
            <a:endParaRPr lang="en-PK"/>
          </a:p>
        </p:txBody>
      </p:sp>
      <p:sp>
        <p:nvSpPr>
          <p:cNvPr id="10" name="Text 8"/>
          <p:cNvSpPr/>
          <p:nvPr/>
        </p:nvSpPr>
        <p:spPr>
          <a:xfrm>
            <a:off x="2286000" y="3337560"/>
            <a:ext cx="45720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B2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
</a:t>
            </a:r>
            <a:r>
              <a:rPr lang="en-US" sz="1200" dirty="0">
                <a:solidFill>
                  <a:srgbClr val="1B2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Professor of Surgery
</a:t>
            </a:r>
            <a:r>
              <a:rPr lang="en-US" sz="1000" i="1" dirty="0">
                <a:solidFill>
                  <a:srgbClr val="1B2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LMDC | Hameed Latif Hospital | Ghurki Trust Teaching Hospital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457200" y="480060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BDS Lecture — Oral &amp; Maxillofacial Surgery | Salivary Gland Disease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F6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B2A6B"/>
          </a:solidFill>
          <a:ln w="12700">
            <a:solidFill>
              <a:srgbClr val="1B2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28600" y="0"/>
            <a:ext cx="8686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🧪  Investigations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C9A84C">
              <a:alpha val="70000"/>
            </a:srgbClr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274320" y="4892040"/>
            <a:ext cx="8595360" cy="2514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3C3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| Sialolithiasis — Submandibular Gland | BDS Lecture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274320" y="777240"/>
            <a:ext cx="4206240" cy="1234440"/>
          </a:xfrm>
          <a:prstGeom prst="roundRect">
            <a:avLst>
              <a:gd name="adj" fmla="val 7407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7" name="Shape 5"/>
          <p:cNvSpPr/>
          <p:nvPr/>
        </p:nvSpPr>
        <p:spPr>
          <a:xfrm>
            <a:off x="365760" y="914400"/>
            <a:ext cx="502920" cy="502920"/>
          </a:xfrm>
          <a:prstGeom prst="ellipse">
            <a:avLst/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365760" y="91440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🔬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960120" y="850392"/>
            <a:ext cx="34290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D737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Plain X-Ray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365760" y="1435608"/>
            <a:ext cx="4023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3C3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Occlusal view (floor of mouth), lateral oblique mandible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365760" y="1664208"/>
            <a:ext cx="4023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Radiopaque stone (80% submandibular stones are radiopaque)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4709160" y="777240"/>
            <a:ext cx="4206240" cy="1234440"/>
          </a:xfrm>
          <a:prstGeom prst="roundRect">
            <a:avLst>
              <a:gd name="adj" fmla="val 7407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3" name="Shape 11"/>
          <p:cNvSpPr/>
          <p:nvPr/>
        </p:nvSpPr>
        <p:spPr>
          <a:xfrm>
            <a:off x="4800600" y="914400"/>
            <a:ext cx="502920" cy="502920"/>
          </a:xfrm>
          <a:prstGeom prst="ellipse">
            <a:avLst/>
          </a:prstGeom>
          <a:solidFill>
            <a:srgbClr val="1B2A6B"/>
          </a:solidFill>
          <a:ln w="12700">
            <a:solidFill>
              <a:srgbClr val="1B2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4" name="Text 12"/>
          <p:cNvSpPr/>
          <p:nvPr/>
        </p:nvSpPr>
        <p:spPr>
          <a:xfrm>
            <a:off x="4800600" y="91440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🔬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5394960" y="850392"/>
            <a:ext cx="34290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Ultrasound (USS)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4800600" y="1435608"/>
            <a:ext cx="4023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3C3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First-line investigation; no radiation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4800600" y="1664208"/>
            <a:ext cx="4023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Stone + ductal dilatation; sensitivity ~90% for submandibular stones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274320" y="2148840"/>
            <a:ext cx="4206240" cy="1234440"/>
          </a:xfrm>
          <a:prstGeom prst="roundRect">
            <a:avLst>
              <a:gd name="adj" fmla="val 7407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9" name="Shape 17"/>
          <p:cNvSpPr/>
          <p:nvPr/>
        </p:nvSpPr>
        <p:spPr>
          <a:xfrm>
            <a:off x="365760" y="2286000"/>
            <a:ext cx="502920" cy="502920"/>
          </a:xfrm>
          <a:prstGeom prst="ellipse">
            <a:avLst/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0" name="Text 18"/>
          <p:cNvSpPr/>
          <p:nvPr/>
        </p:nvSpPr>
        <p:spPr>
          <a:xfrm>
            <a:off x="365760" y="228600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🔬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960120" y="2221992"/>
            <a:ext cx="34290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D737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CT Scan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365760" y="2807208"/>
            <a:ext cx="4023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3C3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Non-contrast CT — gold standard for size/location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365760" y="3035808"/>
            <a:ext cx="4023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Detects all stones including radiolucent; maps anatomy pre-op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4709160" y="2148840"/>
            <a:ext cx="4206240" cy="1234440"/>
          </a:xfrm>
          <a:prstGeom prst="roundRect">
            <a:avLst>
              <a:gd name="adj" fmla="val 7407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25" name="Shape 23"/>
          <p:cNvSpPr/>
          <p:nvPr/>
        </p:nvSpPr>
        <p:spPr>
          <a:xfrm>
            <a:off x="4800600" y="2286000"/>
            <a:ext cx="502920" cy="502920"/>
          </a:xfrm>
          <a:prstGeom prst="ellipse">
            <a:avLst/>
          </a:prstGeom>
          <a:solidFill>
            <a:srgbClr val="1B2A6B"/>
          </a:solidFill>
          <a:ln w="12700">
            <a:solidFill>
              <a:srgbClr val="1B2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6" name="Text 24"/>
          <p:cNvSpPr/>
          <p:nvPr/>
        </p:nvSpPr>
        <p:spPr>
          <a:xfrm>
            <a:off x="4800600" y="228600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🔬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5394960" y="2221992"/>
            <a:ext cx="34290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Sialography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4800600" y="2807208"/>
            <a:ext cx="4023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3C3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Contrast injected into duct (avoid in acute infection)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4800600" y="3035808"/>
            <a:ext cx="4023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Shows filling defect, ductal stricture; becoming less common</a:t>
            </a:r>
            <a:endParaRPr lang="en-US" sz="1050" dirty="0"/>
          </a:p>
        </p:txBody>
      </p:sp>
      <p:sp>
        <p:nvSpPr>
          <p:cNvPr id="30" name="Shape 28"/>
          <p:cNvSpPr/>
          <p:nvPr/>
        </p:nvSpPr>
        <p:spPr>
          <a:xfrm>
            <a:off x="274320" y="3520440"/>
            <a:ext cx="4206240" cy="1234440"/>
          </a:xfrm>
          <a:prstGeom prst="roundRect">
            <a:avLst>
              <a:gd name="adj" fmla="val 7407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31" name="Shape 29"/>
          <p:cNvSpPr/>
          <p:nvPr/>
        </p:nvSpPr>
        <p:spPr>
          <a:xfrm>
            <a:off x="365760" y="3657600"/>
            <a:ext cx="502920" cy="502920"/>
          </a:xfrm>
          <a:prstGeom prst="ellipse">
            <a:avLst/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2" name="Text 30"/>
          <p:cNvSpPr/>
          <p:nvPr/>
        </p:nvSpPr>
        <p:spPr>
          <a:xfrm>
            <a:off x="365760" y="365760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🔬</a:t>
            </a:r>
            <a:endParaRPr lang="en-US" sz="1400" dirty="0"/>
          </a:p>
        </p:txBody>
      </p:sp>
      <p:sp>
        <p:nvSpPr>
          <p:cNvPr id="33" name="Text 31"/>
          <p:cNvSpPr/>
          <p:nvPr/>
        </p:nvSpPr>
        <p:spPr>
          <a:xfrm>
            <a:off x="960120" y="3593592"/>
            <a:ext cx="34290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D737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Sialoendoscopy</a:t>
            </a: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365760" y="4178808"/>
            <a:ext cx="4023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3C3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Diagnostic + therapeutic; direct ductal visualization</a:t>
            </a:r>
            <a:endParaRPr lang="en-US" sz="1000" dirty="0"/>
          </a:p>
        </p:txBody>
      </p:sp>
      <p:sp>
        <p:nvSpPr>
          <p:cNvPr id="35" name="Text 33"/>
          <p:cNvSpPr/>
          <p:nvPr/>
        </p:nvSpPr>
        <p:spPr>
          <a:xfrm>
            <a:off x="365760" y="4407408"/>
            <a:ext cx="4023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Stone location, retrieval possible; minimal morbidity</a:t>
            </a:r>
            <a:endParaRPr lang="en-US" sz="1050" dirty="0"/>
          </a:p>
        </p:txBody>
      </p:sp>
      <p:sp>
        <p:nvSpPr>
          <p:cNvPr id="36" name="Shape 34"/>
          <p:cNvSpPr/>
          <p:nvPr/>
        </p:nvSpPr>
        <p:spPr>
          <a:xfrm>
            <a:off x="4709160" y="3520440"/>
            <a:ext cx="4206240" cy="1234440"/>
          </a:xfrm>
          <a:prstGeom prst="roundRect">
            <a:avLst>
              <a:gd name="adj" fmla="val 7407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37" name="Shape 35"/>
          <p:cNvSpPr/>
          <p:nvPr/>
        </p:nvSpPr>
        <p:spPr>
          <a:xfrm>
            <a:off x="4800600" y="3657600"/>
            <a:ext cx="502920" cy="502920"/>
          </a:xfrm>
          <a:prstGeom prst="ellipse">
            <a:avLst/>
          </a:prstGeom>
          <a:solidFill>
            <a:srgbClr val="1B2A6B"/>
          </a:solidFill>
          <a:ln w="12700">
            <a:solidFill>
              <a:srgbClr val="1B2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8" name="Text 36"/>
          <p:cNvSpPr/>
          <p:nvPr/>
        </p:nvSpPr>
        <p:spPr>
          <a:xfrm>
            <a:off x="4800600" y="3657600"/>
            <a:ext cx="502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🔬</a:t>
            </a:r>
            <a:endParaRPr lang="en-US" sz="1400" dirty="0"/>
          </a:p>
        </p:txBody>
      </p:sp>
      <p:sp>
        <p:nvSpPr>
          <p:cNvPr id="39" name="Text 37"/>
          <p:cNvSpPr/>
          <p:nvPr/>
        </p:nvSpPr>
        <p:spPr>
          <a:xfrm>
            <a:off x="5394960" y="3593592"/>
            <a:ext cx="34290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MR Sialography</a:t>
            </a:r>
            <a:endParaRPr lang="en-US" sz="1200" dirty="0"/>
          </a:p>
        </p:txBody>
      </p:sp>
      <p:sp>
        <p:nvSpPr>
          <p:cNvPr id="40" name="Text 38"/>
          <p:cNvSpPr/>
          <p:nvPr/>
        </p:nvSpPr>
        <p:spPr>
          <a:xfrm>
            <a:off x="4800600" y="4178808"/>
            <a:ext cx="4023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3C3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Non-invasive, no contrast, no radiation</a:t>
            </a:r>
            <a:endParaRPr lang="en-US" sz="1000" dirty="0"/>
          </a:p>
        </p:txBody>
      </p:sp>
      <p:sp>
        <p:nvSpPr>
          <p:cNvPr id="41" name="Text 39"/>
          <p:cNvSpPr/>
          <p:nvPr/>
        </p:nvSpPr>
        <p:spPr>
          <a:xfrm>
            <a:off x="4800600" y="4407408"/>
            <a:ext cx="4023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Best for ductal anatomy; useful if sialography contraindicated</a:t>
            </a:r>
            <a:endParaRPr lang="en-US" sz="10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4F6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B2A6B"/>
          </a:solidFill>
          <a:ln w="12700">
            <a:solidFill>
              <a:srgbClr val="1B2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28600" y="0"/>
            <a:ext cx="8686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🔀  Differential Diagnosis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C9A84C">
              <a:alpha val="70000"/>
            </a:srgbClr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274320" y="4892040"/>
            <a:ext cx="8595360" cy="2514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3C3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| Sialolithiasis — Submandibular Gland | BDS Lecture</a:t>
            </a:r>
            <a:endParaRPr lang="en-US" sz="850" dirty="0"/>
          </a:p>
        </p:txBody>
      </p:sp>
      <p:graphicFrame>
        <p:nvGraphicFramePr>
          <p:cNvPr id="1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274320" y="777240"/>
          <a:ext cx="8595360" cy="914400"/>
        </p:xfrm>
        <a:graphic>
          <a:graphicData uri="http://schemas.openxmlformats.org/drawingml/2006/table">
            <a:tbl>
              <a:tblPr/>
              <a:tblGrid>
                <a:gridCol w="25603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490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9377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Condition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6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Key Distinguishing Feature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6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Investigation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377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Acute bacterial sialadenitis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 calculus; diffuse tenderness; fever; no meal-time pattern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USS — no stone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377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Sjögren's syndrome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Bilateral parotid/SG enlargement; dry eyes &amp; mouth; autoimmune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ANA, anti-Ro/La antibodies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377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Submandibular lymph node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Moves with skin, not bimanually palpable from floor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USS / FNAC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377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Salivary gland tumour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Hard, non-tender, progressive swelling; no meal-time pattern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USS + FNAC / MRI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377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Ranula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Bluish translucent cystic swelling of floor of mouth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USS — cystic, no stone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377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Chronic sclerosing sialadenitis (Kuttner)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Hard woody gland; clinically mimics tumour; older males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Histology: IgG4+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9377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Dental abscess / cellulitis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Dental source; odontogenic; rapid onset fever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OPG; periapical X-ray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4F6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B2A6B"/>
          </a:solidFill>
          <a:ln w="12700">
            <a:solidFill>
              <a:srgbClr val="1B2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28600" y="0"/>
            <a:ext cx="8686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💊  Management: Overview Flowchart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C9A84C">
              <a:alpha val="70000"/>
            </a:srgbClr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274320" y="4892040"/>
            <a:ext cx="8595360" cy="2514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3C3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| Sialolithiasis — Submandibular Gland | BDS Lecture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2743200" y="777240"/>
            <a:ext cx="3657600" cy="530352"/>
          </a:xfrm>
          <a:prstGeom prst="roundRect">
            <a:avLst>
              <a:gd name="adj" fmla="val 17241"/>
            </a:avLst>
          </a:prstGeom>
          <a:solidFill>
            <a:srgbClr val="1B2A6B"/>
          </a:solidFill>
          <a:ln/>
          <a:effectLst>
            <a:outerShdw blurRad="101600" dist="381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7" name="Text 5"/>
          <p:cNvSpPr/>
          <p:nvPr/>
        </p:nvSpPr>
        <p:spPr>
          <a:xfrm>
            <a:off x="2743200" y="777240"/>
            <a:ext cx="365760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Patient with suspected sialolithiasis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4572000" y="1307592"/>
            <a:ext cx="0" cy="274320"/>
          </a:xfrm>
          <a:prstGeom prst="line">
            <a:avLst/>
          </a:prstGeom>
          <a:noFill/>
          <a:ln w="25400">
            <a:solidFill>
              <a:srgbClr val="1B2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9" name="Shape 7"/>
          <p:cNvSpPr/>
          <p:nvPr/>
        </p:nvSpPr>
        <p:spPr>
          <a:xfrm>
            <a:off x="2743200" y="1581912"/>
            <a:ext cx="3657600" cy="457200"/>
          </a:xfrm>
          <a:prstGeom prst="roundRect">
            <a:avLst>
              <a:gd name="adj" fmla="val 20000"/>
            </a:avLst>
          </a:prstGeom>
          <a:solidFill>
            <a:srgbClr val="0D7377"/>
          </a:solidFill>
          <a:ln/>
          <a:effectLst>
            <a:outerShdw blurRad="101600" dist="381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0" name="Text 8"/>
          <p:cNvSpPr/>
          <p:nvPr/>
        </p:nvSpPr>
        <p:spPr>
          <a:xfrm>
            <a:off x="2743200" y="1581912"/>
            <a:ext cx="3657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Confirm: USS / X-ray / CT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4572000" y="2039112"/>
            <a:ext cx="0" cy="256032"/>
          </a:xfrm>
          <a:prstGeom prst="line">
            <a:avLst/>
          </a:prstGeom>
          <a:noFill/>
          <a:ln w="25400">
            <a:solidFill>
              <a:srgbClr val="1B2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2" name="Shape 10"/>
          <p:cNvSpPr/>
          <p:nvPr/>
        </p:nvSpPr>
        <p:spPr>
          <a:xfrm>
            <a:off x="1828800" y="2295144"/>
            <a:ext cx="5486400" cy="0"/>
          </a:xfrm>
          <a:prstGeom prst="line">
            <a:avLst/>
          </a:prstGeom>
          <a:noFill/>
          <a:ln w="25400">
            <a:solidFill>
              <a:srgbClr val="1B2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3" name="Shape 11"/>
          <p:cNvSpPr/>
          <p:nvPr/>
        </p:nvSpPr>
        <p:spPr>
          <a:xfrm>
            <a:off x="1828800" y="2295144"/>
            <a:ext cx="0" cy="256032"/>
          </a:xfrm>
          <a:prstGeom prst="line">
            <a:avLst/>
          </a:prstGeom>
          <a:noFill/>
          <a:ln w="25400">
            <a:solidFill>
              <a:srgbClr val="1B2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4" name="Shape 12"/>
          <p:cNvSpPr/>
          <p:nvPr/>
        </p:nvSpPr>
        <p:spPr>
          <a:xfrm>
            <a:off x="4572000" y="2295144"/>
            <a:ext cx="0" cy="256032"/>
          </a:xfrm>
          <a:prstGeom prst="line">
            <a:avLst/>
          </a:prstGeom>
          <a:noFill/>
          <a:ln w="25400">
            <a:solidFill>
              <a:srgbClr val="1B2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5" name="Shape 13"/>
          <p:cNvSpPr/>
          <p:nvPr/>
        </p:nvSpPr>
        <p:spPr>
          <a:xfrm>
            <a:off x="7315200" y="2295144"/>
            <a:ext cx="0" cy="256032"/>
          </a:xfrm>
          <a:prstGeom prst="line">
            <a:avLst/>
          </a:prstGeom>
          <a:noFill/>
          <a:ln w="25400">
            <a:solidFill>
              <a:srgbClr val="1B2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6" name="Shape 14"/>
          <p:cNvSpPr/>
          <p:nvPr/>
        </p:nvSpPr>
        <p:spPr>
          <a:xfrm>
            <a:off x="182880" y="2551176"/>
            <a:ext cx="3017520" cy="2103120"/>
          </a:xfrm>
          <a:prstGeom prst="roundRect">
            <a:avLst>
              <a:gd name="adj" fmla="val 4348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7" name="Shape 15"/>
          <p:cNvSpPr/>
          <p:nvPr/>
        </p:nvSpPr>
        <p:spPr>
          <a:xfrm>
            <a:off x="182880" y="2551176"/>
            <a:ext cx="3017520" cy="384048"/>
          </a:xfrm>
          <a:prstGeom prst="roundRect">
            <a:avLst>
              <a:gd name="adj" fmla="val 23810"/>
            </a:avLst>
          </a:prstGeom>
          <a:solidFill>
            <a:srgbClr val="1B6B3A"/>
          </a:solidFill>
          <a:ln w="12700">
            <a:solidFill>
              <a:srgbClr val="1B6B3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8" name="Text 16"/>
          <p:cNvSpPr/>
          <p:nvPr/>
        </p:nvSpPr>
        <p:spPr>
          <a:xfrm>
            <a:off x="228600" y="2569464"/>
            <a:ext cx="29260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Conservative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274320" y="2990088"/>
            <a:ext cx="2880360" cy="1600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Hydration, massage, moist heat</a:t>
            </a:r>
            <a:endParaRPr lang="en-US" sz="10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Sialagogues (lemon drops)</a:t>
            </a:r>
            <a:endParaRPr lang="en-US" sz="10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Analgesia &amp; antibiotics</a:t>
            </a:r>
            <a:endParaRPr lang="en-US" sz="10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Spontaneous passage (small stones &lt;5mm)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3383280" y="2551176"/>
            <a:ext cx="3017520" cy="2103120"/>
          </a:xfrm>
          <a:prstGeom prst="roundRect">
            <a:avLst>
              <a:gd name="adj" fmla="val 4348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21" name="Shape 19"/>
          <p:cNvSpPr/>
          <p:nvPr/>
        </p:nvSpPr>
        <p:spPr>
          <a:xfrm>
            <a:off x="3383280" y="2551176"/>
            <a:ext cx="3017520" cy="384048"/>
          </a:xfrm>
          <a:prstGeom prst="roundRect">
            <a:avLst>
              <a:gd name="adj" fmla="val 23810"/>
            </a:avLst>
          </a:prstGeom>
          <a:solidFill>
            <a:srgbClr val="D4770A"/>
          </a:solidFill>
          <a:ln w="12700">
            <a:solidFill>
              <a:srgbClr val="D4770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2" name="Text 20"/>
          <p:cNvSpPr/>
          <p:nvPr/>
        </p:nvSpPr>
        <p:spPr>
          <a:xfrm>
            <a:off x="3429000" y="2569464"/>
            <a:ext cx="29260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Endoscopic / Minimally Invasive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3474720" y="2990088"/>
            <a:ext cx="2880360" cy="1600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Sialoendoscopy + retrieval</a:t>
            </a:r>
            <a:endParaRPr lang="en-US" sz="10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Lithotripsy (ESWL)</a:t>
            </a:r>
            <a:endParaRPr lang="en-US" sz="10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Intraoral duct incision (small distal stones)</a:t>
            </a:r>
            <a:endParaRPr lang="en-US" sz="10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Laser lithotripsy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6583680" y="2551176"/>
            <a:ext cx="2377440" cy="2103120"/>
          </a:xfrm>
          <a:prstGeom prst="roundRect">
            <a:avLst>
              <a:gd name="adj" fmla="val 4348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25" name="Shape 23"/>
          <p:cNvSpPr/>
          <p:nvPr/>
        </p:nvSpPr>
        <p:spPr>
          <a:xfrm>
            <a:off x="6583680" y="2551176"/>
            <a:ext cx="2377440" cy="384048"/>
          </a:xfrm>
          <a:prstGeom prst="roundRect">
            <a:avLst>
              <a:gd name="adj" fmla="val 23810"/>
            </a:avLst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6" name="Text 24"/>
          <p:cNvSpPr/>
          <p:nvPr/>
        </p:nvSpPr>
        <p:spPr>
          <a:xfrm>
            <a:off x="6629400" y="2569464"/>
            <a:ext cx="22860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Surgical</a:t>
            </a:r>
            <a:endParaRPr lang="en-US" sz="1050" dirty="0"/>
          </a:p>
        </p:txBody>
      </p:sp>
      <p:sp>
        <p:nvSpPr>
          <p:cNvPr id="27" name="Text 25"/>
          <p:cNvSpPr/>
          <p:nvPr/>
        </p:nvSpPr>
        <p:spPr>
          <a:xfrm>
            <a:off x="6675120" y="2990088"/>
            <a:ext cx="2240280" cy="1600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Submandibulectomy</a:t>
            </a:r>
            <a:endParaRPr lang="en-US" sz="10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(Recurrent/large stones)</a:t>
            </a:r>
            <a:endParaRPr lang="en-US" sz="100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0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Ligation of Wharton's duct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4F6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B2A6B"/>
          </a:solidFill>
          <a:ln w="12700">
            <a:solidFill>
              <a:srgbClr val="1B2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28600" y="0"/>
            <a:ext cx="8686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💉  Conservative &amp; Medical Management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C9A84C">
              <a:alpha val="70000"/>
            </a:srgbClr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274320" y="4892040"/>
            <a:ext cx="8595360" cy="2514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3C3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| Sialolithiasis — Submandibular Gland | BDS Lecture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274320" y="777240"/>
            <a:ext cx="4206240" cy="4005072"/>
          </a:xfrm>
          <a:prstGeom prst="roundRect">
            <a:avLst>
              <a:gd name="adj" fmla="val 2283"/>
            </a:avLst>
          </a:prstGeom>
          <a:solidFill>
            <a:srgbClr val="E8EDF8"/>
          </a:solidFill>
          <a:ln/>
          <a:effectLst>
            <a:outerShdw blurRad="101600" dist="381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7" name="Shape 5"/>
          <p:cNvSpPr/>
          <p:nvPr/>
        </p:nvSpPr>
        <p:spPr>
          <a:xfrm>
            <a:off x="274320" y="777240"/>
            <a:ext cx="4206240" cy="411480"/>
          </a:xfrm>
          <a:prstGeom prst="roundRect">
            <a:avLst>
              <a:gd name="adj" fmla="val 22222"/>
            </a:avLst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365760" y="777240"/>
            <a:ext cx="4023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Acute Attack Management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365760" y="1234440"/>
            <a:ext cx="4023360" cy="3474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Adequate hydration (oral/IV)</a:t>
            </a:r>
            <a:endParaRPr lang="en-US" sz="11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Warm compresses over gland</a:t>
            </a:r>
            <a:endParaRPr lang="en-US" sz="11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Gland massage toward duct opening</a:t>
            </a:r>
            <a:endParaRPr lang="en-US" sz="11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Sialagogues: lemon sweets, vitamin C</a:t>
            </a:r>
            <a:endParaRPr lang="en-US" sz="11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NSAIDs for pain relief</a:t>
            </a:r>
            <a:endParaRPr lang="en-US" sz="11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Antibiotics if infection suspected:</a:t>
            </a:r>
            <a:endParaRPr lang="en-US" sz="11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→ Amoxicillin/Clavulanate (Co-amoxiclav)</a:t>
            </a:r>
            <a:endParaRPr lang="en-US" sz="11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→ Or Clindamycin if penicillin allergy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4709160" y="777240"/>
            <a:ext cx="4206240" cy="4005072"/>
          </a:xfrm>
          <a:prstGeom prst="roundRect">
            <a:avLst>
              <a:gd name="adj" fmla="val 2283"/>
            </a:avLst>
          </a:prstGeom>
          <a:solidFill>
            <a:srgbClr val="EBF0FF"/>
          </a:solidFill>
          <a:ln/>
          <a:effectLst>
            <a:outerShdw blurRad="101600" dist="381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1" name="Shape 9"/>
          <p:cNvSpPr/>
          <p:nvPr/>
        </p:nvSpPr>
        <p:spPr>
          <a:xfrm>
            <a:off x="4709160" y="777240"/>
            <a:ext cx="4206240" cy="411480"/>
          </a:xfrm>
          <a:prstGeom prst="roundRect">
            <a:avLst>
              <a:gd name="adj" fmla="val 22222"/>
            </a:avLst>
          </a:prstGeom>
          <a:solidFill>
            <a:srgbClr val="1B2A6B"/>
          </a:solidFill>
          <a:ln w="12700">
            <a:solidFill>
              <a:srgbClr val="1B2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2" name="Text 10"/>
          <p:cNvSpPr/>
          <p:nvPr/>
        </p:nvSpPr>
        <p:spPr>
          <a:xfrm>
            <a:off x="4800600" y="777240"/>
            <a:ext cx="4023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Long-Term Preventive Measures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4800600" y="1234440"/>
            <a:ext cx="4023360" cy="3474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Maintain good oral hygiene</a:t>
            </a:r>
            <a:endParaRPr lang="en-US" sz="11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 fluid intake (&gt;2 L/day)</a:t>
            </a:r>
            <a:endParaRPr lang="en-US" sz="11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Avoid anticholinergic medications if possible</a:t>
            </a:r>
            <a:endParaRPr lang="en-US" sz="11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Treat underlying hypercalcemia</a:t>
            </a:r>
            <a:endParaRPr lang="en-US" sz="11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Avoid prolonged fasting</a:t>
            </a:r>
            <a:endParaRPr lang="en-US" sz="11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Regular gland massage</a:t>
            </a:r>
            <a:endParaRPr lang="en-US" sz="11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Monitor for recurrence (10–20%)</a:t>
            </a:r>
            <a:endParaRPr lang="en-US" sz="1150" dirty="0"/>
          </a:p>
          <a:p>
            <a:pPr marL="342900" indent="-342900">
              <a:spcAft>
                <a:spcPts val="400"/>
              </a:spcAft>
              <a:buSzPct val="100000"/>
              <a:buChar char="•"/>
            </a:pPr>
            <a:r>
              <a:rPr lang="en-US" sz="11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Dental review for oral hygiene</a:t>
            </a:r>
            <a:endParaRPr lang="en-US" sz="11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4F6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B2A6B"/>
          </a:solidFill>
          <a:ln w="12700">
            <a:solidFill>
              <a:srgbClr val="1B2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28600" y="0"/>
            <a:ext cx="8686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⚔️  Surgical Management: Submandibulectomy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C9A84C">
              <a:alpha val="70000"/>
            </a:srgbClr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274320" y="4892040"/>
            <a:ext cx="8595360" cy="2514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3C3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| Sialolithiasis — Submandibular Gland | BDS Lecture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274320" y="777240"/>
            <a:ext cx="8595360" cy="1325880"/>
          </a:xfrm>
          <a:prstGeom prst="roundRect">
            <a:avLst>
              <a:gd name="adj" fmla="val 6897"/>
            </a:avLst>
          </a:prstGeom>
          <a:solidFill>
            <a:srgbClr val="1B2A6B"/>
          </a:solidFill>
          <a:ln/>
          <a:effectLst>
            <a:outerShdw blurRad="101600" dist="381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7" name="Text 5"/>
          <p:cNvSpPr/>
          <p:nvPr/>
        </p:nvSpPr>
        <p:spPr>
          <a:xfrm>
            <a:off x="365760" y="822960"/>
            <a:ext cx="8412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0D07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INDICATIONS FOR SUBMANDIBULECTOMY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365760" y="1161288"/>
            <a:ext cx="841248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Recurrent calculi despite conservative treatment</a:t>
            </a:r>
            <a:endParaRPr lang="en-US" sz="11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Large stone (&gt;1 cm) not amenable to endoscopy</a:t>
            </a:r>
            <a:endParaRPr lang="en-US" sz="11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Chronic sclerosing sialadenitis with gland fibrosis</a:t>
            </a:r>
            <a:endParaRPr lang="en-US" sz="115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Failed endoscopic retrieval • Malignancy suspected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274320" y="2194560"/>
            <a:ext cx="5029200" cy="2578608"/>
          </a:xfrm>
          <a:prstGeom prst="roundRect">
            <a:avLst>
              <a:gd name="adj" fmla="val 3546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0" name="Text 8"/>
          <p:cNvSpPr/>
          <p:nvPr/>
        </p:nvSpPr>
        <p:spPr>
          <a:xfrm>
            <a:off x="365760" y="2240280"/>
            <a:ext cx="48463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D737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Surgical Steps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365760" y="2633472"/>
            <a:ext cx="484632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spcAft>
                <a:spcPts val="400"/>
              </a:spcAft>
              <a:buNone/>
            </a:pPr>
            <a:r>
              <a:rPr lang="en-US" sz="11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Skin crease incision (2 cm below mandible)</a:t>
            </a:r>
            <a:endParaRPr lang="en-US" sz="1150" dirty="0"/>
          </a:p>
          <a:p>
            <a:pPr marL="0" indent="0">
              <a:spcAft>
                <a:spcPts val="400"/>
              </a:spcAft>
              <a:buNone/>
            </a:pPr>
            <a:r>
              <a:rPr lang="en-US" sz="11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Protect marginal mandibular branch (facial n.)</a:t>
            </a:r>
            <a:endParaRPr lang="en-US" sz="1150" dirty="0"/>
          </a:p>
          <a:p>
            <a:pPr marL="0" indent="0">
              <a:spcAft>
                <a:spcPts val="400"/>
              </a:spcAft>
              <a:buNone/>
            </a:pPr>
            <a:r>
              <a:rPr lang="en-US" sz="11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Ligate facial artery &amp; vein</a:t>
            </a:r>
            <a:endParaRPr lang="en-US" sz="1150" dirty="0"/>
          </a:p>
          <a:p>
            <a:pPr marL="0" indent="0">
              <a:spcAft>
                <a:spcPts val="400"/>
              </a:spcAft>
              <a:buNone/>
            </a:pPr>
            <a:r>
              <a:rPr lang="en-US" sz="11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Identify &amp; preserve lingual nerve &amp; hypoglossal n.</a:t>
            </a:r>
            <a:endParaRPr lang="en-US" sz="1150" dirty="0"/>
          </a:p>
          <a:p>
            <a:pPr marL="0" indent="0">
              <a:spcAft>
                <a:spcPts val="400"/>
              </a:spcAft>
              <a:buNone/>
            </a:pPr>
            <a:r>
              <a:rPr lang="en-US" sz="11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 Dissect deep lobe carefully</a:t>
            </a:r>
            <a:endParaRPr lang="en-US" sz="1150" dirty="0"/>
          </a:p>
          <a:p>
            <a:pPr marL="0" indent="0">
              <a:spcAft>
                <a:spcPts val="400"/>
              </a:spcAft>
              <a:buNone/>
            </a:pPr>
            <a:r>
              <a:rPr lang="en-US" sz="11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 Ligate Wharton's duct close to gland</a:t>
            </a:r>
            <a:endParaRPr lang="en-US" sz="1150" dirty="0"/>
          </a:p>
          <a:p>
            <a:pPr marL="0" indent="0">
              <a:spcAft>
                <a:spcPts val="400"/>
              </a:spcAft>
              <a:buNone/>
            </a:pPr>
            <a:r>
              <a:rPr lang="en-US" sz="11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 Haemostasis; drain; closure in layers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5486400" y="2194560"/>
            <a:ext cx="3383280" cy="2578608"/>
          </a:xfrm>
          <a:prstGeom prst="roundRect">
            <a:avLst>
              <a:gd name="adj" fmla="val 3546"/>
            </a:avLst>
          </a:prstGeom>
          <a:solidFill>
            <a:srgbClr val="FFF0F0"/>
          </a:solidFill>
          <a:ln/>
          <a:effectLst>
            <a:outerShdw blurRad="101600" dist="381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3" name="Text 11"/>
          <p:cNvSpPr/>
          <p:nvPr/>
        </p:nvSpPr>
        <p:spPr>
          <a:xfrm>
            <a:off x="5577840" y="2240280"/>
            <a:ext cx="32004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C0392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Complications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5577840" y="2633472"/>
            <a:ext cx="32004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Numbness (lingual nerve)</a:t>
            </a:r>
            <a:endParaRPr lang="en-US" sz="11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Weakness of lower lip (marginal mandibular nerve)</a:t>
            </a:r>
            <a:endParaRPr lang="en-US" sz="11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Hypoglossal nerve injury → tongue deviation</a:t>
            </a:r>
            <a:endParaRPr lang="en-US" sz="11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Haematoma / seroma</a:t>
            </a:r>
            <a:endParaRPr lang="en-US" sz="11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Salivary fistula</a:t>
            </a:r>
            <a:endParaRPr lang="en-US" sz="11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Scar formation</a:t>
            </a:r>
            <a:endParaRPr lang="en-US" sz="1100" dirty="0"/>
          </a:p>
          <a:p>
            <a:pPr marL="342900" indent="-342900">
              <a:spcAft>
                <a:spcPts val="300"/>
              </a:spcAft>
              <a:buSzPct val="100000"/>
              <a:buChar char="•"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Ranula post-op</a:t>
            </a:r>
            <a:endParaRPr lang="en-US" sz="11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4F6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B2A6B"/>
          </a:solidFill>
          <a:ln w="12700">
            <a:solidFill>
              <a:srgbClr val="1B2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28600" y="0"/>
            <a:ext cx="8686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🚨  Complications of Untreated Sialolithiasis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C9A84C">
              <a:alpha val="70000"/>
            </a:srgbClr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274320" y="4892040"/>
            <a:ext cx="8595360" cy="2514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3C3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| Sialolithiasis — Submandibular Gland | BDS Lecture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274320" y="777240"/>
            <a:ext cx="4206240" cy="1261872"/>
          </a:xfrm>
          <a:prstGeom prst="roundRect">
            <a:avLst>
              <a:gd name="adj" fmla="val 7246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7" name="Text 5"/>
          <p:cNvSpPr/>
          <p:nvPr/>
        </p:nvSpPr>
        <p:spPr>
          <a:xfrm>
            <a:off x="365760" y="868680"/>
            <a:ext cx="594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🦠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051560" y="868680"/>
            <a:ext cx="2743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Ascending Sialadenitis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3886200" y="886968"/>
            <a:ext cx="502920" cy="274320"/>
          </a:xfrm>
          <a:prstGeom prst="roundRect">
            <a:avLst>
              <a:gd name="adj" fmla="val 16667"/>
            </a:avLst>
          </a:prstGeom>
          <a:solidFill>
            <a:srgbClr val="E67E22"/>
          </a:solidFill>
          <a:ln w="12700">
            <a:solidFill>
              <a:srgbClr val="E67E22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0" name="Text 8"/>
          <p:cNvSpPr/>
          <p:nvPr/>
        </p:nvSpPr>
        <p:spPr>
          <a:xfrm>
            <a:off x="3886200" y="886968"/>
            <a:ext cx="502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</a:t>
            </a:r>
            <a:endParaRPr lang="en-US" sz="700" dirty="0"/>
          </a:p>
        </p:txBody>
      </p:sp>
      <p:sp>
        <p:nvSpPr>
          <p:cNvPr id="11" name="Text 9"/>
          <p:cNvSpPr/>
          <p:nvPr/>
        </p:nvSpPr>
        <p:spPr>
          <a:xfrm>
            <a:off x="365760" y="1280160"/>
            <a:ext cx="4023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3C3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Retrograde bacterial infection → acute suppurative sialadenitis; may lead to abscess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4709160" y="777240"/>
            <a:ext cx="4206240" cy="1261872"/>
          </a:xfrm>
          <a:prstGeom prst="roundRect">
            <a:avLst>
              <a:gd name="adj" fmla="val 7246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3" name="Text 11"/>
          <p:cNvSpPr/>
          <p:nvPr/>
        </p:nvSpPr>
        <p:spPr>
          <a:xfrm>
            <a:off x="4800600" y="868680"/>
            <a:ext cx="594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💢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5486400" y="868680"/>
            <a:ext cx="2743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Deep Space Abscess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8321040" y="886968"/>
            <a:ext cx="502920" cy="274320"/>
          </a:xfrm>
          <a:prstGeom prst="roundRect">
            <a:avLst>
              <a:gd name="adj" fmla="val 16667"/>
            </a:avLst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6" name="Text 14"/>
          <p:cNvSpPr/>
          <p:nvPr/>
        </p:nvSpPr>
        <p:spPr>
          <a:xfrm>
            <a:off x="8321040" y="886968"/>
            <a:ext cx="502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CRITICAL</a:t>
            </a:r>
            <a:endParaRPr lang="en-US" sz="700" dirty="0"/>
          </a:p>
        </p:txBody>
      </p:sp>
      <p:sp>
        <p:nvSpPr>
          <p:cNvPr id="17" name="Text 15"/>
          <p:cNvSpPr/>
          <p:nvPr/>
        </p:nvSpPr>
        <p:spPr>
          <a:xfrm>
            <a:off x="4800600" y="1280160"/>
            <a:ext cx="4023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3C3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Sublingual or submandibular space abscess; can extend to Ludwig's angina (life-threatening)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274320" y="2194560"/>
            <a:ext cx="4206240" cy="1261872"/>
          </a:xfrm>
          <a:prstGeom prst="roundRect">
            <a:avLst>
              <a:gd name="adj" fmla="val 7246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9" name="Text 17"/>
          <p:cNvSpPr/>
          <p:nvPr/>
        </p:nvSpPr>
        <p:spPr>
          <a:xfrm>
            <a:off x="365760" y="2286000"/>
            <a:ext cx="594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🔄</a:t>
            </a:r>
            <a:endParaRPr lang="en-US" sz="2200" dirty="0"/>
          </a:p>
        </p:txBody>
      </p:sp>
      <p:sp>
        <p:nvSpPr>
          <p:cNvPr id="20" name="Text 18"/>
          <p:cNvSpPr/>
          <p:nvPr/>
        </p:nvSpPr>
        <p:spPr>
          <a:xfrm>
            <a:off x="1051560" y="2286000"/>
            <a:ext cx="2743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Chronic Sclerosing Sialadenitis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3886200" y="2304288"/>
            <a:ext cx="502920" cy="274320"/>
          </a:xfrm>
          <a:prstGeom prst="roundRect">
            <a:avLst>
              <a:gd name="adj" fmla="val 16667"/>
            </a:avLst>
          </a:prstGeom>
          <a:solidFill>
            <a:srgbClr val="D4770A"/>
          </a:solidFill>
          <a:ln w="12700">
            <a:solidFill>
              <a:srgbClr val="D4770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2" name="Text 20"/>
          <p:cNvSpPr/>
          <p:nvPr/>
        </p:nvSpPr>
        <p:spPr>
          <a:xfrm>
            <a:off x="3886200" y="2304288"/>
            <a:ext cx="502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MEDIUM</a:t>
            </a:r>
            <a:endParaRPr lang="en-US" sz="700" dirty="0"/>
          </a:p>
        </p:txBody>
      </p:sp>
      <p:sp>
        <p:nvSpPr>
          <p:cNvPr id="23" name="Text 21"/>
          <p:cNvSpPr/>
          <p:nvPr/>
        </p:nvSpPr>
        <p:spPr>
          <a:xfrm>
            <a:off x="365760" y="2697480"/>
            <a:ext cx="4023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3C3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Repeated episodes → fibrosis of gland (Kuttner tumour) → permanent loss of secretory function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4709160" y="2194560"/>
            <a:ext cx="4206240" cy="1261872"/>
          </a:xfrm>
          <a:prstGeom prst="roundRect">
            <a:avLst>
              <a:gd name="adj" fmla="val 7246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25" name="Text 23"/>
          <p:cNvSpPr/>
          <p:nvPr/>
        </p:nvSpPr>
        <p:spPr>
          <a:xfrm>
            <a:off x="4800600" y="2286000"/>
            <a:ext cx="594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🫁</a:t>
            </a:r>
            <a:endParaRPr lang="en-US" sz="2200" dirty="0"/>
          </a:p>
        </p:txBody>
      </p:sp>
      <p:sp>
        <p:nvSpPr>
          <p:cNvPr id="26" name="Text 24"/>
          <p:cNvSpPr/>
          <p:nvPr/>
        </p:nvSpPr>
        <p:spPr>
          <a:xfrm>
            <a:off x="5486400" y="2286000"/>
            <a:ext cx="2743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Gland Atrophy</a:t>
            </a:r>
            <a:endParaRPr lang="en-US" sz="1200" dirty="0"/>
          </a:p>
        </p:txBody>
      </p:sp>
      <p:sp>
        <p:nvSpPr>
          <p:cNvPr id="27" name="Shape 25"/>
          <p:cNvSpPr/>
          <p:nvPr/>
        </p:nvSpPr>
        <p:spPr>
          <a:xfrm>
            <a:off x="8321040" y="2304288"/>
            <a:ext cx="502920" cy="274320"/>
          </a:xfrm>
          <a:prstGeom prst="roundRect">
            <a:avLst>
              <a:gd name="adj" fmla="val 16667"/>
            </a:avLst>
          </a:prstGeom>
          <a:solidFill>
            <a:srgbClr val="D4770A"/>
          </a:solidFill>
          <a:ln w="12700">
            <a:solidFill>
              <a:srgbClr val="D4770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8" name="Text 26"/>
          <p:cNvSpPr/>
          <p:nvPr/>
        </p:nvSpPr>
        <p:spPr>
          <a:xfrm>
            <a:off x="8321040" y="2304288"/>
            <a:ext cx="502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MEDIUM</a:t>
            </a:r>
            <a:endParaRPr lang="en-US" sz="700" dirty="0"/>
          </a:p>
        </p:txBody>
      </p:sp>
      <p:sp>
        <p:nvSpPr>
          <p:cNvPr id="29" name="Text 27"/>
          <p:cNvSpPr/>
          <p:nvPr/>
        </p:nvSpPr>
        <p:spPr>
          <a:xfrm>
            <a:off x="4800600" y="2697480"/>
            <a:ext cx="4023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3C3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Prolonged obstruction → acinar cell loss → irreversible functional impairment</a:t>
            </a:r>
            <a:endParaRPr lang="en-US" sz="1050" dirty="0"/>
          </a:p>
        </p:txBody>
      </p:sp>
      <p:sp>
        <p:nvSpPr>
          <p:cNvPr id="30" name="Shape 28"/>
          <p:cNvSpPr/>
          <p:nvPr/>
        </p:nvSpPr>
        <p:spPr>
          <a:xfrm>
            <a:off x="274320" y="3611880"/>
            <a:ext cx="4206240" cy="1261872"/>
          </a:xfrm>
          <a:prstGeom prst="roundRect">
            <a:avLst>
              <a:gd name="adj" fmla="val 7246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31" name="Text 29"/>
          <p:cNvSpPr/>
          <p:nvPr/>
        </p:nvSpPr>
        <p:spPr>
          <a:xfrm>
            <a:off x="365760" y="3703320"/>
            <a:ext cx="594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😬</a:t>
            </a:r>
            <a:endParaRPr lang="en-US" sz="2200" dirty="0"/>
          </a:p>
        </p:txBody>
      </p:sp>
      <p:sp>
        <p:nvSpPr>
          <p:cNvPr id="32" name="Text 30"/>
          <p:cNvSpPr/>
          <p:nvPr/>
        </p:nvSpPr>
        <p:spPr>
          <a:xfrm>
            <a:off x="1051560" y="3703320"/>
            <a:ext cx="2743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Fistula Formation</a:t>
            </a:r>
            <a:endParaRPr lang="en-US" sz="1200" dirty="0"/>
          </a:p>
        </p:txBody>
      </p:sp>
      <p:sp>
        <p:nvSpPr>
          <p:cNvPr id="33" name="Shape 31"/>
          <p:cNvSpPr/>
          <p:nvPr/>
        </p:nvSpPr>
        <p:spPr>
          <a:xfrm>
            <a:off x="3886200" y="3721608"/>
            <a:ext cx="502920" cy="274320"/>
          </a:xfrm>
          <a:prstGeom prst="roundRect">
            <a:avLst>
              <a:gd name="adj" fmla="val 16667"/>
            </a:avLst>
          </a:prstGeom>
          <a:solidFill>
            <a:srgbClr val="1B6B3A"/>
          </a:solidFill>
          <a:ln w="12700">
            <a:solidFill>
              <a:srgbClr val="1B6B3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4" name="Text 32"/>
          <p:cNvSpPr/>
          <p:nvPr/>
        </p:nvSpPr>
        <p:spPr>
          <a:xfrm>
            <a:off x="3886200" y="3721608"/>
            <a:ext cx="502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</a:t>
            </a:r>
            <a:endParaRPr lang="en-US" sz="700" dirty="0"/>
          </a:p>
        </p:txBody>
      </p:sp>
      <p:sp>
        <p:nvSpPr>
          <p:cNvPr id="35" name="Text 33"/>
          <p:cNvSpPr/>
          <p:nvPr/>
        </p:nvSpPr>
        <p:spPr>
          <a:xfrm>
            <a:off x="365760" y="4114800"/>
            <a:ext cx="4023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3C3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Spontaneous discharge through skin forming salivary cutaneous fistula</a:t>
            </a:r>
            <a:endParaRPr lang="en-US" sz="1050" dirty="0"/>
          </a:p>
        </p:txBody>
      </p:sp>
      <p:sp>
        <p:nvSpPr>
          <p:cNvPr id="36" name="Shape 34"/>
          <p:cNvSpPr/>
          <p:nvPr/>
        </p:nvSpPr>
        <p:spPr>
          <a:xfrm>
            <a:off x="4709160" y="3611880"/>
            <a:ext cx="4206240" cy="1261872"/>
          </a:xfrm>
          <a:prstGeom prst="roundRect">
            <a:avLst>
              <a:gd name="adj" fmla="val 7246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37" name="Text 35"/>
          <p:cNvSpPr/>
          <p:nvPr/>
        </p:nvSpPr>
        <p:spPr>
          <a:xfrm>
            <a:off x="4800600" y="3703320"/>
            <a:ext cx="594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⬆️</a:t>
            </a:r>
            <a:endParaRPr lang="en-US" sz="2200" dirty="0"/>
          </a:p>
        </p:txBody>
      </p:sp>
      <p:sp>
        <p:nvSpPr>
          <p:cNvPr id="38" name="Text 36"/>
          <p:cNvSpPr/>
          <p:nvPr/>
        </p:nvSpPr>
        <p:spPr>
          <a:xfrm>
            <a:off x="5486400" y="3703320"/>
            <a:ext cx="2743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Stone Recurrence</a:t>
            </a:r>
            <a:endParaRPr lang="en-US" sz="1200" dirty="0"/>
          </a:p>
        </p:txBody>
      </p:sp>
      <p:sp>
        <p:nvSpPr>
          <p:cNvPr id="39" name="Shape 37"/>
          <p:cNvSpPr/>
          <p:nvPr/>
        </p:nvSpPr>
        <p:spPr>
          <a:xfrm>
            <a:off x="8321040" y="3721608"/>
            <a:ext cx="502920" cy="274320"/>
          </a:xfrm>
          <a:prstGeom prst="roundRect">
            <a:avLst>
              <a:gd name="adj" fmla="val 16667"/>
            </a:avLst>
          </a:prstGeom>
          <a:solidFill>
            <a:srgbClr val="D4770A"/>
          </a:solidFill>
          <a:ln w="12700">
            <a:solidFill>
              <a:srgbClr val="D4770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0" name="Text 38"/>
          <p:cNvSpPr/>
          <p:nvPr/>
        </p:nvSpPr>
        <p:spPr>
          <a:xfrm>
            <a:off x="8321040" y="3721608"/>
            <a:ext cx="5029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MEDIUM</a:t>
            </a:r>
            <a:endParaRPr lang="en-US" sz="700" dirty="0"/>
          </a:p>
        </p:txBody>
      </p:sp>
      <p:sp>
        <p:nvSpPr>
          <p:cNvPr id="41" name="Text 39"/>
          <p:cNvSpPr/>
          <p:nvPr/>
        </p:nvSpPr>
        <p:spPr>
          <a:xfrm>
            <a:off x="4800600" y="4114800"/>
            <a:ext cx="40233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3C3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10–20% recurrence especially without addressing predisposing factors</a:t>
            </a:r>
            <a:endParaRPr lang="en-US" sz="10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0F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B2A6B"/>
          </a:solidFill>
          <a:ln w="12700">
            <a:solidFill>
              <a:srgbClr val="1B2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28600" y="0"/>
            <a:ext cx="8686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📋  Clinical Case Scenario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C9A84C">
              <a:alpha val="70000"/>
            </a:srgbClr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274320" y="4892040"/>
            <a:ext cx="8595360" cy="2514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3C3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| Sialolithiasis — Submandibular Gland | BDS Lecture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274320" y="777240"/>
            <a:ext cx="8595360" cy="1508760"/>
          </a:xfrm>
          <a:prstGeom prst="roundRect">
            <a:avLst>
              <a:gd name="adj" fmla="val 7273"/>
            </a:avLst>
          </a:prstGeom>
          <a:solidFill>
            <a:srgbClr val="1B2A6B"/>
          </a:solidFill>
          <a:ln/>
          <a:effectLst>
            <a:outerShdw blurRad="101600" dist="381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7" name="Text 5"/>
          <p:cNvSpPr/>
          <p:nvPr/>
        </p:nvSpPr>
        <p:spPr>
          <a:xfrm>
            <a:off x="411480" y="822960"/>
            <a:ext cx="8321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0D07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📖  CASE VIGNETTE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411480" y="1161288"/>
            <a:ext cx="832104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42-year-old male presents with recurrent painful swelling below his right jaw, occurring especially at mealtimes for the past 6 months. The swelling resolves within 30–60 minutes. On examination, a hard, non-tender lump is palpable in the right floor of mouth. The right Wharton's duct orifice appears slightly red. There is no fever.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274320" y="2359152"/>
            <a:ext cx="8595360" cy="548640"/>
          </a:xfrm>
          <a:prstGeom prst="roundRect">
            <a:avLst>
              <a:gd name="adj" fmla="val 11667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0" name="Text 8"/>
          <p:cNvSpPr/>
          <p:nvPr/>
        </p:nvSpPr>
        <p:spPr>
          <a:xfrm>
            <a:off x="411480" y="2386584"/>
            <a:ext cx="3840480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B2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Q1: What is the most likely diagnosis?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411480" y="2633472"/>
            <a:ext cx="8321040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0D73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Answer: Sialolithiasis (submandibular salivary calculus)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274320" y="2980944"/>
            <a:ext cx="8595360" cy="548640"/>
          </a:xfrm>
          <a:prstGeom prst="roundRect">
            <a:avLst>
              <a:gd name="adj" fmla="val 11667"/>
            </a:avLst>
          </a:prstGeom>
          <a:solidFill>
            <a:srgbClr val="E8EDF8"/>
          </a:solidFill>
          <a:ln/>
          <a:effectLst>
            <a:outerShdw blurRad="101600" dist="381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3" name="Text 11"/>
          <p:cNvSpPr/>
          <p:nvPr/>
        </p:nvSpPr>
        <p:spPr>
          <a:xfrm>
            <a:off x="411480" y="3008376"/>
            <a:ext cx="3840480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B2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Q2: What single investigation is most appropriate first?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411480" y="3255264"/>
            <a:ext cx="8321040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0D73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Answer: Occlusal radiograph (floor of mouth) or Ultrasound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274320" y="3602736"/>
            <a:ext cx="8595360" cy="548640"/>
          </a:xfrm>
          <a:prstGeom prst="roundRect">
            <a:avLst>
              <a:gd name="adj" fmla="val 11667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6" name="Text 14"/>
          <p:cNvSpPr/>
          <p:nvPr/>
        </p:nvSpPr>
        <p:spPr>
          <a:xfrm>
            <a:off x="411480" y="3630168"/>
            <a:ext cx="3840480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B2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Q3: How would you manage this patient?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411480" y="3877056"/>
            <a:ext cx="8321040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0D73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Answer: If stone &lt;5mm distally: conservative/duct incision. If large/recurrent: submandibulectomy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274320" y="4224528"/>
            <a:ext cx="8595360" cy="548640"/>
          </a:xfrm>
          <a:prstGeom prst="roundRect">
            <a:avLst>
              <a:gd name="adj" fmla="val 11667"/>
            </a:avLst>
          </a:prstGeom>
          <a:solidFill>
            <a:srgbClr val="E8EDF8"/>
          </a:solidFill>
          <a:ln/>
          <a:effectLst>
            <a:outerShdw blurRad="101600" dist="381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9" name="Text 17"/>
          <p:cNvSpPr/>
          <p:nvPr/>
        </p:nvSpPr>
        <p:spPr>
          <a:xfrm>
            <a:off x="411480" y="4251960"/>
            <a:ext cx="3840480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B2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Q4: What nerve must be preserved during surgery?</a:t>
            </a:r>
            <a:endParaRPr lang="en-US" sz="1050" dirty="0"/>
          </a:p>
        </p:txBody>
      </p:sp>
      <p:sp>
        <p:nvSpPr>
          <p:cNvPr id="20" name="Text 18"/>
          <p:cNvSpPr/>
          <p:nvPr/>
        </p:nvSpPr>
        <p:spPr>
          <a:xfrm>
            <a:off x="411480" y="4498848"/>
            <a:ext cx="8321040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0D73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Answer: Lingual nerve, Hypoglossal nerve, Marginal mandibular branch of facial nerve</a:t>
            </a:r>
            <a:endParaRPr lang="en-US" sz="10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4F6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B2A6B"/>
          </a:solidFill>
          <a:ln w="12700">
            <a:solidFill>
              <a:srgbClr val="1B2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28600" y="0"/>
            <a:ext cx="8686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🎓  Viva Questions &amp; OSCE/OSPE Points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C9A84C">
              <a:alpha val="70000"/>
            </a:srgbClr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274320" y="4892040"/>
            <a:ext cx="8595360" cy="2514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3C3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| Sialolithiasis — Submandibular Gland | BDS Lecture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274320" y="777240"/>
            <a:ext cx="4251960" cy="4005072"/>
          </a:xfrm>
          <a:prstGeom prst="roundRect">
            <a:avLst>
              <a:gd name="adj" fmla="val 2283"/>
            </a:avLst>
          </a:prstGeom>
          <a:solidFill>
            <a:srgbClr val="E8EDF8"/>
          </a:solidFill>
          <a:ln/>
          <a:effectLst>
            <a:outerShdw blurRad="101600" dist="381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7" name="Text 5"/>
          <p:cNvSpPr/>
          <p:nvPr/>
        </p:nvSpPr>
        <p:spPr>
          <a:xfrm>
            <a:off x="365760" y="822960"/>
            <a:ext cx="4069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2A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🎤  Common Viva Questions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365760" y="1234440"/>
            <a:ext cx="4069080" cy="3429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spcAft>
                <a:spcPts val="500"/>
              </a:spcAft>
              <a:buNone/>
            </a:pPr>
            <a:r>
              <a:rPr lang="en-US" sz="10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Why is submandibular gland most commonly affected by calculi?</a:t>
            </a:r>
            <a:endParaRPr lang="en-US" sz="1050" dirty="0"/>
          </a:p>
          <a:p>
            <a:pPr marL="0" indent="0">
              <a:spcAft>
                <a:spcPts val="500"/>
              </a:spcAft>
              <a:buNone/>
            </a:pPr>
            <a:r>
              <a:rPr lang="en-US" sz="10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What is 'meal-time syndrome'?</a:t>
            </a:r>
            <a:endParaRPr lang="en-US" sz="1050" dirty="0"/>
          </a:p>
          <a:p>
            <a:pPr marL="0" indent="0">
              <a:spcAft>
                <a:spcPts val="500"/>
              </a:spcAft>
              <a:buNone/>
            </a:pPr>
            <a:r>
              <a:rPr lang="en-US" sz="10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What is the composition of salivary calculi?</a:t>
            </a:r>
            <a:endParaRPr lang="en-US" sz="1050" dirty="0"/>
          </a:p>
          <a:p>
            <a:pPr marL="0" indent="0">
              <a:spcAft>
                <a:spcPts val="500"/>
              </a:spcAft>
              <a:buNone/>
            </a:pPr>
            <a:r>
              <a:rPr lang="en-US" sz="10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Name the investigations for sialolithiasis in order of preference.</a:t>
            </a:r>
            <a:endParaRPr lang="en-US" sz="1050" dirty="0"/>
          </a:p>
          <a:p>
            <a:pPr marL="0" indent="0">
              <a:spcAft>
                <a:spcPts val="500"/>
              </a:spcAft>
              <a:buNone/>
            </a:pPr>
            <a:r>
              <a:rPr lang="en-US" sz="10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 What are the indications for submandibulectomy?</a:t>
            </a:r>
            <a:endParaRPr lang="en-US" sz="1050" dirty="0"/>
          </a:p>
          <a:p>
            <a:pPr marL="0" indent="0">
              <a:spcAft>
                <a:spcPts val="500"/>
              </a:spcAft>
              <a:buNone/>
            </a:pPr>
            <a:r>
              <a:rPr lang="en-US" sz="10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 Which nerves are at risk during submandibulectomy?</a:t>
            </a:r>
            <a:endParaRPr lang="en-US" sz="1050" dirty="0"/>
          </a:p>
          <a:p>
            <a:pPr marL="0" indent="0">
              <a:spcAft>
                <a:spcPts val="500"/>
              </a:spcAft>
              <a:buNone/>
            </a:pPr>
            <a:r>
              <a:rPr lang="en-US" sz="10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 What is Kuttner's tumour?</a:t>
            </a:r>
            <a:endParaRPr lang="en-US" sz="1050" dirty="0"/>
          </a:p>
          <a:p>
            <a:pPr marL="0" indent="0">
              <a:spcAft>
                <a:spcPts val="500"/>
              </a:spcAft>
              <a:buNone/>
            </a:pPr>
            <a:r>
              <a:rPr lang="en-US" sz="10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 Differentiate sialadenitis from sialolithiasis.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4663440" y="777240"/>
            <a:ext cx="4206240" cy="4005072"/>
          </a:xfrm>
          <a:prstGeom prst="roundRect">
            <a:avLst>
              <a:gd name="adj" fmla="val 2283"/>
            </a:avLst>
          </a:prstGeom>
          <a:solidFill>
            <a:srgbClr val="FFF9E6"/>
          </a:solidFill>
          <a:ln/>
          <a:effectLst>
            <a:outerShdw blurRad="101600" dist="381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0" name="Text 8"/>
          <p:cNvSpPr/>
          <p:nvPr/>
        </p:nvSpPr>
        <p:spPr>
          <a:xfrm>
            <a:off x="4754880" y="822960"/>
            <a:ext cx="4023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D4770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📝  OSCE Station Tips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4754880" y="1234440"/>
            <a:ext cx="4023360" cy="3429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spcAft>
                <a:spcPts val="500"/>
              </a:spcAft>
              <a:buNone/>
            </a:pPr>
            <a:r>
              <a:rPr lang="en-US" sz="10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Demonstrate bimanual palpation of floor of mouth (look for stone)</a:t>
            </a:r>
            <a:endParaRPr lang="en-US" sz="1050" dirty="0"/>
          </a:p>
          <a:p>
            <a:pPr marL="0" indent="0">
              <a:spcAft>
                <a:spcPts val="500"/>
              </a:spcAft>
              <a:buNone/>
            </a:pPr>
            <a:r>
              <a:rPr lang="en-US" sz="10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Identify: occlusal X-ray with radiopaque stone</a:t>
            </a:r>
            <a:endParaRPr lang="en-US" sz="1050" dirty="0"/>
          </a:p>
          <a:p>
            <a:pPr marL="0" indent="0">
              <a:spcAft>
                <a:spcPts val="500"/>
              </a:spcAft>
              <a:buNone/>
            </a:pPr>
            <a:r>
              <a:rPr lang="en-US" sz="10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Identify: USS image showing ductal dilatation with calculus</a:t>
            </a:r>
            <a:endParaRPr lang="en-US" sz="1050" dirty="0"/>
          </a:p>
          <a:p>
            <a:pPr marL="0" indent="0">
              <a:spcAft>
                <a:spcPts val="500"/>
              </a:spcAft>
              <a:buNone/>
            </a:pPr>
            <a:r>
              <a:rPr lang="en-US" sz="10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Identify: clinical photo of submandibular swelling at mealtime</a:t>
            </a:r>
            <a:endParaRPr lang="en-US" sz="1050" dirty="0"/>
          </a:p>
          <a:p>
            <a:pPr marL="0" indent="0">
              <a:spcAft>
                <a:spcPts val="500"/>
              </a:spcAft>
              <a:buNone/>
            </a:pPr>
            <a:r>
              <a:rPr lang="en-US" sz="10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Describe how to milk the submandibular duct</a:t>
            </a:r>
            <a:endParaRPr lang="en-US" sz="1050" dirty="0"/>
          </a:p>
          <a:p>
            <a:pPr marL="0" indent="0">
              <a:spcAft>
                <a:spcPts val="500"/>
              </a:spcAft>
              <a:buNone/>
            </a:pPr>
            <a:r>
              <a:rPr lang="en-US" sz="10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Short case: differential diagnosis of submandibular swelling</a:t>
            </a:r>
            <a:endParaRPr lang="en-US" sz="1050" dirty="0"/>
          </a:p>
          <a:p>
            <a:pPr marL="0" indent="0">
              <a:spcAft>
                <a:spcPts val="500"/>
              </a:spcAft>
              <a:buNone/>
            </a:pPr>
            <a:r>
              <a:rPr lang="en-US" sz="10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Prescribe antibiotics for acute sialadenitis (drug, dose, duration)</a:t>
            </a:r>
            <a:endParaRPr lang="en-US" sz="1050" dirty="0"/>
          </a:p>
          <a:p>
            <a:pPr marL="0" indent="0">
              <a:spcAft>
                <a:spcPts val="500"/>
              </a:spcAft>
              <a:buNone/>
            </a:pPr>
            <a:r>
              <a:rPr lang="en-US" sz="10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Diagram: anatomical course of Wharton's duct</a:t>
            </a:r>
            <a:endParaRPr lang="en-US" sz="10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4F6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B2A6B"/>
          </a:solidFill>
          <a:ln w="12700">
            <a:solidFill>
              <a:srgbClr val="1B2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28600" y="0"/>
            <a:ext cx="8686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📝  MCQ Revision Questions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C9A84C">
              <a:alpha val="70000"/>
            </a:srgbClr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274320" y="4892040"/>
            <a:ext cx="8595360" cy="2514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3C3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| Sialolithiasis — Submandibular Gland | BDS Lecture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274320" y="777240"/>
            <a:ext cx="8595360" cy="1005840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7" name="Text 5"/>
          <p:cNvSpPr/>
          <p:nvPr/>
        </p:nvSpPr>
        <p:spPr>
          <a:xfrm>
            <a:off x="411480" y="822960"/>
            <a:ext cx="6858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B2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Q1. A patient presents with meal-time swelling below the jaw. The most likely diagnosis is: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7360920" y="822960"/>
            <a:ext cx="1417320" cy="274320"/>
          </a:xfrm>
          <a:prstGeom prst="roundRect">
            <a:avLst>
              <a:gd name="adj" fmla="val 16667"/>
            </a:avLst>
          </a:prstGeom>
          <a:solidFill>
            <a:srgbClr val="1B6B3A"/>
          </a:solidFill>
          <a:ln w="12700">
            <a:solidFill>
              <a:srgbClr val="1B6B3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7360920" y="822960"/>
            <a:ext cx="1417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Answer: B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411480" y="1216152"/>
            <a:ext cx="8321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3C3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A. Parotid sialolithiasis   |   B. Submandibular sialolithiasis   |   C. Ranula   |   D. Lymph node abscess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274320" y="1874520"/>
            <a:ext cx="8595360" cy="1005840"/>
          </a:xfrm>
          <a:prstGeom prst="roundRect">
            <a:avLst>
              <a:gd name="adj" fmla="val 7273"/>
            </a:avLst>
          </a:prstGeom>
          <a:solidFill>
            <a:srgbClr val="E8EDF8"/>
          </a:solidFill>
          <a:ln/>
          <a:effectLst>
            <a:outerShdw blurRad="101600" dist="381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2" name="Text 10"/>
          <p:cNvSpPr/>
          <p:nvPr/>
        </p:nvSpPr>
        <p:spPr>
          <a:xfrm>
            <a:off x="411480" y="1920240"/>
            <a:ext cx="6858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B2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Q2. The most common composition of submandibular salivary calculi is: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7360920" y="1920240"/>
            <a:ext cx="1417320" cy="274320"/>
          </a:xfrm>
          <a:prstGeom prst="roundRect">
            <a:avLst>
              <a:gd name="adj" fmla="val 16667"/>
            </a:avLst>
          </a:prstGeom>
          <a:solidFill>
            <a:srgbClr val="1B6B3A"/>
          </a:solidFill>
          <a:ln w="12700">
            <a:solidFill>
              <a:srgbClr val="1B6B3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4" name="Text 12"/>
          <p:cNvSpPr/>
          <p:nvPr/>
        </p:nvSpPr>
        <p:spPr>
          <a:xfrm>
            <a:off x="7360920" y="1920240"/>
            <a:ext cx="1417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Answer: C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411480" y="2313432"/>
            <a:ext cx="8321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3C3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A. Calcium oxalate   |   B. Uric acid   |   C. Calcium phosphate (hydroxyapatite)   |   D. Magnesium ammonium phosphate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274320" y="2971800"/>
            <a:ext cx="8595360" cy="1005840"/>
          </a:xfrm>
          <a:prstGeom prst="roundRect">
            <a:avLst>
              <a:gd name="adj" fmla="val 7273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7" name="Text 15"/>
          <p:cNvSpPr/>
          <p:nvPr/>
        </p:nvSpPr>
        <p:spPr>
          <a:xfrm>
            <a:off x="411480" y="3017520"/>
            <a:ext cx="6858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B2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Q3. The investigation of choice for submandibular sialolithiasis is: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7360920" y="3017520"/>
            <a:ext cx="1417320" cy="274320"/>
          </a:xfrm>
          <a:prstGeom prst="roundRect">
            <a:avLst>
              <a:gd name="adj" fmla="val 16667"/>
            </a:avLst>
          </a:prstGeom>
          <a:solidFill>
            <a:srgbClr val="1B6B3A"/>
          </a:solidFill>
          <a:ln w="12700">
            <a:solidFill>
              <a:srgbClr val="1B6B3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9" name="Text 17"/>
          <p:cNvSpPr/>
          <p:nvPr/>
        </p:nvSpPr>
        <p:spPr>
          <a:xfrm>
            <a:off x="7360920" y="3017520"/>
            <a:ext cx="1417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Answer: C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411480" y="3410712"/>
            <a:ext cx="8321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3C3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A. MRI   |   B. Sialography   |   C. Ultrasound + plain X-ray (occlusal)   |   D. Technetium scan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274320" y="4069080"/>
            <a:ext cx="8595360" cy="1005840"/>
          </a:xfrm>
          <a:prstGeom prst="roundRect">
            <a:avLst>
              <a:gd name="adj" fmla="val 7273"/>
            </a:avLst>
          </a:prstGeom>
          <a:solidFill>
            <a:srgbClr val="E8EDF8"/>
          </a:solidFill>
          <a:ln/>
          <a:effectLst>
            <a:outerShdw blurRad="101600" dist="381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22" name="Text 20"/>
          <p:cNvSpPr/>
          <p:nvPr/>
        </p:nvSpPr>
        <p:spPr>
          <a:xfrm>
            <a:off x="411480" y="4114800"/>
            <a:ext cx="6858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B2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Q4. Which nerve, if injured during submandibulectomy, causes deviation of tongue?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7360920" y="4114800"/>
            <a:ext cx="1417320" cy="274320"/>
          </a:xfrm>
          <a:prstGeom prst="roundRect">
            <a:avLst>
              <a:gd name="adj" fmla="val 16667"/>
            </a:avLst>
          </a:prstGeom>
          <a:solidFill>
            <a:srgbClr val="1B6B3A"/>
          </a:solidFill>
          <a:ln w="12700">
            <a:solidFill>
              <a:srgbClr val="1B6B3A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4" name="Text 22"/>
          <p:cNvSpPr/>
          <p:nvPr/>
        </p:nvSpPr>
        <p:spPr>
          <a:xfrm>
            <a:off x="7360920" y="4114800"/>
            <a:ext cx="1417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Answer: B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411480" y="4507992"/>
            <a:ext cx="83210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3C3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A. Lingual nerve   |   B. Hypoglossal nerve   |   C. Marginal mandibular nerve   |   D. Inferior alveolar nerve</a:t>
            </a:r>
            <a:endParaRPr lang="en-US" sz="10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4F6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B2A6B"/>
          </a:solidFill>
          <a:ln w="12700">
            <a:solidFill>
              <a:srgbClr val="1B2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28600" y="0"/>
            <a:ext cx="8686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⭐  Key Take-Home Messages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C9A84C">
              <a:alpha val="70000"/>
            </a:srgbClr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274320" y="4892040"/>
            <a:ext cx="8595360" cy="2514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3C3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| Sialolithiasis — Submandibular Gland | BDS Lecture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274320" y="777240"/>
            <a:ext cx="4206240" cy="1261872"/>
          </a:xfrm>
          <a:prstGeom prst="roundRect">
            <a:avLst>
              <a:gd name="adj" fmla="val 7246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7" name="Shape 5"/>
          <p:cNvSpPr/>
          <p:nvPr/>
        </p:nvSpPr>
        <p:spPr>
          <a:xfrm>
            <a:off x="384048" y="1069848"/>
            <a:ext cx="594360" cy="594360"/>
          </a:xfrm>
          <a:prstGeom prst="ellipse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384048" y="1069848"/>
            <a:ext cx="594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B2A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1097280" y="886968"/>
            <a:ext cx="3291840" cy="10241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Sialolithiasis affects submandibular gland in 80–90% of cases due to upward duct course, high mucin, slow flow, and alkaline pH.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4709160" y="777240"/>
            <a:ext cx="4206240" cy="1261872"/>
          </a:xfrm>
          <a:prstGeom prst="roundRect">
            <a:avLst>
              <a:gd name="adj" fmla="val 7246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1" name="Shape 9"/>
          <p:cNvSpPr/>
          <p:nvPr/>
        </p:nvSpPr>
        <p:spPr>
          <a:xfrm>
            <a:off x="4818888" y="1069848"/>
            <a:ext cx="594360" cy="594360"/>
          </a:xfrm>
          <a:prstGeom prst="ellipse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2" name="Text 10"/>
          <p:cNvSpPr/>
          <p:nvPr/>
        </p:nvSpPr>
        <p:spPr>
          <a:xfrm>
            <a:off x="4818888" y="1069848"/>
            <a:ext cx="594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B2A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5532120" y="886968"/>
            <a:ext cx="3291840" cy="10241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hallmark is 'meal-time syndrome' — recurrent swelling + pain on eating — resolving within 30–60 minutes.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274320" y="2194560"/>
            <a:ext cx="4206240" cy="1261872"/>
          </a:xfrm>
          <a:prstGeom prst="roundRect">
            <a:avLst>
              <a:gd name="adj" fmla="val 7246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5" name="Shape 13"/>
          <p:cNvSpPr/>
          <p:nvPr/>
        </p:nvSpPr>
        <p:spPr>
          <a:xfrm>
            <a:off x="384048" y="2487168"/>
            <a:ext cx="594360" cy="594360"/>
          </a:xfrm>
          <a:prstGeom prst="ellipse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6" name="Text 14"/>
          <p:cNvSpPr/>
          <p:nvPr/>
        </p:nvSpPr>
        <p:spPr>
          <a:xfrm>
            <a:off x="384048" y="2487168"/>
            <a:ext cx="594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B2A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1097280" y="2304288"/>
            <a:ext cx="3291840" cy="10241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Bimanual palpation of the floor of mouth is the key clinical examination step — feel for the stone.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4709160" y="2194560"/>
            <a:ext cx="4206240" cy="1261872"/>
          </a:xfrm>
          <a:prstGeom prst="roundRect">
            <a:avLst>
              <a:gd name="adj" fmla="val 7246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9" name="Shape 17"/>
          <p:cNvSpPr/>
          <p:nvPr/>
        </p:nvSpPr>
        <p:spPr>
          <a:xfrm>
            <a:off x="4818888" y="2487168"/>
            <a:ext cx="594360" cy="594360"/>
          </a:xfrm>
          <a:prstGeom prst="ellipse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0" name="Text 18"/>
          <p:cNvSpPr/>
          <p:nvPr/>
        </p:nvSpPr>
        <p:spPr>
          <a:xfrm>
            <a:off x="4818888" y="2487168"/>
            <a:ext cx="594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B2A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532120" y="2304288"/>
            <a:ext cx="3291840" cy="10241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Ultrasound + occlusal X-ray are first-line investigations; CT non-contrast is gold standard for surgical planning.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274320" y="3611880"/>
            <a:ext cx="4206240" cy="1261872"/>
          </a:xfrm>
          <a:prstGeom prst="roundRect">
            <a:avLst>
              <a:gd name="adj" fmla="val 7246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23" name="Shape 21"/>
          <p:cNvSpPr/>
          <p:nvPr/>
        </p:nvSpPr>
        <p:spPr>
          <a:xfrm>
            <a:off x="384048" y="3904488"/>
            <a:ext cx="594360" cy="594360"/>
          </a:xfrm>
          <a:prstGeom prst="ellipse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4" name="Text 22"/>
          <p:cNvSpPr/>
          <p:nvPr/>
        </p:nvSpPr>
        <p:spPr>
          <a:xfrm>
            <a:off x="384048" y="3904488"/>
            <a:ext cx="594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B2A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05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1097280" y="3721608"/>
            <a:ext cx="3291840" cy="10241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Management is stepwise: conservative → endoscopic → surgical (submandibulectomy).</a:t>
            </a:r>
            <a:endParaRPr lang="en-US" sz="1100" dirty="0"/>
          </a:p>
        </p:txBody>
      </p:sp>
      <p:sp>
        <p:nvSpPr>
          <p:cNvPr id="26" name="Shape 24"/>
          <p:cNvSpPr/>
          <p:nvPr/>
        </p:nvSpPr>
        <p:spPr>
          <a:xfrm>
            <a:off x="4709160" y="3611880"/>
            <a:ext cx="4206240" cy="1261872"/>
          </a:xfrm>
          <a:prstGeom prst="roundRect">
            <a:avLst>
              <a:gd name="adj" fmla="val 7246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27" name="Shape 25"/>
          <p:cNvSpPr/>
          <p:nvPr/>
        </p:nvSpPr>
        <p:spPr>
          <a:xfrm>
            <a:off x="4818888" y="3904488"/>
            <a:ext cx="594360" cy="594360"/>
          </a:xfrm>
          <a:prstGeom prst="ellipse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8" name="Text 26"/>
          <p:cNvSpPr/>
          <p:nvPr/>
        </p:nvSpPr>
        <p:spPr>
          <a:xfrm>
            <a:off x="4818888" y="3904488"/>
            <a:ext cx="5943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B2A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06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5532120" y="3721608"/>
            <a:ext cx="3291840" cy="10241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nerves at risk in submandibulectomy: Lingual, Hypoglossal, Marginal mandibular branch of facial nerve.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6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B2A6B"/>
          </a:solidFill>
          <a:ln w="12700">
            <a:solidFill>
              <a:srgbClr val="1B2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28600" y="0"/>
            <a:ext cx="8686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🎯  Learning Objectives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C9A84C">
              <a:alpha val="70000"/>
            </a:srgbClr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274320" y="4892040"/>
            <a:ext cx="8595360" cy="2514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3C3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| Sialolithiasis — Submandibular Gland | BDS Lecture</a:t>
            </a:r>
            <a:endParaRPr lang="en-US" sz="850" dirty="0"/>
          </a:p>
        </p:txBody>
      </p:sp>
      <p:sp>
        <p:nvSpPr>
          <p:cNvPr id="6" name="Text 4"/>
          <p:cNvSpPr/>
          <p:nvPr/>
        </p:nvSpPr>
        <p:spPr>
          <a:xfrm>
            <a:off x="365760" y="749808"/>
            <a:ext cx="8412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3C3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By the end of this lecture, you will be able to: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365760" y="1143000"/>
            <a:ext cx="4251960" cy="777240"/>
          </a:xfrm>
          <a:prstGeom prst="roundRect">
            <a:avLst>
              <a:gd name="adj" fmla="val 9412"/>
            </a:avLst>
          </a:prstGeom>
          <a:solidFill>
            <a:srgbClr val="E8EDF8"/>
          </a:solidFill>
          <a:ln/>
          <a:effectLst>
            <a:outerShdw blurRad="101600" dist="381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8" name="Shape 6"/>
          <p:cNvSpPr/>
          <p:nvPr/>
        </p:nvSpPr>
        <p:spPr>
          <a:xfrm>
            <a:off x="411480" y="1325880"/>
            <a:ext cx="411480" cy="411480"/>
          </a:xfrm>
          <a:prstGeom prst="ellipse">
            <a:avLst/>
          </a:prstGeom>
          <a:solidFill>
            <a:srgbClr val="1B2A6B"/>
          </a:solidFill>
          <a:ln w="12700">
            <a:solidFill>
              <a:srgbClr val="1B2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411480" y="1325880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914400" y="1188720"/>
            <a:ext cx="36118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 sialolithiasis and describe its epidemiology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365760" y="2057400"/>
            <a:ext cx="4251960" cy="777240"/>
          </a:xfrm>
          <a:prstGeom prst="roundRect">
            <a:avLst>
              <a:gd name="adj" fmla="val 9412"/>
            </a:avLst>
          </a:prstGeom>
          <a:solidFill>
            <a:srgbClr val="E8EDF8"/>
          </a:solidFill>
          <a:ln/>
          <a:effectLst>
            <a:outerShdw blurRad="101600" dist="381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2" name="Shape 10"/>
          <p:cNvSpPr/>
          <p:nvPr/>
        </p:nvSpPr>
        <p:spPr>
          <a:xfrm>
            <a:off x="411480" y="2240280"/>
            <a:ext cx="411480" cy="411480"/>
          </a:xfrm>
          <a:prstGeom prst="ellipse">
            <a:avLst/>
          </a:prstGeom>
          <a:solidFill>
            <a:srgbClr val="1B2A6B"/>
          </a:solidFill>
          <a:ln w="12700">
            <a:solidFill>
              <a:srgbClr val="1B2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3" name="Text 11"/>
          <p:cNvSpPr/>
          <p:nvPr/>
        </p:nvSpPr>
        <p:spPr>
          <a:xfrm>
            <a:off x="411480" y="2240280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914400" y="2103120"/>
            <a:ext cx="36118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Recall the anatomy of the submandibular gland and Wharton's duct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365760" y="2971800"/>
            <a:ext cx="4251960" cy="777240"/>
          </a:xfrm>
          <a:prstGeom prst="roundRect">
            <a:avLst>
              <a:gd name="adj" fmla="val 9412"/>
            </a:avLst>
          </a:prstGeom>
          <a:solidFill>
            <a:srgbClr val="E8EDF8"/>
          </a:solidFill>
          <a:ln/>
          <a:effectLst>
            <a:outerShdw blurRad="101600" dist="381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6" name="Shape 14"/>
          <p:cNvSpPr/>
          <p:nvPr/>
        </p:nvSpPr>
        <p:spPr>
          <a:xfrm>
            <a:off x="411480" y="3154680"/>
            <a:ext cx="411480" cy="411480"/>
          </a:xfrm>
          <a:prstGeom prst="ellipse">
            <a:avLst/>
          </a:prstGeom>
          <a:solidFill>
            <a:srgbClr val="1B2A6B"/>
          </a:solidFill>
          <a:ln w="12700">
            <a:solidFill>
              <a:srgbClr val="1B2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7" name="Text 15"/>
          <p:cNvSpPr/>
          <p:nvPr/>
        </p:nvSpPr>
        <p:spPr>
          <a:xfrm>
            <a:off x="411480" y="3154680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914400" y="3017520"/>
            <a:ext cx="36118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Explain why the submandibular gland is most commonly affected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365760" y="3886200"/>
            <a:ext cx="4251960" cy="777240"/>
          </a:xfrm>
          <a:prstGeom prst="roundRect">
            <a:avLst>
              <a:gd name="adj" fmla="val 9412"/>
            </a:avLst>
          </a:prstGeom>
          <a:solidFill>
            <a:srgbClr val="E8EDF8"/>
          </a:solidFill>
          <a:ln/>
          <a:effectLst>
            <a:outerShdw blurRad="101600" dist="381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20" name="Shape 18"/>
          <p:cNvSpPr/>
          <p:nvPr/>
        </p:nvSpPr>
        <p:spPr>
          <a:xfrm>
            <a:off x="411480" y="4069080"/>
            <a:ext cx="411480" cy="411480"/>
          </a:xfrm>
          <a:prstGeom prst="ellipse">
            <a:avLst/>
          </a:prstGeom>
          <a:solidFill>
            <a:srgbClr val="1B2A6B"/>
          </a:solidFill>
          <a:ln w="12700">
            <a:solidFill>
              <a:srgbClr val="1B2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1" name="Text 19"/>
          <p:cNvSpPr/>
          <p:nvPr/>
        </p:nvSpPr>
        <p:spPr>
          <a:xfrm>
            <a:off x="411480" y="4069080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914400" y="3931920"/>
            <a:ext cx="36118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Enumerate the clinical features — including meal-time syndrome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4846320" y="1143000"/>
            <a:ext cx="4251960" cy="777240"/>
          </a:xfrm>
          <a:prstGeom prst="roundRect">
            <a:avLst>
              <a:gd name="adj" fmla="val 9412"/>
            </a:avLst>
          </a:prstGeom>
          <a:solidFill>
            <a:srgbClr val="E8EDF8"/>
          </a:solidFill>
          <a:ln/>
          <a:effectLst>
            <a:outerShdw blurRad="101600" dist="381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24" name="Shape 22"/>
          <p:cNvSpPr/>
          <p:nvPr/>
        </p:nvSpPr>
        <p:spPr>
          <a:xfrm>
            <a:off x="4892040" y="1325880"/>
            <a:ext cx="411480" cy="411480"/>
          </a:xfrm>
          <a:prstGeom prst="ellipse">
            <a:avLst/>
          </a:prstGeom>
          <a:solidFill>
            <a:srgbClr val="1B2A6B"/>
          </a:solidFill>
          <a:ln w="12700">
            <a:solidFill>
              <a:srgbClr val="1B2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5" name="Text 23"/>
          <p:cNvSpPr/>
          <p:nvPr/>
        </p:nvSpPr>
        <p:spPr>
          <a:xfrm>
            <a:off x="4892040" y="1325880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5394960" y="1188720"/>
            <a:ext cx="36118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Select appropriate investigations: USS, X-ray, CT, sialography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4846320" y="2057400"/>
            <a:ext cx="4251960" cy="777240"/>
          </a:xfrm>
          <a:prstGeom prst="roundRect">
            <a:avLst>
              <a:gd name="adj" fmla="val 9412"/>
            </a:avLst>
          </a:prstGeom>
          <a:solidFill>
            <a:srgbClr val="E8EDF8"/>
          </a:solidFill>
          <a:ln/>
          <a:effectLst>
            <a:outerShdw blurRad="101600" dist="381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28" name="Shape 26"/>
          <p:cNvSpPr/>
          <p:nvPr/>
        </p:nvSpPr>
        <p:spPr>
          <a:xfrm>
            <a:off x="4892040" y="2240280"/>
            <a:ext cx="411480" cy="411480"/>
          </a:xfrm>
          <a:prstGeom prst="ellipse">
            <a:avLst/>
          </a:prstGeom>
          <a:solidFill>
            <a:srgbClr val="1B2A6B"/>
          </a:solidFill>
          <a:ln w="12700">
            <a:solidFill>
              <a:srgbClr val="1B2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9" name="Text 27"/>
          <p:cNvSpPr/>
          <p:nvPr/>
        </p:nvSpPr>
        <p:spPr>
          <a:xfrm>
            <a:off x="4892040" y="2240280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5394960" y="2103120"/>
            <a:ext cx="36118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Outline the management: conservative, endoscopic, and surgical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4846320" y="2971800"/>
            <a:ext cx="4251960" cy="777240"/>
          </a:xfrm>
          <a:prstGeom prst="roundRect">
            <a:avLst>
              <a:gd name="adj" fmla="val 9412"/>
            </a:avLst>
          </a:prstGeom>
          <a:solidFill>
            <a:srgbClr val="E8EDF8"/>
          </a:solidFill>
          <a:ln/>
          <a:effectLst>
            <a:outerShdw blurRad="101600" dist="381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32" name="Shape 30"/>
          <p:cNvSpPr/>
          <p:nvPr/>
        </p:nvSpPr>
        <p:spPr>
          <a:xfrm>
            <a:off x="4892040" y="3154680"/>
            <a:ext cx="411480" cy="411480"/>
          </a:xfrm>
          <a:prstGeom prst="ellipse">
            <a:avLst/>
          </a:prstGeom>
          <a:solidFill>
            <a:srgbClr val="1B2A6B"/>
          </a:solidFill>
          <a:ln w="12700">
            <a:solidFill>
              <a:srgbClr val="1B2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3" name="Text 31"/>
          <p:cNvSpPr/>
          <p:nvPr/>
        </p:nvSpPr>
        <p:spPr>
          <a:xfrm>
            <a:off x="4892040" y="3154680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5394960" y="3017520"/>
            <a:ext cx="36118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Recognize complications including ascending sialadenitis</a:t>
            </a:r>
            <a:endParaRPr lang="en-US" sz="1100" dirty="0"/>
          </a:p>
        </p:txBody>
      </p:sp>
      <p:sp>
        <p:nvSpPr>
          <p:cNvPr id="35" name="Shape 33"/>
          <p:cNvSpPr/>
          <p:nvPr/>
        </p:nvSpPr>
        <p:spPr>
          <a:xfrm>
            <a:off x="4846320" y="3886200"/>
            <a:ext cx="4251960" cy="777240"/>
          </a:xfrm>
          <a:prstGeom prst="roundRect">
            <a:avLst>
              <a:gd name="adj" fmla="val 9412"/>
            </a:avLst>
          </a:prstGeom>
          <a:solidFill>
            <a:srgbClr val="E8EDF8"/>
          </a:solidFill>
          <a:ln/>
          <a:effectLst>
            <a:outerShdw blurRad="101600" dist="381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36" name="Shape 34"/>
          <p:cNvSpPr/>
          <p:nvPr/>
        </p:nvSpPr>
        <p:spPr>
          <a:xfrm>
            <a:off x="4892040" y="4069080"/>
            <a:ext cx="411480" cy="411480"/>
          </a:xfrm>
          <a:prstGeom prst="ellipse">
            <a:avLst/>
          </a:prstGeom>
          <a:solidFill>
            <a:srgbClr val="1B2A6B"/>
          </a:solidFill>
          <a:ln w="12700">
            <a:solidFill>
              <a:srgbClr val="1B2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7" name="Text 35"/>
          <p:cNvSpPr/>
          <p:nvPr/>
        </p:nvSpPr>
        <p:spPr>
          <a:xfrm>
            <a:off x="4892040" y="4069080"/>
            <a:ext cx="411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100" dirty="0"/>
          </a:p>
        </p:txBody>
      </p:sp>
      <p:sp>
        <p:nvSpPr>
          <p:cNvPr id="38" name="Text 36"/>
          <p:cNvSpPr/>
          <p:nvPr/>
        </p:nvSpPr>
        <p:spPr>
          <a:xfrm>
            <a:off x="5394960" y="3931920"/>
            <a:ext cx="36118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Answer examination-type questions on salivary calculi</a:t>
            </a:r>
            <a:endParaRPr lang="en-US" sz="11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4F6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B2A6B"/>
          </a:solidFill>
          <a:ln w="12700">
            <a:solidFill>
              <a:srgbClr val="1B2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28600" y="0"/>
            <a:ext cx="8686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📚  References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C9A84C">
              <a:alpha val="70000"/>
            </a:srgbClr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274320" y="4892040"/>
            <a:ext cx="8595360" cy="2514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3C3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| Sialolithiasis — Submandibular Gland | BDS Lecture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274320" y="914400"/>
            <a:ext cx="274320" cy="274320"/>
          </a:xfrm>
          <a:prstGeom prst="ellipse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7" name="Text 5"/>
          <p:cNvSpPr/>
          <p:nvPr/>
        </p:nvSpPr>
        <p:spPr>
          <a:xfrm>
            <a:off x="274320" y="91440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1B2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800" dirty="0"/>
          </a:p>
        </p:txBody>
      </p:sp>
      <p:sp>
        <p:nvSpPr>
          <p:cNvPr id="8" name="Text 6"/>
          <p:cNvSpPr/>
          <p:nvPr/>
        </p:nvSpPr>
        <p:spPr>
          <a:xfrm>
            <a:off x="640080" y="82296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3C3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Bailey &amp; Love's Short Practice of Surgery, 28th Edition. Williams N, O'Connell PR, McCaskie AW (Eds). CRC Press, 2023. Chapter: Salivary Glands.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274320" y="1481328"/>
            <a:ext cx="274320" cy="274320"/>
          </a:xfrm>
          <a:prstGeom prst="ellipse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0" name="Text 8"/>
          <p:cNvSpPr/>
          <p:nvPr/>
        </p:nvSpPr>
        <p:spPr>
          <a:xfrm>
            <a:off x="274320" y="1481328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1B2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800" dirty="0"/>
          </a:p>
        </p:txBody>
      </p:sp>
      <p:sp>
        <p:nvSpPr>
          <p:cNvPr id="11" name="Text 9"/>
          <p:cNvSpPr/>
          <p:nvPr/>
        </p:nvSpPr>
        <p:spPr>
          <a:xfrm>
            <a:off x="640080" y="1389888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3C3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Navani S. Salivary Gland Disorders. In: Schwartz's Principles of Surgery. 11th Ed. Brunicardi FC (Ed). McGraw-Hill, 2019.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274320" y="2048256"/>
            <a:ext cx="274320" cy="274320"/>
          </a:xfrm>
          <a:prstGeom prst="ellipse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3" name="Text 11"/>
          <p:cNvSpPr/>
          <p:nvPr/>
        </p:nvSpPr>
        <p:spPr>
          <a:xfrm>
            <a:off x="274320" y="2048256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1B2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800" dirty="0"/>
          </a:p>
        </p:txBody>
      </p:sp>
      <p:sp>
        <p:nvSpPr>
          <p:cNvPr id="14" name="Text 12"/>
          <p:cNvSpPr/>
          <p:nvPr/>
        </p:nvSpPr>
        <p:spPr>
          <a:xfrm>
            <a:off x="640080" y="1956816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3C3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Capaccio P, et al. Modern management of obstructive salivary gland diseases. Acta Otorhinolaryngol Ital. 2019;39(3):173–184.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274320" y="2615184"/>
            <a:ext cx="274320" cy="274320"/>
          </a:xfrm>
          <a:prstGeom prst="ellipse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6" name="Text 14"/>
          <p:cNvSpPr/>
          <p:nvPr/>
        </p:nvSpPr>
        <p:spPr>
          <a:xfrm>
            <a:off x="274320" y="261518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1B2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640080" y="2523744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3C3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Koch M, et al. Sialendoscopy: a review of endoscopic approaches to salivary gland diseases. J Stomatol Oral Maxillofac Surg. 2021.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274320" y="3182112"/>
            <a:ext cx="274320" cy="274320"/>
          </a:xfrm>
          <a:prstGeom prst="ellipse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9" name="Text 17"/>
          <p:cNvSpPr/>
          <p:nvPr/>
        </p:nvSpPr>
        <p:spPr>
          <a:xfrm>
            <a:off x="274320" y="318211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1B2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640080" y="3090672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3C3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NICE Guidelines (UK): Salivary Gland Stones — Extracorporeal Shockwave Lithotripsy. IPG613, 2019.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274320" y="3749040"/>
            <a:ext cx="274320" cy="274320"/>
          </a:xfrm>
          <a:prstGeom prst="ellipse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2" name="Text 20"/>
          <p:cNvSpPr/>
          <p:nvPr/>
        </p:nvSpPr>
        <p:spPr>
          <a:xfrm>
            <a:off x="274320" y="374904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1B2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800" dirty="0"/>
          </a:p>
        </p:txBody>
      </p:sp>
      <p:sp>
        <p:nvSpPr>
          <p:cNvPr id="23" name="Text 21"/>
          <p:cNvSpPr/>
          <p:nvPr/>
        </p:nvSpPr>
        <p:spPr>
          <a:xfrm>
            <a:off x="640080" y="365760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3C3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Marchal F. A combined endoscopic and external approach for extraction of large stones of the parotid gland. Laryngoscope. 2007.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274320" y="4315968"/>
            <a:ext cx="274320" cy="274320"/>
          </a:xfrm>
          <a:prstGeom prst="ellipse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5" name="Text 23"/>
          <p:cNvSpPr/>
          <p:nvPr/>
        </p:nvSpPr>
        <p:spPr>
          <a:xfrm>
            <a:off x="274320" y="4315968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00" b="1" dirty="0">
                <a:solidFill>
                  <a:srgbClr val="1B2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800" dirty="0"/>
          </a:p>
        </p:txBody>
      </p:sp>
      <p:sp>
        <p:nvSpPr>
          <p:cNvPr id="26" name="Text 24"/>
          <p:cNvSpPr/>
          <p:nvPr/>
        </p:nvSpPr>
        <p:spPr>
          <a:xfrm>
            <a:off x="640080" y="4224528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3C3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Huoh KC, Eisele DW. Etiologic factors in sialolithiasis. Otolaryngol Head Neck Surg. 2011;145(6):935–939.</a:t>
            </a:r>
            <a:endParaRPr lang="en-US" sz="10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1B2A6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583680" y="-1097280"/>
            <a:ext cx="4572000" cy="4572000"/>
          </a:xfrm>
          <a:prstGeom prst="ellipse">
            <a:avLst/>
          </a:prstGeom>
          <a:solidFill>
            <a:srgbClr val="C9A84C">
              <a:alpha val="15000"/>
            </a:srgbClr>
          </a:solidFill>
          <a:ln w="635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Shape 1"/>
          <p:cNvSpPr/>
          <p:nvPr/>
        </p:nvSpPr>
        <p:spPr>
          <a:xfrm>
            <a:off x="-1371600" y="3474720"/>
            <a:ext cx="3657600" cy="3657600"/>
          </a:xfrm>
          <a:prstGeom prst="ellipse">
            <a:avLst/>
          </a:prstGeom>
          <a:solidFill>
            <a:srgbClr val="C9A84C">
              <a:alpha val="10000"/>
            </a:srgbClr>
          </a:solidFill>
          <a:ln w="635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4" name="Text 2"/>
          <p:cNvSpPr/>
          <p:nvPr/>
        </p:nvSpPr>
        <p:spPr>
          <a:xfrm>
            <a:off x="457200" y="109728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200" b="1" dirty="0">
                <a:solidFill>
                  <a:srgbClr val="F0D07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Thank You</a:t>
            </a:r>
            <a:endParaRPr lang="en-US" sz="5200" dirty="0"/>
          </a:p>
        </p:txBody>
      </p:sp>
      <p:sp>
        <p:nvSpPr>
          <p:cNvPr id="5" name="Text 3"/>
          <p:cNvSpPr/>
          <p:nvPr/>
        </p:nvSpPr>
        <p:spPr>
          <a:xfrm>
            <a:off x="457200" y="210312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i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شکریہ  —  جَزَاکَ اللّٰہُ خَیْرًا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1371600" y="2834640"/>
            <a:ext cx="6400800" cy="1645920"/>
          </a:xfrm>
          <a:prstGeom prst="roundRect">
            <a:avLst>
              <a:gd name="adj" fmla="val 6667"/>
            </a:avLst>
          </a:prstGeom>
          <a:solidFill>
            <a:srgbClr val="253580">
              <a:alpha val="80000"/>
            </a:srgbClr>
          </a:solidFill>
          <a:ln/>
          <a:effectLst>
            <a:outerShdw blurRad="101600" dist="381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7" name="Text 5"/>
          <p:cNvSpPr/>
          <p:nvPr/>
        </p:nvSpPr>
        <p:spPr>
          <a:xfrm>
            <a:off x="1371600" y="2834640"/>
            <a:ext cx="640080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0D0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
</a:t>
            </a: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Professor of Surgery — LMDC
</a:t>
            </a: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Visiting Surgeon: Hameed Latif Hospital &amp; Ghurki Trust Teaching Hospital
</a:t>
            </a:r>
            <a:r>
              <a:rPr lang="en-US" sz="1100" dirty="0">
                <a:solidFill>
                  <a:srgbClr val="F0D0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📞 03004130159   |   🌐 professorzahid.com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457200" y="466344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"Knowledge Heals Faster Than Medicine"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6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B2A6B"/>
          </a:solidFill>
          <a:ln w="12700">
            <a:solidFill>
              <a:srgbClr val="1B2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28600" y="0"/>
            <a:ext cx="8686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📖  Introduction &amp; Definition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C9A84C">
              <a:alpha val="70000"/>
            </a:srgbClr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274320" y="4892040"/>
            <a:ext cx="8595360" cy="2514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3C3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| Sialolithiasis — Submandibular Gland | BDS Lecture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365760" y="777240"/>
            <a:ext cx="8412480" cy="1051560"/>
          </a:xfrm>
          <a:prstGeom prst="roundRect">
            <a:avLst>
              <a:gd name="adj" fmla="val 8696"/>
            </a:avLst>
          </a:prstGeom>
          <a:solidFill>
            <a:srgbClr val="1B2A6B"/>
          </a:solidFill>
          <a:ln/>
          <a:effectLst>
            <a:outerShdw blurRad="101600" dist="381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7" name="Text 5"/>
          <p:cNvSpPr/>
          <p:nvPr/>
        </p:nvSpPr>
        <p:spPr>
          <a:xfrm>
            <a:off x="502920" y="804672"/>
            <a:ext cx="8229600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0D0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SIALOLITHIASIS</a:t>
            </a: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—  The formation of calcified concretions (calculi / stones) within the parenchyma or ductal system of a salivary gland.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365760" y="1965960"/>
            <a:ext cx="4251960" cy="73152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9" name="Text 7"/>
          <p:cNvSpPr/>
          <p:nvPr/>
        </p:nvSpPr>
        <p:spPr>
          <a:xfrm>
            <a:off x="502920" y="2011680"/>
            <a:ext cx="4023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B2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Common Site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502920" y="2313432"/>
            <a:ext cx="4023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D73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Submandibular gland (80–90%)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4846320" y="1965960"/>
            <a:ext cx="4251960" cy="73152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2" name="Text 10"/>
          <p:cNvSpPr/>
          <p:nvPr/>
        </p:nvSpPr>
        <p:spPr>
          <a:xfrm>
            <a:off x="4983480" y="2011680"/>
            <a:ext cx="4023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B2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Parotid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4983480" y="2313432"/>
            <a:ext cx="4023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D73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~10%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365760" y="2834640"/>
            <a:ext cx="4251960" cy="73152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5" name="Text 13"/>
          <p:cNvSpPr/>
          <p:nvPr/>
        </p:nvSpPr>
        <p:spPr>
          <a:xfrm>
            <a:off x="502920" y="2880360"/>
            <a:ext cx="4023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B2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Sublingual / Minor glands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502920" y="3182112"/>
            <a:ext cx="4023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D73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~1%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4846320" y="2834640"/>
            <a:ext cx="4251960" cy="73152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8" name="Text 16"/>
          <p:cNvSpPr/>
          <p:nvPr/>
        </p:nvSpPr>
        <p:spPr>
          <a:xfrm>
            <a:off x="4983480" y="2880360"/>
            <a:ext cx="4023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B2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 Group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4983480" y="3182112"/>
            <a:ext cx="4023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D73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30–60 years; rare in children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365760" y="3703320"/>
            <a:ext cx="4251960" cy="73152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21" name="Text 19"/>
          <p:cNvSpPr/>
          <p:nvPr/>
        </p:nvSpPr>
        <p:spPr>
          <a:xfrm>
            <a:off x="502920" y="3749040"/>
            <a:ext cx="4023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B2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Sex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502920" y="4050792"/>
            <a:ext cx="4023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D73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 &gt; F (slight male preponderance)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4846320" y="3703320"/>
            <a:ext cx="4251960" cy="73152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24" name="Text 22"/>
          <p:cNvSpPr/>
          <p:nvPr/>
        </p:nvSpPr>
        <p:spPr>
          <a:xfrm>
            <a:off x="4983480" y="3749040"/>
            <a:ext cx="4023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1B2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Recurrence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4983480" y="4050792"/>
            <a:ext cx="4023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0D73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10–20% after conservative management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6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B2A6B"/>
          </a:solidFill>
          <a:ln w="12700">
            <a:solidFill>
              <a:srgbClr val="1B2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28600" y="0"/>
            <a:ext cx="8686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🔬  Anatomy: Submandibular Gland &amp; Wharton's Duct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C9A84C">
              <a:alpha val="70000"/>
            </a:srgbClr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274320" y="4892040"/>
            <a:ext cx="8595360" cy="2514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3C3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| Sialolithiasis — Submandibular Gland | BDS Lecture</a:t>
            </a:r>
            <a:endParaRPr lang="en-US" sz="850" dirty="0"/>
          </a:p>
        </p:txBody>
      </p:sp>
      <p:sp>
        <p:nvSpPr>
          <p:cNvPr id="6" name="Text 4"/>
          <p:cNvSpPr/>
          <p:nvPr/>
        </p:nvSpPr>
        <p:spPr>
          <a:xfrm>
            <a:off x="365760" y="777240"/>
            <a:ext cx="5029200" cy="3977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Mixed (sero-mucous) gland located in submandibular triangle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lobes: superficial (larger) and deep — wrapped around mylohyoid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Wharton's duct: 5 cm long, opens at sublingual papilla beside lingual frenulum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Duct runs upward → against gravity → predisposing to stasis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Lingual nerve &amp; submandibular ganglion are close surgical relations</a:t>
            </a:r>
            <a:endParaRPr lang="en-US" sz="125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Facial artery grooves the posterior aspect of the gland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5577840" y="822960"/>
            <a:ext cx="3291840" cy="3291840"/>
          </a:xfrm>
          <a:prstGeom prst="roundRect">
            <a:avLst>
              <a:gd name="adj" fmla="val 2778"/>
            </a:avLst>
          </a:prstGeom>
          <a:solidFill>
            <a:srgbClr val="E8EDF8"/>
          </a:solidFill>
          <a:ln/>
          <a:effectLst>
            <a:outerShdw blurRad="101600" dist="381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5577840" y="822960"/>
            <a:ext cx="3291840" cy="3291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Insert Anatomy Diagram: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Submandibular Gland &amp;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Wharton's Duct ]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365760" y="4480560"/>
            <a:ext cx="8412480" cy="347472"/>
          </a:xfrm>
          <a:prstGeom prst="roundRect">
            <a:avLst>
              <a:gd name="adj" fmla="val 18421"/>
            </a:avLst>
          </a:prstGeom>
          <a:solidFill>
            <a:srgbClr val="C9A84C">
              <a:alpha val="60000"/>
            </a:srgbClr>
          </a:solidFill>
          <a:ln/>
        </p:spPr>
        <p:txBody>
          <a:bodyPr/>
          <a:lstStyle/>
          <a:p>
            <a:endParaRPr lang="en-PK"/>
          </a:p>
        </p:txBody>
      </p:sp>
      <p:sp>
        <p:nvSpPr>
          <p:cNvPr id="10" name="Text 8"/>
          <p:cNvSpPr/>
          <p:nvPr/>
        </p:nvSpPr>
        <p:spPr>
          <a:xfrm>
            <a:off x="457200" y="4480560"/>
            <a:ext cx="82296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B2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⭐ CLINICAL PEARL: The upward course + narrow opening of Wharton's duct → key reason submandibular gland is most affected</a:t>
            </a:r>
            <a:endParaRPr lang="en-US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6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B2A6B"/>
          </a:solidFill>
          <a:ln w="12700">
            <a:solidFill>
              <a:srgbClr val="1B2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28600" y="0"/>
            <a:ext cx="8686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🤔  Why is the Submandibular Gland Most Commonly Affected?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C9A84C">
              <a:alpha val="70000"/>
            </a:srgbClr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274320" y="4892040"/>
            <a:ext cx="8595360" cy="2514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3C3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| Sialolithiasis — Submandibular Gland | BDS Lecture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274320" y="804672"/>
            <a:ext cx="4160520" cy="1234440"/>
          </a:xfrm>
          <a:prstGeom prst="roundRect">
            <a:avLst>
              <a:gd name="adj" fmla="val 7407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7" name="Text 5"/>
          <p:cNvSpPr/>
          <p:nvPr/>
        </p:nvSpPr>
        <p:spPr>
          <a:xfrm>
            <a:off x="411480" y="877824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⬆️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097280" y="896112"/>
            <a:ext cx="3200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Upward Duct Course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1097280" y="1280160"/>
            <a:ext cx="3200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3C3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Wharton's duct drains against gravity — promotes salivary stasis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4663440" y="804672"/>
            <a:ext cx="4160520" cy="1234440"/>
          </a:xfrm>
          <a:prstGeom prst="roundRect">
            <a:avLst>
              <a:gd name="adj" fmla="val 7407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1" name="Text 9"/>
          <p:cNvSpPr/>
          <p:nvPr/>
        </p:nvSpPr>
        <p:spPr>
          <a:xfrm>
            <a:off x="4800600" y="877824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💧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5486400" y="896112"/>
            <a:ext cx="3200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Mucous Secretion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5486400" y="1280160"/>
            <a:ext cx="3200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3C3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 mucin content = higher calcium concentration = easier precipitation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274320" y="2221992"/>
            <a:ext cx="4160520" cy="1234440"/>
          </a:xfrm>
          <a:prstGeom prst="roundRect">
            <a:avLst>
              <a:gd name="adj" fmla="val 7407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5" name="Text 13"/>
          <p:cNvSpPr/>
          <p:nvPr/>
        </p:nvSpPr>
        <p:spPr>
          <a:xfrm>
            <a:off x="411480" y="2295144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🧪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1097280" y="2313432"/>
            <a:ext cx="3200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Alkaline pH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1097280" y="2697480"/>
            <a:ext cx="3200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3C3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Alkaline saliva → promotes calcium phosphate crystallization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4663440" y="2221992"/>
            <a:ext cx="4160520" cy="1234440"/>
          </a:xfrm>
          <a:prstGeom prst="roundRect">
            <a:avLst>
              <a:gd name="adj" fmla="val 7407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9" name="Text 17"/>
          <p:cNvSpPr/>
          <p:nvPr/>
        </p:nvSpPr>
        <p:spPr>
          <a:xfrm>
            <a:off x="4800600" y="2295144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🔄</a:t>
            </a:r>
            <a:endParaRPr lang="en-US" sz="2200" dirty="0"/>
          </a:p>
        </p:txBody>
      </p:sp>
      <p:sp>
        <p:nvSpPr>
          <p:cNvPr id="20" name="Text 18"/>
          <p:cNvSpPr/>
          <p:nvPr/>
        </p:nvSpPr>
        <p:spPr>
          <a:xfrm>
            <a:off x="5486400" y="2313432"/>
            <a:ext cx="3200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Slow Flow Rate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5486400" y="2697480"/>
            <a:ext cx="3200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3C3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Sluggish salivary flow compared to parotid gland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274320" y="3639312"/>
            <a:ext cx="4160520" cy="1234440"/>
          </a:xfrm>
          <a:prstGeom prst="roundRect">
            <a:avLst>
              <a:gd name="adj" fmla="val 7407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23" name="Text 21"/>
          <p:cNvSpPr/>
          <p:nvPr/>
        </p:nvSpPr>
        <p:spPr>
          <a:xfrm>
            <a:off x="411480" y="3712464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📏</a:t>
            </a:r>
            <a:endParaRPr lang="en-US" sz="2200" dirty="0"/>
          </a:p>
        </p:txBody>
      </p:sp>
      <p:sp>
        <p:nvSpPr>
          <p:cNvPr id="24" name="Text 22"/>
          <p:cNvSpPr/>
          <p:nvPr/>
        </p:nvSpPr>
        <p:spPr>
          <a:xfrm>
            <a:off x="1097280" y="3730752"/>
            <a:ext cx="3200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Long, Tortuous Duct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1097280" y="4114800"/>
            <a:ext cx="3200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3C3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cm Wharton's duct with right-angle bend over mylohyoid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4663440" y="3639312"/>
            <a:ext cx="4160520" cy="1234440"/>
          </a:xfrm>
          <a:prstGeom prst="roundRect">
            <a:avLst>
              <a:gd name="adj" fmla="val 7407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27" name="Text 25"/>
          <p:cNvSpPr/>
          <p:nvPr/>
        </p:nvSpPr>
        <p:spPr>
          <a:xfrm>
            <a:off x="4800600" y="3712464"/>
            <a:ext cx="6400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🌡️</a:t>
            </a:r>
            <a:endParaRPr lang="en-US" sz="2200" dirty="0"/>
          </a:p>
        </p:txBody>
      </p:sp>
      <p:sp>
        <p:nvSpPr>
          <p:cNvPr id="28" name="Text 26"/>
          <p:cNvSpPr/>
          <p:nvPr/>
        </p:nvSpPr>
        <p:spPr>
          <a:xfrm>
            <a:off x="5486400" y="3730752"/>
            <a:ext cx="3200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B2A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High Calcium Content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5486400" y="4114800"/>
            <a:ext cx="32004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3C3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Submandibular saliva is supersaturated with calcium salts</a:t>
            </a: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6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B2A6B"/>
          </a:solidFill>
          <a:ln w="12700">
            <a:solidFill>
              <a:srgbClr val="1B2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28600" y="0"/>
            <a:ext cx="8686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🧬  Pathology &amp; Stone Composition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C9A84C">
              <a:alpha val="70000"/>
            </a:srgbClr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274320" y="4892040"/>
            <a:ext cx="8595360" cy="2514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3C3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| Sialolithiasis — Submandibular Gland | BDS Lecture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274320" y="777240"/>
            <a:ext cx="4206240" cy="4023360"/>
          </a:xfrm>
          <a:prstGeom prst="roundRect">
            <a:avLst>
              <a:gd name="adj" fmla="val 2273"/>
            </a:avLst>
          </a:prstGeom>
          <a:solidFill>
            <a:srgbClr val="E8EDF8"/>
          </a:solidFill>
          <a:ln/>
          <a:effectLst>
            <a:outerShdw blurRad="101600" dist="381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7" name="Text 5"/>
          <p:cNvSpPr/>
          <p:nvPr/>
        </p:nvSpPr>
        <p:spPr>
          <a:xfrm>
            <a:off x="365760" y="822960"/>
            <a:ext cx="4023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B2A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Stone Composition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411480" y="1298448"/>
            <a:ext cx="3977640" cy="3383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Calcium phosphate (hydroxyapatite) — primary</a:t>
            </a:r>
            <a:endParaRPr lang="en-US" sz="11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Calcium carbonate</a:t>
            </a:r>
            <a:endParaRPr lang="en-US" sz="11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Magnesium, ammonium salts</a:t>
            </a:r>
            <a:endParaRPr lang="en-US" sz="11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Organic matrix: mucoproteins, glycoproteins</a:t>
            </a:r>
            <a:endParaRPr lang="en-US" sz="11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Central nidus of bacteria or desquamated cells</a:t>
            </a:r>
            <a:endParaRPr lang="en-US" sz="11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Color: yellowish-white; Texture: hard, gritty</a:t>
            </a:r>
            <a:endParaRPr lang="en-US" sz="1150" dirty="0"/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15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Size: 1 mm to &gt;2 cm (usually 1–10 mm)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4709160" y="777240"/>
            <a:ext cx="4160520" cy="4023360"/>
          </a:xfrm>
          <a:prstGeom prst="roundRect">
            <a:avLst>
              <a:gd name="adj" fmla="val 2273"/>
            </a:avLst>
          </a:prstGeom>
          <a:solidFill>
            <a:srgbClr val="1B2A6B"/>
          </a:solidFill>
          <a:ln/>
          <a:effectLst>
            <a:outerShdw blurRad="101600" dist="381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0" name="Text 8"/>
          <p:cNvSpPr/>
          <p:nvPr/>
        </p:nvSpPr>
        <p:spPr>
          <a:xfrm>
            <a:off x="4800600" y="822960"/>
            <a:ext cx="39776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0D07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Pathogenesis Steps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800600" y="1298448"/>
            <a:ext cx="3977640" cy="3383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spcAft>
                <a:spcPts val="500"/>
              </a:spcAft>
              <a:buNone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Salivary stasis (reduced flow)</a:t>
            </a:r>
            <a:endParaRPr lang="en-US" sz="1150" dirty="0"/>
          </a:p>
          <a:p>
            <a:pPr marL="0" indent="0">
              <a:spcAft>
                <a:spcPts val="500"/>
              </a:spcAft>
              <a:buNone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Supersaturation with calcium salts</a:t>
            </a:r>
            <a:endParaRPr lang="en-US" sz="1150" dirty="0"/>
          </a:p>
          <a:p>
            <a:pPr marL="0" indent="0">
              <a:spcAft>
                <a:spcPts val="500"/>
              </a:spcAft>
              <a:buNone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Nidus formation (bacteria/debris)</a:t>
            </a:r>
            <a:endParaRPr lang="en-US" sz="1150" dirty="0"/>
          </a:p>
          <a:p>
            <a:pPr marL="0" indent="0">
              <a:spcAft>
                <a:spcPts val="500"/>
              </a:spcAft>
              <a:buNone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Calcium phosphate precipitation</a:t>
            </a:r>
            <a:endParaRPr lang="en-US" sz="1150" dirty="0"/>
          </a:p>
          <a:p>
            <a:pPr marL="0" indent="0">
              <a:spcAft>
                <a:spcPts val="500"/>
              </a:spcAft>
              <a:buNone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 Layered calcified stone grows</a:t>
            </a:r>
            <a:endParaRPr lang="en-US" sz="1150" dirty="0"/>
          </a:p>
          <a:p>
            <a:pPr marL="0" indent="0">
              <a:spcAft>
                <a:spcPts val="500"/>
              </a:spcAft>
              <a:buNone/>
            </a:pPr>
            <a:r>
              <a:rPr lang="en-US" sz="1150" dirty="0">
                <a:solidFill>
                  <a:srgbClr val="F0D0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 Ductal obstruction → retention</a:t>
            </a:r>
            <a:endParaRPr lang="en-US" sz="1150" dirty="0"/>
          </a:p>
          <a:p>
            <a:pPr marL="0" indent="0">
              <a:spcAft>
                <a:spcPts val="500"/>
              </a:spcAft>
              <a:buNone/>
            </a:pPr>
            <a:r>
              <a:rPr lang="en-US" sz="1150" dirty="0">
                <a:solidFill>
                  <a:srgbClr val="F0D0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 Proximal ductal dilation</a:t>
            </a:r>
            <a:endParaRPr lang="en-US" sz="1150" dirty="0"/>
          </a:p>
          <a:p>
            <a:pPr marL="0" indent="0">
              <a:spcAft>
                <a:spcPts val="500"/>
              </a:spcAft>
              <a:buNone/>
            </a:pPr>
            <a:r>
              <a:rPr lang="en-US" sz="1150" dirty="0">
                <a:solidFill>
                  <a:srgbClr val="F0D0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 Secondary bacterial infection → sialadenitis</a:t>
            </a:r>
            <a:endParaRPr lang="en-US" sz="11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6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B2A6B"/>
          </a:solidFill>
          <a:ln w="12700">
            <a:solidFill>
              <a:srgbClr val="1B2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28600" y="0"/>
            <a:ext cx="8686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⚠️  Etiology &amp; Risk Factors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C9A84C">
              <a:alpha val="70000"/>
            </a:srgbClr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274320" y="4892040"/>
            <a:ext cx="8595360" cy="2514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3C3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| Sialolithiasis — Submandibular Gland | BDS Lecture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274320" y="804672"/>
            <a:ext cx="4206240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7" name="Shape 5"/>
          <p:cNvSpPr/>
          <p:nvPr/>
        </p:nvSpPr>
        <p:spPr>
          <a:xfrm>
            <a:off x="274320" y="804672"/>
            <a:ext cx="4206240" cy="384048"/>
          </a:xfrm>
          <a:prstGeom prst="roundRect">
            <a:avLst>
              <a:gd name="adj" fmla="val 23810"/>
            </a:avLst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8" name="Text 6"/>
          <p:cNvSpPr/>
          <p:nvPr/>
        </p:nvSpPr>
        <p:spPr>
          <a:xfrm>
            <a:off x="365760" y="832104"/>
            <a:ext cx="4023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Salivary Flow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365760" y="1225296"/>
            <a:ext cx="4023360" cy="1389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Dehydration</a:t>
            </a:r>
            <a:endParaRPr lang="en-US" sz="11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Anticholinergic drugs (antihistamines, antidepressants)</a:t>
            </a:r>
            <a:endParaRPr lang="en-US" sz="11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Sjögren's syndrome</a:t>
            </a:r>
            <a:endParaRPr lang="en-US" sz="11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Diuretic use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4709160" y="804672"/>
            <a:ext cx="4206240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1" name="Shape 9"/>
          <p:cNvSpPr/>
          <p:nvPr/>
        </p:nvSpPr>
        <p:spPr>
          <a:xfrm>
            <a:off x="4709160" y="804672"/>
            <a:ext cx="4206240" cy="384048"/>
          </a:xfrm>
          <a:prstGeom prst="roundRect">
            <a:avLst>
              <a:gd name="adj" fmla="val 23810"/>
            </a:avLst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2" name="Text 10"/>
          <p:cNvSpPr/>
          <p:nvPr/>
        </p:nvSpPr>
        <p:spPr>
          <a:xfrm>
            <a:off x="4800600" y="832104"/>
            <a:ext cx="4023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Systemic Conditions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4800600" y="1225296"/>
            <a:ext cx="4023360" cy="1389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Gout (uric acid stones)</a:t>
            </a:r>
            <a:endParaRPr lang="en-US" sz="11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Hypercalcemia (hyperparathyroidism)</a:t>
            </a:r>
            <a:endParaRPr lang="en-US" sz="11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Renal disease</a:t>
            </a:r>
            <a:endParaRPr lang="en-US" sz="11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Hyperuricemia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274320" y="2834640"/>
            <a:ext cx="4206240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5" name="Shape 13"/>
          <p:cNvSpPr/>
          <p:nvPr/>
        </p:nvSpPr>
        <p:spPr>
          <a:xfrm>
            <a:off x="274320" y="2834640"/>
            <a:ext cx="4206240" cy="384048"/>
          </a:xfrm>
          <a:prstGeom prst="roundRect">
            <a:avLst>
              <a:gd name="adj" fmla="val 23810"/>
            </a:avLst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16" name="Text 14"/>
          <p:cNvSpPr/>
          <p:nvPr/>
        </p:nvSpPr>
        <p:spPr>
          <a:xfrm>
            <a:off x="365760" y="2862072"/>
            <a:ext cx="4023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Local Factors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365760" y="3255264"/>
            <a:ext cx="4023360" cy="1389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Ductal trauma / stricture</a:t>
            </a:r>
            <a:endParaRPr lang="en-US" sz="11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Foreign bodies as nidus</a:t>
            </a:r>
            <a:endParaRPr lang="en-US" sz="11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Chronic sialadenitis</a:t>
            </a:r>
            <a:endParaRPr lang="en-US" sz="11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Recurrent oral infections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4709160" y="2834640"/>
            <a:ext cx="4206240" cy="1874520"/>
          </a:xfrm>
          <a:prstGeom prst="roundRect">
            <a:avLst>
              <a:gd name="adj" fmla="val 4878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9" name="Shape 17"/>
          <p:cNvSpPr/>
          <p:nvPr/>
        </p:nvSpPr>
        <p:spPr>
          <a:xfrm>
            <a:off x="4709160" y="2834640"/>
            <a:ext cx="4206240" cy="384048"/>
          </a:xfrm>
          <a:prstGeom prst="roundRect">
            <a:avLst>
              <a:gd name="adj" fmla="val 23810"/>
            </a:avLst>
          </a:prstGeom>
          <a:solidFill>
            <a:srgbClr val="0D7377"/>
          </a:solidFill>
          <a:ln w="12700">
            <a:solidFill>
              <a:srgbClr val="0D7377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20" name="Text 18"/>
          <p:cNvSpPr/>
          <p:nvPr/>
        </p:nvSpPr>
        <p:spPr>
          <a:xfrm>
            <a:off x="4800600" y="2862072"/>
            <a:ext cx="402336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Others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4800600" y="3255264"/>
            <a:ext cx="4023360" cy="1389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Male sex</a:t>
            </a:r>
            <a:endParaRPr lang="en-US" sz="11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 30–60 years</a:t>
            </a:r>
            <a:endParaRPr lang="en-US" sz="11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Smoking</a:t>
            </a:r>
            <a:endParaRPr lang="en-US" sz="1100" dirty="0"/>
          </a:p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11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Poor oral hygiene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6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B2A6B"/>
          </a:solidFill>
          <a:ln w="12700">
            <a:solidFill>
              <a:srgbClr val="1B2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28600" y="0"/>
            <a:ext cx="8686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🩺  Clinical Features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C9A84C">
              <a:alpha val="70000"/>
            </a:srgbClr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274320" y="4892040"/>
            <a:ext cx="8595360" cy="2514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3C3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| Sialolithiasis — Submandibular Gland | BDS Lecture</a:t>
            </a:r>
            <a:endParaRPr lang="en-US" sz="850" dirty="0"/>
          </a:p>
        </p:txBody>
      </p:sp>
      <p:sp>
        <p:nvSpPr>
          <p:cNvPr id="6" name="Shape 4"/>
          <p:cNvSpPr/>
          <p:nvPr/>
        </p:nvSpPr>
        <p:spPr>
          <a:xfrm>
            <a:off x="274320" y="777240"/>
            <a:ext cx="8595360" cy="9144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7" name="Text 5"/>
          <p:cNvSpPr/>
          <p:nvPr/>
        </p:nvSpPr>
        <p:spPr>
          <a:xfrm>
            <a:off x="365760" y="77724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🍽️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097280" y="850392"/>
            <a:ext cx="22860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2A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Meal-time Syndrome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1097280" y="1197864"/>
            <a:ext cx="763524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3C3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Sudden painful swelling of submandibular region triggered by eating/anticipation of food — pathognomonic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274320" y="1828800"/>
            <a:ext cx="8595360" cy="914400"/>
          </a:xfrm>
          <a:prstGeom prst="roundRect">
            <a:avLst>
              <a:gd name="adj" fmla="val 10000"/>
            </a:avLst>
          </a:prstGeom>
          <a:solidFill>
            <a:srgbClr val="E8EDF8"/>
          </a:solidFill>
          <a:ln/>
          <a:effectLst>
            <a:outerShdw blurRad="101600" dist="381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1" name="Text 9"/>
          <p:cNvSpPr/>
          <p:nvPr/>
        </p:nvSpPr>
        <p:spPr>
          <a:xfrm>
            <a:off x="365760" y="182880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😣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1097280" y="1901952"/>
            <a:ext cx="22860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2A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Pain &amp; Swelling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1097280" y="2249424"/>
            <a:ext cx="763524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3C3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Intermittent swelling below jaw, worse during meals; may subside after eating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274320" y="2880360"/>
            <a:ext cx="8595360" cy="9144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/>
          <a:effectLst>
            <a:outerShdw blurRad="101600" dist="381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5" name="Text 13"/>
          <p:cNvSpPr/>
          <p:nvPr/>
        </p:nvSpPr>
        <p:spPr>
          <a:xfrm>
            <a:off x="365760" y="288036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👅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1097280" y="2953512"/>
            <a:ext cx="22860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2A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Floor of Mouth Changes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1097280" y="3300984"/>
            <a:ext cx="763524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3C3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Palpable stone in floor of mouth; redness at Wharton's duct opening</a:t>
            </a:r>
            <a:endParaRPr lang="en-US" sz="1150" dirty="0"/>
          </a:p>
        </p:txBody>
      </p:sp>
      <p:sp>
        <p:nvSpPr>
          <p:cNvPr id="18" name="Shape 16"/>
          <p:cNvSpPr/>
          <p:nvPr/>
        </p:nvSpPr>
        <p:spPr>
          <a:xfrm>
            <a:off x="274320" y="3931920"/>
            <a:ext cx="8595360" cy="914400"/>
          </a:xfrm>
          <a:prstGeom prst="roundRect">
            <a:avLst>
              <a:gd name="adj" fmla="val 10000"/>
            </a:avLst>
          </a:prstGeom>
          <a:solidFill>
            <a:srgbClr val="E8EDF8"/>
          </a:solidFill>
          <a:ln/>
          <a:effectLst>
            <a:outerShdw blurRad="101600" dist="381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9" name="Text 17"/>
          <p:cNvSpPr/>
          <p:nvPr/>
        </p:nvSpPr>
        <p:spPr>
          <a:xfrm>
            <a:off x="365760" y="3931920"/>
            <a:ext cx="6400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🌡️</a:t>
            </a:r>
            <a:endParaRPr lang="en-US" sz="2200" dirty="0"/>
          </a:p>
        </p:txBody>
      </p:sp>
      <p:sp>
        <p:nvSpPr>
          <p:cNvPr id="20" name="Text 18"/>
          <p:cNvSpPr/>
          <p:nvPr/>
        </p:nvSpPr>
        <p:spPr>
          <a:xfrm>
            <a:off x="1097280" y="4005072"/>
            <a:ext cx="22860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2A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Acute Sialadenitis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1097280" y="4352544"/>
            <a:ext cx="763524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3C3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Fever, trismus, pus from duct orifice if secondary infection occurs</a:t>
            </a:r>
            <a:endParaRPr lang="en-US" sz="1150" dirty="0"/>
          </a:p>
        </p:txBody>
      </p:sp>
      <p:sp>
        <p:nvSpPr>
          <p:cNvPr id="22" name="Shape 20"/>
          <p:cNvSpPr/>
          <p:nvPr/>
        </p:nvSpPr>
        <p:spPr>
          <a:xfrm>
            <a:off x="274320" y="4462272"/>
            <a:ext cx="8595360" cy="347472"/>
          </a:xfrm>
          <a:prstGeom prst="roundRect">
            <a:avLst>
              <a:gd name="adj" fmla="val 18421"/>
            </a:avLst>
          </a:prstGeom>
          <a:solidFill>
            <a:srgbClr val="C9A84C">
              <a:alpha val="65000"/>
            </a:srgbClr>
          </a:solidFill>
          <a:ln/>
        </p:spPr>
        <p:txBody>
          <a:bodyPr/>
          <a:lstStyle/>
          <a:p>
            <a:endParaRPr lang="en-PK"/>
          </a:p>
        </p:txBody>
      </p:sp>
      <p:sp>
        <p:nvSpPr>
          <p:cNvPr id="23" name="Text 21"/>
          <p:cNvSpPr/>
          <p:nvPr/>
        </p:nvSpPr>
        <p:spPr>
          <a:xfrm>
            <a:off x="365760" y="4462272"/>
            <a:ext cx="8412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B2A6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⭐ EXAM TIP: 'Meal-time swelling of submandibular region' = Sialolithiasis until proven otherwise!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F6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1B2A6B"/>
          </a:solidFill>
          <a:ln w="12700">
            <a:solidFill>
              <a:srgbClr val="1B2A6B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3" name="Text 1"/>
          <p:cNvSpPr/>
          <p:nvPr/>
        </p:nvSpPr>
        <p:spPr>
          <a:xfrm>
            <a:off x="228600" y="0"/>
            <a:ext cx="8686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🔍  Signs on Examination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0" y="4892040"/>
            <a:ext cx="9144000" cy="251460"/>
          </a:xfrm>
          <a:prstGeom prst="rect">
            <a:avLst/>
          </a:prstGeom>
          <a:solidFill>
            <a:srgbClr val="C9A84C">
              <a:alpha val="70000"/>
            </a:srgbClr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en-PK"/>
          </a:p>
        </p:txBody>
      </p:sp>
      <p:sp>
        <p:nvSpPr>
          <p:cNvPr id="5" name="Text 3"/>
          <p:cNvSpPr/>
          <p:nvPr/>
        </p:nvSpPr>
        <p:spPr>
          <a:xfrm>
            <a:off x="274320" y="4892040"/>
            <a:ext cx="8595360" cy="2514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850" dirty="0">
                <a:solidFill>
                  <a:srgbClr val="3C3C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Dr. Zahid Mahmood | Sialolithiasis — Submandibular Gland | BDS Lecture</a:t>
            </a:r>
            <a:endParaRPr lang="en-US" sz="850" dirty="0"/>
          </a:p>
        </p:txBody>
      </p:sp>
      <p:sp>
        <p:nvSpPr>
          <p:cNvPr id="6" name="Text 4"/>
          <p:cNvSpPr/>
          <p:nvPr/>
        </p:nvSpPr>
        <p:spPr>
          <a:xfrm>
            <a:off x="274320" y="777240"/>
            <a:ext cx="4114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D737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EXTRA-ORAL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4709160" y="777240"/>
            <a:ext cx="4114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B2A6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INTRA-ORAL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274320" y="1188720"/>
            <a:ext cx="4160520" cy="2560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Submandibular swelling (tender, firm, smooth)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Reduced/no salivation on stimulation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Enlarged tender lymph nodes (if infection)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Trismus — if deep space infection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Fever, malaise in acute sialadenitis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4709160" y="1188720"/>
            <a:ext cx="4114800" cy="2560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Stone palpable in floor of mouth (bimanual)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Wharton's duct orifice: red, swollen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Purulent discharge on ductal milking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Reduced salivary flow from affected side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1A1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Floor of mouth edema / cellulitis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274320" y="3749040"/>
            <a:ext cx="8595360" cy="1051560"/>
          </a:xfrm>
          <a:prstGeom prst="roundRect">
            <a:avLst>
              <a:gd name="adj" fmla="val 8696"/>
            </a:avLst>
          </a:prstGeom>
          <a:solidFill>
            <a:srgbClr val="E8EDF8"/>
          </a:solidFill>
          <a:ln/>
          <a:effectLst>
            <a:outerShdw blurRad="101600" dist="38100" dir="2700000" algn="bl" rotWithShape="0">
              <a:srgbClr val="000000">
                <a:alpha val="13000"/>
              </a:srgbClr>
            </a:outerShdw>
          </a:effectLst>
        </p:spPr>
        <p:txBody>
          <a:bodyPr/>
          <a:lstStyle/>
          <a:p>
            <a:endParaRPr lang="en-PK"/>
          </a:p>
        </p:txBody>
      </p:sp>
      <p:sp>
        <p:nvSpPr>
          <p:cNvPr id="11" name="Text 9"/>
          <p:cNvSpPr/>
          <p:nvPr/>
        </p:nvSpPr>
        <p:spPr>
          <a:xfrm>
            <a:off x="365760" y="3749040"/>
            <a:ext cx="841248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Insert: Clinical photo — floor of mouth stone / submandibular swelling ]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2502</Words>
  <Application>Microsoft Macintosh PowerPoint</Application>
  <PresentationFormat>On-screen Show (16:9)</PresentationFormat>
  <Paragraphs>382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Sialolithiasis of the Submandibular Gland</dc:title>
  <dc:subject>PptxGenJS Presentation</dc:subject>
  <dc:creator>Prof. Dr. Zahid Mahmood</dc:creator>
  <cp:lastModifiedBy>Zahid Mahmood</cp:lastModifiedBy>
  <cp:revision>2</cp:revision>
  <dcterms:created xsi:type="dcterms:W3CDTF">2026-06-26T16:28:49Z</dcterms:created>
  <dcterms:modified xsi:type="dcterms:W3CDTF">2026-06-26T17:00:44Z</dcterms:modified>
</cp:coreProperties>
</file>