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01168" y="0"/>
            <a:ext cx="8942832" cy="228600"/>
          </a:xfrm>
          <a:prstGeom prst="rect">
            <a:avLst/>
          </a:prstGeom>
          <a:solidFill>
            <a:srgbClr val="080F2B"/>
          </a:solidFill>
          <a:ln w="12700">
            <a:solidFill>
              <a:srgbClr val="080F2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1168" y="1691640"/>
            <a:ext cx="8942832" cy="64008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01168" y="3200400"/>
            <a:ext cx="8942832" cy="54864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384048"/>
            <a:ext cx="83210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Bowel Syndrome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457200" y="1783080"/>
            <a:ext cx="8321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90CA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Bailey &amp; Love — Latest Edition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457200" y="2331720"/>
            <a:ext cx="8321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Zahid Mahmood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457200" y="2907792"/>
            <a:ext cx="8321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 of Surgery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57200" y="3291840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0BE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Year MBBS  |  UHS / CPSP Aligned Curriculum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01168" y="4754880"/>
            <a:ext cx="8942832" cy="38862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4768596"/>
            <a:ext cx="832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FFFFFF"/>
                </a:solidFill>
              </a:rPr>
              <a:t>Bailey &amp; Love Style  ·  Exam-Oriented  ·  Viva Ready  ·  Case-Based Learning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D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10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— Acute Phase (B&amp;L)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 Hartmann's; replace stoma fluid losses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TPN: start immediately; maintain nutrition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Antisecretory: PPI + Octreotide → ↓ output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Loperamide: ↑ transit time; codeine adjunct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Short Bowel Syndrome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D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— Intestinal Rehabilitation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Enteral feeding: start early; drives adaptation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Glutamine: enterocyte fuel; promotes adapt.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Teduglutide GLP-2: NICE-approved; ↑ absorb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Target: wean TPN; &gt;100 cm = best chance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Short Bowel Syndrome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D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12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Surgical Management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STEP: serial transverse enteroplasty; ↑ length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Bianchi: bowel-lengthening; longitudinal split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Reversed segment: slows transit; controversial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transplant: last resort; 50% 5-yr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Short Bowel Syndrome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D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13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Complications — Early &amp; Late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Early: sepsis; catheter bloodstream infection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IFALD: intestinal failure–liver disease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Renal: oxalate stones; nephrocalcinosis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Late: D-lactic acidosis; Mg↓; bone disease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Short Bowel Syndrome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D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14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TPN &amp; IFALD — High-Yield Points (B&amp;L)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IFALD: TPN cholestasis → cirrhosis; fatal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Prevent: cycle TPN; use enteral feed always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SMOF lipid: fish oil-based; reduces IFALD risk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IFALD: reverses only with transplant or TPN wean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Short Bowel Syndrome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D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15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Mnemonics &amp; High-Yield Exam Points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&lt;200 cm = SBS; &lt;100 cm = likely TPN-dependent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phases: Acute → Adapt → Maintain (B&amp;L)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= serial transverse enteroplasty; ↑ length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Teduglutide = GLP-2 agonist; NICE for SBS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Short Bowel Syndrome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8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FF8F00"/>
          </a:solidFill>
          <a:ln w="12700">
            <a:solidFill>
              <a:srgbClr val="FF8F0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73152"/>
            <a:ext cx="85039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Scenario — Case-Based Learning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1005840"/>
            <a:ext cx="8595360" cy="1691640"/>
          </a:xfrm>
          <a:prstGeom prst="rect">
            <a:avLst/>
          </a:prstGeom>
          <a:solidFill>
            <a:srgbClr val="FFF3CD"/>
          </a:solidFill>
          <a:ln w="19050">
            <a:solidFill>
              <a:srgbClr val="FF8F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51560"/>
            <a:ext cx="8321040" cy="160020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FF8F00"/>
                </a:solidFill>
              </a:rPr>
              <a:t>CASE:  </a:t>
            </a:r>
            <a:pPr indent="0" marL="0">
              <a:buNone/>
            </a:pPr>
            <a:r>
              <a:rPr lang="en-US" sz="1300" dirty="0">
                <a:solidFill>
                  <a:srgbClr val="2C0A0E"/>
                </a:solidFill>
              </a:rPr>
              <a:t>38-yr female with Crohn's disease undergoes emergency resection for SMA thrombosis. Post-op bowel length = 80 cm; no ileocaecal valve; end-jejunostomy fashioned. Day 3: stoma output 2,400 ml. Na 128, K 2.9, albumin 22 g/L. She is on TPN.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74320" y="2788920"/>
            <a:ext cx="859536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807208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A825"/>
                </a:solidFill>
              </a:rPr>
              <a:t>Q1: Diagnosis and classification?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3127248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5D6A7"/>
                </a:solidFill>
              </a:rPr>
              <a:t>✔  Short Bowel Syndrome — Type I (end jejunostomy, no colon); likely TPN-dependent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274320" y="3511296"/>
            <a:ext cx="8595360" cy="658368"/>
          </a:xfrm>
          <a:prstGeom prst="rect">
            <a:avLst/>
          </a:prstGeom>
          <a:solidFill>
            <a:srgbClr val="1A2F6A"/>
          </a:solidFill>
          <a:ln w="12700">
            <a:solidFill>
              <a:srgbClr val="1A2F6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3529584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A825"/>
                </a:solidFill>
              </a:rPr>
              <a:t>Q2: Immediate and long-term management?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3849624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5D6A7"/>
                </a:solidFill>
              </a:rPr>
              <a:t>✔  IV fluids + electrolytes; TPN; Loperamide; Octreotide; consider Teduglutide later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Short Bowel Syndrome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3E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73152"/>
            <a:ext cx="85039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MCQs — SBA Style  (CPSP / UHS Pattern)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987552"/>
            <a:ext cx="292608" cy="292608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28600" y="98755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94360" y="97840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Q1.  SBS is defined as remaining small bowel less than?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94360" y="139903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7474F"/>
                </a:solidFill>
              </a:rPr>
              <a:t>A) 50 cm     B) 100 cm     C) 200 cm ✔     D) 300 cm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28600" y="1947672"/>
            <a:ext cx="292608" cy="292608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28600" y="194767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94360" y="193852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Q2.  Commonest cause of SBS in adults in the UK?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94360" y="235915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7474F"/>
                </a:solidFill>
              </a:rPr>
              <a:t>A) Volvulus     B) Radiation     C) Crohn's disease ✔     D) Ischaemia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28600" y="2907792"/>
            <a:ext cx="292608" cy="292608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28600" y="29077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94360" y="28986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Q3.  GLP-2 agonist approved by NICE for SBS?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94360" y="331927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7474F"/>
                </a:solidFill>
              </a:rPr>
              <a:t>A) Octreotide     B) Teduglutide ✔     C) Glutamine     D) Loperamide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228600" y="3867912"/>
            <a:ext cx="292608" cy="292608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28600" y="38679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94360" y="385876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Q4.  Surgical lengthening procedure for SBS is called?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427939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7474F"/>
                </a:solidFill>
              </a:rPr>
              <a:t>A) Bianchi     B) STEP ✔     C) Hartmann's     D) Duhamel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Short Bowel Syndrome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D1B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01168" y="0"/>
            <a:ext cx="8942832" cy="914400"/>
          </a:xfrm>
          <a:prstGeom prst="rect">
            <a:avLst/>
          </a:prstGeom>
          <a:solidFill>
            <a:srgbClr val="080F2B"/>
          </a:solidFill>
          <a:ln w="12700">
            <a:solidFill>
              <a:srgbClr val="080F2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91440"/>
            <a:ext cx="7772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High-Yield Summary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201168" y="914400"/>
            <a:ext cx="8942832" cy="4572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102412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20040" y="1024128"/>
            <a:ext cx="457200" cy="804672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102412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868680" y="106984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SBS = &lt;200 cm bowel; &lt;100 cm = likely TPN-dependent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320040" y="198424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984248"/>
            <a:ext cx="457200" cy="804672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198424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868680" y="202996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3 phases: Acute → Adaptation → Maintenance (B&amp;L)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320040" y="294436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" y="2944368"/>
            <a:ext cx="457200" cy="804672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" y="294436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868680" y="299008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Teduglutide (GLP-2 agonist) — NICE-approved; weans TPN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320040" y="390448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20040" y="3904488"/>
            <a:ext cx="457200" cy="804672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0040" y="390448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4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868680" y="395020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IFALD: TPN-related liver failure; prevented by enteral feeds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201168" y="4800600"/>
            <a:ext cx="8942832" cy="34290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" y="4809744"/>
            <a:ext cx="8321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Short Bowel Syndrome  |  End of Lecture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D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02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Outcomes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SBS; state diagnostic length criteria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Classify types; understand each type physiology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Enumerate causes and precipitating factors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management — acute to chronic phases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Short Bowel Syndrome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D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03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 (Bailey &amp; Love)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SBS: &lt;200 cm small bowel post-resection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Functional SBS: bowel present; absorption fails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Incidence: ~3/million; rare; life-threatening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Intestinal failure: unable to maintain nutrition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Short Bowel Syndrome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D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04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— Anatomical Types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I: End jejunostomy; no colon; high output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II: Jejuno-colic; partial colon; adapts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III: Jejuno-ileo-colic; ICV preserved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ICV retention = key to spontaneous adaptation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Short Bowel Syndrome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D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05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Etiology / Causes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Crohn's disease: commonest cause in adults (UK)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Mesenteric ischaemia: SMA embolus/thrombosis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Radiation enteritis: fibrosis → necrosis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Neonatal: gastroschisis, NEC, intestinal atresia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Short Bowel Syndrome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D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06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Pathophysiology — Three Phases (B&amp;L)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 (0–4 wks): hypersecretion; high output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 (4 wks–2 yrs): villous hyperplasia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 Maintenance: stable; TPN or enteral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Colon ferments CHO; salvages extra calories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Short Bowel Syndrome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D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07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Pathophysiology — Why Absorption Fails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mucosa → fat, protein, B12 malabsorb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Loss of ICV → rapid transit + bacterial growth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Bile salt depletion → fat malabsorption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Oxalate hyperabsorption → renal stones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Short Bowel Syndrome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D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08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Features — Signs &amp; Symptoms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Diarrhoea / high stoma output (&gt;1500 ml/day)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Weight loss; muscle wasting; gross malnutrition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Dehydration: ↓ Na, ↓ K, ↓ Mg; metabolic acidosis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Renal stones; night blindness; bone pain (vit D)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Short Bowel Syndrome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DF4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09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Investigations — Labs &amp; Imaging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7B1928"/>
          </a:solidFill>
          <a:ln w="12700">
            <a:solidFill>
              <a:srgbClr val="7B192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FBC, U&amp;E, Mg, phosphate, Zn, vit B12, folate, D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72-hr faecal fat: quantifies malabsorption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CT/MRI enterography: bowel length + anatomy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7B1928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2C0A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Citrulline &gt;20 µmol/L = adequate enterocyte mass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Short Bowel Syndrome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Short Bowel Syndrome - Surgical Lecture</dc:title>
  <dc:subject>PptxGenJS Presentation</dc:subject>
  <dc:creator>Prof. Zahid Mahmood</dc:creator>
  <cp:lastModifiedBy>Prof. Zahid Mahmood</cp:lastModifiedBy>
  <cp:revision>1</cp:revision>
  <dcterms:created xsi:type="dcterms:W3CDTF">2026-04-08T00:40:33Z</dcterms:created>
  <dcterms:modified xsi:type="dcterms:W3CDTF">2026-04-08T00:40:33Z</dcterms:modified>
</cp:coreProperties>
</file>