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p:cNvPr>
          <p:cNvPicPr>
            <a:picLocks noChangeAspect="1"/>
          </p:cNvPicPr>
          <p:nvPr/>
        </p:nvPicPr>
        <p:blipFill>
          <a:blip r:embed="rId1"/>
          <a:stretch>
            <a:fillRect/>
          </a:stretch>
        </p:blipFill>
        <p:spPr>
          <a:xfrm>
            <a:off x="9151620" y="0"/>
            <a:ext cx="5486400" cy="8229600"/>
          </a:xfrm>
          <a:prstGeom prst="rect">
            <a:avLst/>
          </a:prstGeom>
        </p:spPr>
      </p:pic>
      <p:sp>
        <p:nvSpPr>
          <p:cNvPr id="5" name="Text 2"/>
          <p:cNvSpPr/>
          <p:nvPr/>
        </p:nvSpPr>
        <p:spPr>
          <a:xfrm>
            <a:off x="833199" y="947499"/>
            <a:ext cx="7477601" cy="2874645"/>
          </a:xfrm>
          <a:prstGeom prst="rect">
            <a:avLst/>
          </a:prstGeom>
          <a:noFill/>
          <a:ln/>
        </p:spPr>
        <p:txBody>
          <a:bodyPr wrap="square" rtlCol="0" anchor="t"/>
          <a:lstStyle/>
          <a:p>
            <a:pPr indent="0" marL="0">
              <a:lnSpc>
                <a:spcPts val="7545"/>
              </a:lnSpc>
              <a:buNone/>
            </a:pPr>
            <a:r>
              <a:rPr lang="en-US" sz="6036" b="1" dirty="0">
                <a:solidFill>
                  <a:srgbClr val="1F1E1E"/>
                </a:solidFill>
                <a:latin typeface="Alexandria" pitchFamily="34" charset="0"/>
                <a:ea typeface="Alexandria" pitchFamily="34" charset="-122"/>
                <a:cs typeface="Alexandria" pitchFamily="34" charset="-120"/>
              </a:rPr>
              <a:t>Salivary Gland Tumors: Benign and Malignant</a:t>
            </a:r>
            <a:endParaRPr lang="en-US" sz="6036" dirty="0"/>
          </a:p>
        </p:txBody>
      </p:sp>
      <p:sp>
        <p:nvSpPr>
          <p:cNvPr id="6" name="Text 3"/>
          <p:cNvSpPr/>
          <p:nvPr/>
        </p:nvSpPr>
        <p:spPr>
          <a:xfrm>
            <a:off x="833199" y="4155400"/>
            <a:ext cx="7477601" cy="2487811"/>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Salivary gland tumors encompass a diverse range of both benign and malignant neoplasms. This comprehensive guide explores the key characteristics, clinical presentations, and diagnostic approaches for these complex lesions. From the common pleomorphic adenoma to the aggressive salivary duct carcinoma, understanding the nuances of these tumors is crucial for effective management and improved patient outcomes.</a:t>
            </a:r>
            <a:endParaRPr lang="en-US" sz="1750" dirty="0"/>
          </a:p>
        </p:txBody>
      </p:sp>
      <p:sp>
        <p:nvSpPr>
          <p:cNvPr id="7" name="Shape 4"/>
          <p:cNvSpPr/>
          <p:nvPr/>
        </p:nvSpPr>
        <p:spPr>
          <a:xfrm>
            <a:off x="833199" y="6909792"/>
            <a:ext cx="355402" cy="355402"/>
          </a:xfrm>
          <a:prstGeom prst="roundRect">
            <a:avLst>
              <a:gd name="adj" fmla="val 25726039"/>
            </a:avLst>
          </a:prstGeom>
          <a:noFill/>
          <a:ln w="7620">
            <a:solidFill>
              <a:srgbClr val="FFFFFF"/>
            </a:solidFill>
            <a:prstDash val="solid"/>
          </a:ln>
        </p:spPr>
      </p:sp>
      <p:pic>
        <p:nvPicPr>
          <p:cNvPr id="8" name="Image 1" descr="preencoded.png">    </p:cNvPr>
          <p:cNvPicPr>
            <a:picLocks noChangeAspect="1"/>
          </p:cNvPicPr>
          <p:nvPr/>
        </p:nvPicPr>
        <p:blipFill>
          <a:blip r:embed="rId2"/>
          <a:stretch>
            <a:fillRect/>
          </a:stretch>
        </p:blipFill>
        <p:spPr>
          <a:xfrm>
            <a:off x="840819" y="6917412"/>
            <a:ext cx="340162" cy="340162"/>
          </a:xfrm>
          <a:prstGeom prst="rect">
            <a:avLst/>
          </a:prstGeom>
        </p:spPr>
      </p:pic>
      <p:sp>
        <p:nvSpPr>
          <p:cNvPr id="9" name="Text 5"/>
          <p:cNvSpPr/>
          <p:nvPr/>
        </p:nvSpPr>
        <p:spPr>
          <a:xfrm>
            <a:off x="1299686" y="6893123"/>
            <a:ext cx="3403759" cy="388858"/>
          </a:xfrm>
          <a:prstGeom prst="rect">
            <a:avLst/>
          </a:prstGeom>
          <a:noFill/>
          <a:ln/>
        </p:spPr>
        <p:txBody>
          <a:bodyPr wrap="none" rtlCol="0" anchor="t"/>
          <a:lstStyle/>
          <a:p>
            <a:pPr algn="l" indent="0" marL="0">
              <a:lnSpc>
                <a:spcPts val="3062"/>
              </a:lnSpc>
              <a:buNone/>
            </a:pPr>
            <a:r>
              <a:rPr lang="en-US" sz="2187" b="1" dirty="0">
                <a:solidFill>
                  <a:srgbClr val="3B3535"/>
                </a:solidFill>
                <a:latin typeface="Sora" pitchFamily="34" charset="0"/>
                <a:ea typeface="Sora" pitchFamily="34" charset="-122"/>
                <a:cs typeface="Sora" pitchFamily="34" charset="-120"/>
              </a:rPr>
              <a:t>by Prof.Zahid Mahmood</a:t>
            </a:r>
            <a:endParaRPr lang="en-US" sz="2187"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5" name="Shape 2"/>
          <p:cNvSpPr/>
          <p:nvPr/>
        </p:nvSpPr>
        <p:spPr>
          <a:xfrm>
            <a:off x="0" y="0"/>
            <a:ext cx="14630400" cy="8229600"/>
          </a:xfrm>
          <a:prstGeom prst="rect">
            <a:avLst/>
          </a:prstGeom>
          <a:solidFill>
            <a:srgbClr val="FFFAFA">
              <a:alpha val="85000"/>
            </a:srgbClr>
          </a:solidFill>
          <a:ln/>
        </p:spPr>
      </p:sp>
      <p:sp>
        <p:nvSpPr>
          <p:cNvPr id="6" name="Text 3"/>
          <p:cNvSpPr/>
          <p:nvPr/>
        </p:nvSpPr>
        <p:spPr>
          <a:xfrm>
            <a:off x="1760220" y="1531620"/>
            <a:ext cx="8457486" cy="694373"/>
          </a:xfrm>
          <a:prstGeom prst="rect">
            <a:avLst/>
          </a:prstGeom>
          <a:noFill/>
          <a:ln/>
        </p:spPr>
        <p:txBody>
          <a:bodyPr wrap="none" rtlCol="0" anchor="t"/>
          <a:lstStyle/>
          <a:p>
            <a:pPr indent="0" marL="0">
              <a:lnSpc>
                <a:spcPts val="5468"/>
              </a:lnSpc>
              <a:buNone/>
            </a:pPr>
            <a:r>
              <a:rPr lang="en-US" sz="4374" b="1" dirty="0">
                <a:solidFill>
                  <a:srgbClr val="1F1E1E"/>
                </a:solidFill>
                <a:latin typeface="Alexandria" pitchFamily="34" charset="0"/>
                <a:ea typeface="Alexandria" pitchFamily="34" charset="-122"/>
                <a:cs typeface="Alexandria" pitchFamily="34" charset="-120"/>
              </a:rPr>
              <a:t>Benign Salivary Gland Tumors</a:t>
            </a:r>
            <a:endParaRPr lang="en-US" sz="4374" dirty="0"/>
          </a:p>
        </p:txBody>
      </p:sp>
      <p:sp>
        <p:nvSpPr>
          <p:cNvPr id="7" name="Shape 4"/>
          <p:cNvSpPr/>
          <p:nvPr/>
        </p:nvSpPr>
        <p:spPr>
          <a:xfrm>
            <a:off x="1760220" y="2559248"/>
            <a:ext cx="5443895" cy="4138613"/>
          </a:xfrm>
          <a:prstGeom prst="roundRect">
            <a:avLst>
              <a:gd name="adj" fmla="val 2416"/>
            </a:avLst>
          </a:prstGeom>
          <a:solidFill>
            <a:srgbClr val="D5DCF6"/>
          </a:solidFill>
          <a:ln w="7620">
            <a:solidFill>
              <a:srgbClr val="BBC2DC"/>
            </a:solidFill>
            <a:prstDash val="solid"/>
          </a:ln>
        </p:spPr>
      </p:sp>
      <p:sp>
        <p:nvSpPr>
          <p:cNvPr id="8" name="Text 5"/>
          <p:cNvSpPr/>
          <p:nvPr/>
        </p:nvSpPr>
        <p:spPr>
          <a:xfrm>
            <a:off x="1990011" y="2789039"/>
            <a:ext cx="3264694" cy="347186"/>
          </a:xfrm>
          <a:prstGeom prst="rect">
            <a:avLst/>
          </a:prstGeom>
          <a:noFill/>
          <a:ln/>
        </p:spPr>
        <p:txBody>
          <a:bodyPr wrap="none" rtlCol="0" anchor="t"/>
          <a:lstStyle/>
          <a:p>
            <a:pPr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Pleomorphic Adenoma</a:t>
            </a:r>
            <a:endParaRPr lang="en-US" sz="2187" dirty="0"/>
          </a:p>
        </p:txBody>
      </p:sp>
      <p:sp>
        <p:nvSpPr>
          <p:cNvPr id="9" name="Text 6"/>
          <p:cNvSpPr/>
          <p:nvPr/>
        </p:nvSpPr>
        <p:spPr>
          <a:xfrm>
            <a:off x="1990011" y="3269456"/>
            <a:ext cx="4984313" cy="3198614"/>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Pleomorphic adenomas are the most common benign salivary gland tumors, often occurring in the parotid gland. They present as painless, well-defined masses that can grow slowly over many years. Histologically, they exhibit a diverse mix of epithelial, myoepithelial, and stromal components, leading to their characteristic pleomorphic appearance.</a:t>
            </a:r>
            <a:endParaRPr lang="en-US" sz="1750" dirty="0"/>
          </a:p>
        </p:txBody>
      </p:sp>
      <p:sp>
        <p:nvSpPr>
          <p:cNvPr id="10" name="Shape 7"/>
          <p:cNvSpPr/>
          <p:nvPr/>
        </p:nvSpPr>
        <p:spPr>
          <a:xfrm>
            <a:off x="7426285" y="2559248"/>
            <a:ext cx="5443895" cy="4138613"/>
          </a:xfrm>
          <a:prstGeom prst="roundRect">
            <a:avLst>
              <a:gd name="adj" fmla="val 2416"/>
            </a:avLst>
          </a:prstGeom>
          <a:solidFill>
            <a:srgbClr val="D5DCF6"/>
          </a:solidFill>
          <a:ln w="7620">
            <a:solidFill>
              <a:srgbClr val="BBC2DC"/>
            </a:solidFill>
            <a:prstDash val="solid"/>
          </a:ln>
        </p:spPr>
      </p:sp>
      <p:sp>
        <p:nvSpPr>
          <p:cNvPr id="11" name="Text 8"/>
          <p:cNvSpPr/>
          <p:nvPr/>
        </p:nvSpPr>
        <p:spPr>
          <a:xfrm>
            <a:off x="7656076" y="2789039"/>
            <a:ext cx="2777490" cy="347186"/>
          </a:xfrm>
          <a:prstGeom prst="rect">
            <a:avLst/>
          </a:prstGeom>
          <a:noFill/>
          <a:ln/>
        </p:spPr>
        <p:txBody>
          <a:bodyPr wrap="none" rtlCol="0" anchor="t"/>
          <a:lstStyle/>
          <a:p>
            <a:pPr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Warthin's Tumor</a:t>
            </a:r>
            <a:endParaRPr lang="en-US" sz="2187" dirty="0"/>
          </a:p>
        </p:txBody>
      </p:sp>
      <p:sp>
        <p:nvSpPr>
          <p:cNvPr id="12" name="Text 9"/>
          <p:cNvSpPr/>
          <p:nvPr/>
        </p:nvSpPr>
        <p:spPr>
          <a:xfrm>
            <a:off x="7656076" y="3269456"/>
            <a:ext cx="4984313" cy="3198614"/>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Also known as adenolymphoma, Warthin's tumor is the second most common benign salivary gland neoplasm. These tumors are predominantly found in the parotid gland, especially the inferior pole, and are more common in older male smokers. They are characterized by a bilayered oncocytic epithelium lining cystic and papillary structures within a lymphoid stroma.</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30433"/>
          </a:xfrm>
          <a:prstGeom prst="rect">
            <a:avLst/>
          </a:prstGeom>
          <a:solidFill>
            <a:srgbClr val="FFFAFA"/>
          </a:solidFill>
          <a:ln/>
        </p:spPr>
      </p:sp>
      <p:sp>
        <p:nvSpPr>
          <p:cNvPr id="4" name="Text 2"/>
          <p:cNvSpPr/>
          <p:nvPr/>
        </p:nvSpPr>
        <p:spPr>
          <a:xfrm>
            <a:off x="2385536" y="542211"/>
            <a:ext cx="8275677" cy="616148"/>
          </a:xfrm>
          <a:prstGeom prst="rect">
            <a:avLst/>
          </a:prstGeom>
          <a:noFill/>
          <a:ln/>
        </p:spPr>
        <p:txBody>
          <a:bodyPr wrap="none" rtlCol="0" anchor="t"/>
          <a:lstStyle/>
          <a:p>
            <a:pPr indent="0" marL="0">
              <a:lnSpc>
                <a:spcPts val="4852"/>
              </a:lnSpc>
              <a:buNone/>
            </a:pPr>
            <a:r>
              <a:rPr lang="en-US" sz="3882" b="1" dirty="0">
                <a:solidFill>
                  <a:srgbClr val="1F1E1E"/>
                </a:solidFill>
                <a:latin typeface="Alexandria" pitchFamily="34" charset="0"/>
                <a:ea typeface="Alexandria" pitchFamily="34" charset="-122"/>
                <a:cs typeface="Alexandria" pitchFamily="34" charset="-120"/>
              </a:rPr>
              <a:t>Malignant Salivary Gland Tumors</a:t>
            </a:r>
            <a:endParaRPr lang="en-US" sz="3882" dirty="0"/>
          </a:p>
        </p:txBody>
      </p:sp>
      <p:sp>
        <p:nvSpPr>
          <p:cNvPr id="5" name="Text 3"/>
          <p:cNvSpPr/>
          <p:nvPr/>
        </p:nvSpPr>
        <p:spPr>
          <a:xfrm>
            <a:off x="2385536" y="1651278"/>
            <a:ext cx="2965371" cy="616029"/>
          </a:xfrm>
          <a:prstGeom prst="rect">
            <a:avLst/>
          </a:prstGeom>
          <a:noFill/>
          <a:ln/>
        </p:spPr>
        <p:txBody>
          <a:bodyPr wrap="square" rtlCol="0" anchor="t"/>
          <a:lstStyle/>
          <a:p>
            <a:pPr indent="0" marL="0">
              <a:lnSpc>
                <a:spcPts val="2426"/>
              </a:lnSpc>
              <a:buNone/>
            </a:pPr>
            <a:r>
              <a:rPr lang="en-US" sz="1941" b="1" dirty="0">
                <a:solidFill>
                  <a:srgbClr val="1F1E1E"/>
                </a:solidFill>
                <a:latin typeface="Alexandria" pitchFamily="34" charset="0"/>
                <a:ea typeface="Alexandria" pitchFamily="34" charset="-122"/>
                <a:cs typeface="Alexandria" pitchFamily="34" charset="-120"/>
              </a:rPr>
              <a:t>Mucoepidermoid Carcinoma</a:t>
            </a:r>
            <a:endParaRPr lang="en-US" sz="1941" dirty="0"/>
          </a:p>
        </p:txBody>
      </p:sp>
      <p:sp>
        <p:nvSpPr>
          <p:cNvPr id="6" name="Text 4"/>
          <p:cNvSpPr/>
          <p:nvPr/>
        </p:nvSpPr>
        <p:spPr>
          <a:xfrm>
            <a:off x="2385536" y="2464475"/>
            <a:ext cx="2965371" cy="5046345"/>
          </a:xfrm>
          <a:prstGeom prst="rect">
            <a:avLst/>
          </a:prstGeom>
          <a:noFill/>
          <a:ln/>
        </p:spPr>
        <p:txBody>
          <a:bodyPr wrap="square" rtlCol="0" anchor="t"/>
          <a:lstStyle/>
          <a:p>
            <a:pPr indent="0" marL="0">
              <a:lnSpc>
                <a:spcPts val="2484"/>
              </a:lnSpc>
              <a:buNone/>
            </a:pPr>
            <a:r>
              <a:rPr lang="en-US" sz="1553" dirty="0">
                <a:solidFill>
                  <a:srgbClr val="3B3535"/>
                </a:solidFill>
                <a:latin typeface="Sora" pitchFamily="34" charset="0"/>
                <a:ea typeface="Sora" pitchFamily="34" charset="-122"/>
                <a:cs typeface="Sora" pitchFamily="34" charset="-120"/>
              </a:rPr>
              <a:t>Mucoepidermoid carcinomas are the most common malignant salivary gland tumors, often affecting younger patients. They are composed of a mixture of mucin-producing, squamous, and intermediate cells, with the histologic grade determining the clinical behavior. High-grade tumors are locally aggressive and can metastasize, requiring comprehensive surgical excision and adjuvant radiotherapy.</a:t>
            </a:r>
            <a:endParaRPr lang="en-US" sz="1553" dirty="0"/>
          </a:p>
        </p:txBody>
      </p:sp>
      <p:sp>
        <p:nvSpPr>
          <p:cNvPr id="7" name="Text 5"/>
          <p:cNvSpPr/>
          <p:nvPr/>
        </p:nvSpPr>
        <p:spPr>
          <a:xfrm>
            <a:off x="5839539" y="1651278"/>
            <a:ext cx="2965371" cy="616029"/>
          </a:xfrm>
          <a:prstGeom prst="rect">
            <a:avLst/>
          </a:prstGeom>
          <a:noFill/>
          <a:ln/>
        </p:spPr>
        <p:txBody>
          <a:bodyPr wrap="square" rtlCol="0" anchor="t"/>
          <a:lstStyle/>
          <a:p>
            <a:pPr indent="0" marL="0">
              <a:lnSpc>
                <a:spcPts val="2426"/>
              </a:lnSpc>
              <a:buNone/>
            </a:pPr>
            <a:r>
              <a:rPr lang="en-US" sz="1941" b="1" dirty="0">
                <a:solidFill>
                  <a:srgbClr val="1F1E1E"/>
                </a:solidFill>
                <a:latin typeface="Alexandria" pitchFamily="34" charset="0"/>
                <a:ea typeface="Alexandria" pitchFamily="34" charset="-122"/>
                <a:cs typeface="Alexandria" pitchFamily="34" charset="-120"/>
              </a:rPr>
              <a:t>Adenoid Cystic Carcinoma</a:t>
            </a:r>
            <a:endParaRPr lang="en-US" sz="1941" dirty="0"/>
          </a:p>
        </p:txBody>
      </p:sp>
      <p:sp>
        <p:nvSpPr>
          <p:cNvPr id="8" name="Text 6"/>
          <p:cNvSpPr/>
          <p:nvPr/>
        </p:nvSpPr>
        <p:spPr>
          <a:xfrm>
            <a:off x="5839539" y="2464475"/>
            <a:ext cx="2965371" cy="4100155"/>
          </a:xfrm>
          <a:prstGeom prst="rect">
            <a:avLst/>
          </a:prstGeom>
          <a:noFill/>
          <a:ln/>
        </p:spPr>
        <p:txBody>
          <a:bodyPr wrap="square" rtlCol="0" anchor="t"/>
          <a:lstStyle/>
          <a:p>
            <a:pPr indent="0" marL="0">
              <a:lnSpc>
                <a:spcPts val="2484"/>
              </a:lnSpc>
              <a:buNone/>
            </a:pPr>
            <a:r>
              <a:rPr lang="en-US" sz="1553" dirty="0">
                <a:solidFill>
                  <a:srgbClr val="3B3535"/>
                </a:solidFill>
                <a:latin typeface="Sora" pitchFamily="34" charset="0"/>
                <a:ea typeface="Sora" pitchFamily="34" charset="-122"/>
                <a:cs typeface="Sora" pitchFamily="34" charset="-120"/>
              </a:rPr>
              <a:t>Adenoid cystic carcinoma is a slow-growing but highly infiltrative malignancy with a propensity for perineural invasion. It can occur in both major and minor salivary glands, often presenting with numbness, paresthesia, or pain. Despite good short-term control, these tumors have a high risk of delayed distant metastases, leading to poor long-term survival.</a:t>
            </a:r>
            <a:endParaRPr lang="en-US" sz="1553" dirty="0"/>
          </a:p>
        </p:txBody>
      </p:sp>
      <p:sp>
        <p:nvSpPr>
          <p:cNvPr id="9" name="Text 7"/>
          <p:cNvSpPr/>
          <p:nvPr/>
        </p:nvSpPr>
        <p:spPr>
          <a:xfrm>
            <a:off x="9293543" y="1651278"/>
            <a:ext cx="2730460" cy="308015"/>
          </a:xfrm>
          <a:prstGeom prst="rect">
            <a:avLst/>
          </a:prstGeom>
          <a:noFill/>
          <a:ln/>
        </p:spPr>
        <p:txBody>
          <a:bodyPr wrap="none" rtlCol="0" anchor="t"/>
          <a:lstStyle/>
          <a:p>
            <a:pPr indent="0" marL="0">
              <a:lnSpc>
                <a:spcPts val="2426"/>
              </a:lnSpc>
              <a:buNone/>
            </a:pPr>
            <a:r>
              <a:rPr lang="en-US" sz="1941" b="1" dirty="0">
                <a:solidFill>
                  <a:srgbClr val="1F1E1E"/>
                </a:solidFill>
                <a:latin typeface="Alexandria" pitchFamily="34" charset="0"/>
                <a:ea typeface="Alexandria" pitchFamily="34" charset="-122"/>
                <a:cs typeface="Alexandria" pitchFamily="34" charset="-120"/>
              </a:rPr>
              <a:t>Acinic Cell Carcinoma</a:t>
            </a:r>
            <a:endParaRPr lang="en-US" sz="1941" dirty="0"/>
          </a:p>
        </p:txBody>
      </p:sp>
      <p:sp>
        <p:nvSpPr>
          <p:cNvPr id="10" name="Text 8"/>
          <p:cNvSpPr/>
          <p:nvPr/>
        </p:nvSpPr>
        <p:spPr>
          <a:xfrm>
            <a:off x="9293543" y="2156460"/>
            <a:ext cx="2965371" cy="3784759"/>
          </a:xfrm>
          <a:prstGeom prst="rect">
            <a:avLst/>
          </a:prstGeom>
          <a:noFill/>
          <a:ln/>
        </p:spPr>
        <p:txBody>
          <a:bodyPr wrap="square" rtlCol="0" anchor="t"/>
          <a:lstStyle/>
          <a:p>
            <a:pPr indent="0" marL="0">
              <a:lnSpc>
                <a:spcPts val="2484"/>
              </a:lnSpc>
              <a:buNone/>
            </a:pPr>
            <a:r>
              <a:rPr lang="en-US" sz="1553" dirty="0">
                <a:solidFill>
                  <a:srgbClr val="3B3535"/>
                </a:solidFill>
                <a:latin typeface="Sora" pitchFamily="34" charset="0"/>
                <a:ea typeface="Sora" pitchFamily="34" charset="-122"/>
                <a:cs typeface="Sora" pitchFamily="34" charset="-120"/>
              </a:rPr>
              <a:t>Acinic cell carcinoma is a low- to intermediate-grade malignancy composed of neoplastic acinar cells, primarily affecting the parotid gland. These tumors typically present as slow-growing, painless masses, with a small subset exhibiting more aggressive behavior and the potential for metastatic spread.</a:t>
            </a:r>
            <a:endParaRPr lang="en-US" sz="1553"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p:cNvPr>
          <p:cNvPicPr>
            <a:picLocks noChangeAspect="1"/>
          </p:cNvPicPr>
          <p:nvPr/>
        </p:nvPicPr>
        <p:blipFill>
          <a:blip r:embed="rId1"/>
          <a:stretch>
            <a:fillRect/>
          </a:stretch>
        </p:blipFill>
        <p:spPr>
          <a:xfrm>
            <a:off x="10980420" y="0"/>
            <a:ext cx="3657600" cy="8229600"/>
          </a:xfrm>
          <a:prstGeom prst="rect">
            <a:avLst/>
          </a:prstGeom>
        </p:spPr>
      </p:pic>
      <p:sp>
        <p:nvSpPr>
          <p:cNvPr id="5" name="Text 2"/>
          <p:cNvSpPr/>
          <p:nvPr/>
        </p:nvSpPr>
        <p:spPr>
          <a:xfrm>
            <a:off x="732115" y="843677"/>
            <a:ext cx="9252704" cy="610195"/>
          </a:xfrm>
          <a:prstGeom prst="rect">
            <a:avLst/>
          </a:prstGeom>
          <a:noFill/>
          <a:ln/>
        </p:spPr>
        <p:txBody>
          <a:bodyPr wrap="none" rtlCol="0" anchor="t"/>
          <a:lstStyle/>
          <a:p>
            <a:pPr indent="0" marL="0">
              <a:lnSpc>
                <a:spcPts val="4805"/>
              </a:lnSpc>
              <a:buNone/>
            </a:pPr>
            <a:r>
              <a:rPr lang="en-US" sz="3844" b="1" dirty="0">
                <a:solidFill>
                  <a:srgbClr val="1F1E1E"/>
                </a:solidFill>
                <a:latin typeface="Alexandria" pitchFamily="34" charset="0"/>
                <a:ea typeface="Alexandria" pitchFamily="34" charset="-122"/>
                <a:cs typeface="Alexandria" pitchFamily="34" charset="-120"/>
              </a:rPr>
              <a:t>Carcinoma ex Pleomorphic Adenoma</a:t>
            </a:r>
            <a:endParaRPr lang="en-US" sz="3844" dirty="0"/>
          </a:p>
        </p:txBody>
      </p:sp>
      <p:sp>
        <p:nvSpPr>
          <p:cNvPr id="6" name="Shape 3"/>
          <p:cNvSpPr/>
          <p:nvPr/>
        </p:nvSpPr>
        <p:spPr>
          <a:xfrm>
            <a:off x="1005483" y="1746647"/>
            <a:ext cx="38933" cy="5639157"/>
          </a:xfrm>
          <a:prstGeom prst="roundRect">
            <a:avLst>
              <a:gd name="adj" fmla="val 225688"/>
            </a:avLst>
          </a:prstGeom>
          <a:solidFill>
            <a:srgbClr val="BBC2DC"/>
          </a:solidFill>
          <a:ln/>
        </p:spPr>
      </p:sp>
      <p:sp>
        <p:nvSpPr>
          <p:cNvPr id="7" name="Shape 4"/>
          <p:cNvSpPr/>
          <p:nvPr/>
        </p:nvSpPr>
        <p:spPr>
          <a:xfrm>
            <a:off x="1244501" y="2099250"/>
            <a:ext cx="683300" cy="38933"/>
          </a:xfrm>
          <a:prstGeom prst="roundRect">
            <a:avLst>
              <a:gd name="adj" fmla="val 225688"/>
            </a:avLst>
          </a:prstGeom>
          <a:solidFill>
            <a:srgbClr val="BBC2DC"/>
          </a:solidFill>
          <a:ln/>
        </p:spPr>
      </p:sp>
      <p:sp>
        <p:nvSpPr>
          <p:cNvPr id="8" name="Shape 5"/>
          <p:cNvSpPr/>
          <p:nvPr/>
        </p:nvSpPr>
        <p:spPr>
          <a:xfrm>
            <a:off x="805279" y="1899166"/>
            <a:ext cx="439222" cy="439222"/>
          </a:xfrm>
          <a:prstGeom prst="roundRect">
            <a:avLst>
              <a:gd name="adj" fmla="val 20005"/>
            </a:avLst>
          </a:prstGeom>
          <a:solidFill>
            <a:srgbClr val="D5DCF6"/>
          </a:solidFill>
          <a:ln w="7620">
            <a:solidFill>
              <a:srgbClr val="BBC2DC"/>
            </a:solidFill>
            <a:prstDash val="solid"/>
          </a:ln>
        </p:spPr>
      </p:sp>
      <p:sp>
        <p:nvSpPr>
          <p:cNvPr id="9" name="Text 6"/>
          <p:cNvSpPr/>
          <p:nvPr/>
        </p:nvSpPr>
        <p:spPr>
          <a:xfrm>
            <a:off x="967323" y="1935718"/>
            <a:ext cx="115133" cy="366117"/>
          </a:xfrm>
          <a:prstGeom prst="rect">
            <a:avLst/>
          </a:prstGeom>
          <a:noFill/>
          <a:ln/>
        </p:spPr>
        <p:txBody>
          <a:bodyPr wrap="none" rtlCol="0" anchor="t"/>
          <a:lstStyle/>
          <a:p>
            <a:pPr algn="ctr" indent="0" marL="0">
              <a:lnSpc>
                <a:spcPts val="2883"/>
              </a:lnSpc>
              <a:buNone/>
            </a:pPr>
            <a:r>
              <a:rPr lang="en-US" sz="2306" b="1" dirty="0">
                <a:solidFill>
                  <a:srgbClr val="3B3535"/>
                </a:solidFill>
                <a:latin typeface="Alexandria" pitchFamily="34" charset="0"/>
                <a:ea typeface="Alexandria" pitchFamily="34" charset="-122"/>
                <a:cs typeface="Alexandria" pitchFamily="34" charset="-120"/>
              </a:rPr>
              <a:t>1</a:t>
            </a:r>
            <a:endParaRPr lang="en-US" sz="2306" dirty="0"/>
          </a:p>
        </p:txBody>
      </p:sp>
      <p:sp>
        <p:nvSpPr>
          <p:cNvPr id="10" name="Text 7"/>
          <p:cNvSpPr/>
          <p:nvPr/>
        </p:nvSpPr>
        <p:spPr>
          <a:xfrm>
            <a:off x="2098715" y="1941790"/>
            <a:ext cx="2868573" cy="305038"/>
          </a:xfrm>
          <a:prstGeom prst="rect">
            <a:avLst/>
          </a:prstGeom>
          <a:noFill/>
          <a:ln/>
        </p:spPr>
        <p:txBody>
          <a:bodyPr wrap="none" rtlCol="0" anchor="t"/>
          <a:lstStyle/>
          <a:p>
            <a:pPr algn="l" indent="0" marL="0">
              <a:lnSpc>
                <a:spcPts val="2402"/>
              </a:lnSpc>
              <a:buNone/>
            </a:pPr>
            <a:r>
              <a:rPr lang="en-US" sz="1922" b="1" dirty="0">
                <a:solidFill>
                  <a:srgbClr val="3B3535"/>
                </a:solidFill>
                <a:latin typeface="Alexandria" pitchFamily="34" charset="0"/>
                <a:ea typeface="Alexandria" pitchFamily="34" charset="-122"/>
                <a:cs typeface="Alexandria" pitchFamily="34" charset="-120"/>
              </a:rPr>
              <a:t>Pleomorphic Adenoma</a:t>
            </a:r>
            <a:endParaRPr lang="en-US" sz="1922" dirty="0"/>
          </a:p>
        </p:txBody>
      </p:sp>
      <p:sp>
        <p:nvSpPr>
          <p:cNvPr id="11" name="Text 8"/>
          <p:cNvSpPr/>
          <p:nvPr/>
        </p:nvSpPr>
        <p:spPr>
          <a:xfrm>
            <a:off x="2098715" y="2363867"/>
            <a:ext cx="8141970" cy="937260"/>
          </a:xfrm>
          <a:prstGeom prst="rect">
            <a:avLst/>
          </a:prstGeom>
          <a:noFill/>
          <a:ln/>
        </p:spPr>
        <p:txBody>
          <a:bodyPr wrap="square" rtlCol="0" anchor="t"/>
          <a:lstStyle/>
          <a:p>
            <a:pPr algn="l" indent="0" marL="0">
              <a:lnSpc>
                <a:spcPts val="2460"/>
              </a:lnSpc>
              <a:buNone/>
            </a:pPr>
            <a:r>
              <a:rPr lang="en-US" sz="1537" dirty="0">
                <a:solidFill>
                  <a:srgbClr val="3B3535"/>
                </a:solidFill>
                <a:latin typeface="Sora" pitchFamily="34" charset="0"/>
                <a:ea typeface="Sora" pitchFamily="34" charset="-122"/>
                <a:cs typeface="Sora" pitchFamily="34" charset="-120"/>
              </a:rPr>
              <a:t>Pleomorphic adenoma is a benign salivary gland tumor that can undergo malignant transformation, leading to the development of carcinoma ex pleomorphic adenoma.</a:t>
            </a:r>
            <a:endParaRPr lang="en-US" sz="1537" dirty="0"/>
          </a:p>
        </p:txBody>
      </p:sp>
      <p:sp>
        <p:nvSpPr>
          <p:cNvPr id="12" name="Shape 9"/>
          <p:cNvSpPr/>
          <p:nvPr/>
        </p:nvSpPr>
        <p:spPr>
          <a:xfrm>
            <a:off x="1244501" y="4044017"/>
            <a:ext cx="683300" cy="38933"/>
          </a:xfrm>
          <a:prstGeom prst="roundRect">
            <a:avLst>
              <a:gd name="adj" fmla="val 225688"/>
            </a:avLst>
          </a:prstGeom>
          <a:solidFill>
            <a:srgbClr val="BBC2DC"/>
          </a:solidFill>
          <a:ln/>
        </p:spPr>
      </p:sp>
      <p:sp>
        <p:nvSpPr>
          <p:cNvPr id="13" name="Shape 10"/>
          <p:cNvSpPr/>
          <p:nvPr/>
        </p:nvSpPr>
        <p:spPr>
          <a:xfrm>
            <a:off x="805279" y="3843933"/>
            <a:ext cx="439222" cy="439222"/>
          </a:xfrm>
          <a:prstGeom prst="roundRect">
            <a:avLst>
              <a:gd name="adj" fmla="val 20005"/>
            </a:avLst>
          </a:prstGeom>
          <a:solidFill>
            <a:srgbClr val="D5DCF6"/>
          </a:solidFill>
          <a:ln w="7620">
            <a:solidFill>
              <a:srgbClr val="BBC2DC"/>
            </a:solidFill>
            <a:prstDash val="solid"/>
          </a:ln>
        </p:spPr>
      </p:sp>
      <p:sp>
        <p:nvSpPr>
          <p:cNvPr id="14" name="Text 11"/>
          <p:cNvSpPr/>
          <p:nvPr/>
        </p:nvSpPr>
        <p:spPr>
          <a:xfrm>
            <a:off x="937439" y="3880485"/>
            <a:ext cx="174903" cy="366117"/>
          </a:xfrm>
          <a:prstGeom prst="rect">
            <a:avLst/>
          </a:prstGeom>
          <a:noFill/>
          <a:ln/>
        </p:spPr>
        <p:txBody>
          <a:bodyPr wrap="none" rtlCol="0" anchor="t"/>
          <a:lstStyle/>
          <a:p>
            <a:pPr algn="ctr" indent="0" marL="0">
              <a:lnSpc>
                <a:spcPts val="2883"/>
              </a:lnSpc>
              <a:buNone/>
            </a:pPr>
            <a:r>
              <a:rPr lang="en-US" sz="2306" b="1" dirty="0">
                <a:solidFill>
                  <a:srgbClr val="3B3535"/>
                </a:solidFill>
                <a:latin typeface="Alexandria" pitchFamily="34" charset="0"/>
                <a:ea typeface="Alexandria" pitchFamily="34" charset="-122"/>
                <a:cs typeface="Alexandria" pitchFamily="34" charset="-120"/>
              </a:rPr>
              <a:t>2</a:t>
            </a:r>
            <a:endParaRPr lang="en-US" sz="2306" dirty="0"/>
          </a:p>
        </p:txBody>
      </p:sp>
      <p:sp>
        <p:nvSpPr>
          <p:cNvPr id="15" name="Text 12"/>
          <p:cNvSpPr/>
          <p:nvPr/>
        </p:nvSpPr>
        <p:spPr>
          <a:xfrm>
            <a:off x="2098715" y="3886557"/>
            <a:ext cx="3233261" cy="305038"/>
          </a:xfrm>
          <a:prstGeom prst="rect">
            <a:avLst/>
          </a:prstGeom>
          <a:noFill/>
          <a:ln/>
        </p:spPr>
        <p:txBody>
          <a:bodyPr wrap="none" rtlCol="0" anchor="t"/>
          <a:lstStyle/>
          <a:p>
            <a:pPr algn="l" indent="0" marL="0">
              <a:lnSpc>
                <a:spcPts val="2402"/>
              </a:lnSpc>
              <a:buNone/>
            </a:pPr>
            <a:r>
              <a:rPr lang="en-US" sz="1922" b="1" dirty="0">
                <a:solidFill>
                  <a:srgbClr val="3B3535"/>
                </a:solidFill>
                <a:latin typeface="Alexandria" pitchFamily="34" charset="0"/>
                <a:ea typeface="Alexandria" pitchFamily="34" charset="-122"/>
                <a:cs typeface="Alexandria" pitchFamily="34" charset="-120"/>
              </a:rPr>
              <a:t>Malignant Transformation</a:t>
            </a:r>
            <a:endParaRPr lang="en-US" sz="1922" dirty="0"/>
          </a:p>
        </p:txBody>
      </p:sp>
      <p:sp>
        <p:nvSpPr>
          <p:cNvPr id="16" name="Text 13"/>
          <p:cNvSpPr/>
          <p:nvPr/>
        </p:nvSpPr>
        <p:spPr>
          <a:xfrm>
            <a:off x="2098715" y="4308634"/>
            <a:ext cx="8141970" cy="937260"/>
          </a:xfrm>
          <a:prstGeom prst="rect">
            <a:avLst/>
          </a:prstGeom>
          <a:noFill/>
          <a:ln/>
        </p:spPr>
        <p:txBody>
          <a:bodyPr wrap="square" rtlCol="0" anchor="t"/>
          <a:lstStyle/>
          <a:p>
            <a:pPr algn="l" indent="0" marL="0">
              <a:lnSpc>
                <a:spcPts val="2460"/>
              </a:lnSpc>
              <a:buNone/>
            </a:pPr>
            <a:r>
              <a:rPr lang="en-US" sz="1537" dirty="0">
                <a:solidFill>
                  <a:srgbClr val="3B3535"/>
                </a:solidFill>
                <a:latin typeface="Sora" pitchFamily="34" charset="0"/>
                <a:ea typeface="Sora" pitchFamily="34" charset="-122"/>
                <a:cs typeface="Sora" pitchFamily="34" charset="-120"/>
              </a:rPr>
              <a:t>The carcinoma component can be either purely epithelial or myoepithelial in nature, with the potential for infiltration into the surrounding glandular and extraglandular tissues.</a:t>
            </a:r>
            <a:endParaRPr lang="en-US" sz="1537" dirty="0"/>
          </a:p>
        </p:txBody>
      </p:sp>
      <p:sp>
        <p:nvSpPr>
          <p:cNvPr id="17" name="Shape 14"/>
          <p:cNvSpPr/>
          <p:nvPr/>
        </p:nvSpPr>
        <p:spPr>
          <a:xfrm>
            <a:off x="1244501" y="5988784"/>
            <a:ext cx="683300" cy="38933"/>
          </a:xfrm>
          <a:prstGeom prst="roundRect">
            <a:avLst>
              <a:gd name="adj" fmla="val 225688"/>
            </a:avLst>
          </a:prstGeom>
          <a:solidFill>
            <a:srgbClr val="BBC2DC"/>
          </a:solidFill>
          <a:ln/>
        </p:spPr>
      </p:sp>
      <p:sp>
        <p:nvSpPr>
          <p:cNvPr id="18" name="Shape 15"/>
          <p:cNvSpPr/>
          <p:nvPr/>
        </p:nvSpPr>
        <p:spPr>
          <a:xfrm>
            <a:off x="805279" y="5788700"/>
            <a:ext cx="439222" cy="439222"/>
          </a:xfrm>
          <a:prstGeom prst="roundRect">
            <a:avLst>
              <a:gd name="adj" fmla="val 20005"/>
            </a:avLst>
          </a:prstGeom>
          <a:solidFill>
            <a:srgbClr val="D5DCF6"/>
          </a:solidFill>
          <a:ln w="7620">
            <a:solidFill>
              <a:srgbClr val="BBC2DC"/>
            </a:solidFill>
            <a:prstDash val="solid"/>
          </a:ln>
        </p:spPr>
      </p:sp>
      <p:sp>
        <p:nvSpPr>
          <p:cNvPr id="19" name="Text 16"/>
          <p:cNvSpPr/>
          <p:nvPr/>
        </p:nvSpPr>
        <p:spPr>
          <a:xfrm>
            <a:off x="937320" y="5825252"/>
            <a:ext cx="175141" cy="366117"/>
          </a:xfrm>
          <a:prstGeom prst="rect">
            <a:avLst/>
          </a:prstGeom>
          <a:noFill/>
          <a:ln/>
        </p:spPr>
        <p:txBody>
          <a:bodyPr wrap="none" rtlCol="0" anchor="t"/>
          <a:lstStyle/>
          <a:p>
            <a:pPr algn="ctr" indent="0" marL="0">
              <a:lnSpc>
                <a:spcPts val="2883"/>
              </a:lnSpc>
              <a:buNone/>
            </a:pPr>
            <a:r>
              <a:rPr lang="en-US" sz="2306" b="1" dirty="0">
                <a:solidFill>
                  <a:srgbClr val="3B3535"/>
                </a:solidFill>
                <a:latin typeface="Alexandria" pitchFamily="34" charset="0"/>
                <a:ea typeface="Alexandria" pitchFamily="34" charset="-122"/>
                <a:cs typeface="Alexandria" pitchFamily="34" charset="-120"/>
              </a:rPr>
              <a:t>3</a:t>
            </a:r>
            <a:endParaRPr lang="en-US" sz="2306" dirty="0"/>
          </a:p>
        </p:txBody>
      </p:sp>
      <p:sp>
        <p:nvSpPr>
          <p:cNvPr id="20" name="Text 17"/>
          <p:cNvSpPr/>
          <p:nvPr/>
        </p:nvSpPr>
        <p:spPr>
          <a:xfrm>
            <a:off x="2098715" y="5831324"/>
            <a:ext cx="2493288" cy="305038"/>
          </a:xfrm>
          <a:prstGeom prst="rect">
            <a:avLst/>
          </a:prstGeom>
          <a:noFill/>
          <a:ln/>
        </p:spPr>
        <p:txBody>
          <a:bodyPr wrap="none" rtlCol="0" anchor="t"/>
          <a:lstStyle/>
          <a:p>
            <a:pPr algn="l" indent="0" marL="0">
              <a:lnSpc>
                <a:spcPts val="2402"/>
              </a:lnSpc>
              <a:buNone/>
            </a:pPr>
            <a:r>
              <a:rPr lang="en-US" sz="1922" b="1" dirty="0">
                <a:solidFill>
                  <a:srgbClr val="3B3535"/>
                </a:solidFill>
                <a:latin typeface="Alexandria" pitchFamily="34" charset="0"/>
                <a:ea typeface="Alexandria" pitchFamily="34" charset="-122"/>
                <a:cs typeface="Alexandria" pitchFamily="34" charset="-120"/>
              </a:rPr>
              <a:t>Aggressive Behavior</a:t>
            </a:r>
            <a:endParaRPr lang="en-US" sz="1922" dirty="0"/>
          </a:p>
        </p:txBody>
      </p:sp>
      <p:sp>
        <p:nvSpPr>
          <p:cNvPr id="21" name="Text 18"/>
          <p:cNvSpPr/>
          <p:nvPr/>
        </p:nvSpPr>
        <p:spPr>
          <a:xfrm>
            <a:off x="2098715" y="6253401"/>
            <a:ext cx="8141970" cy="937260"/>
          </a:xfrm>
          <a:prstGeom prst="rect">
            <a:avLst/>
          </a:prstGeom>
          <a:noFill/>
          <a:ln/>
        </p:spPr>
        <p:txBody>
          <a:bodyPr wrap="square" rtlCol="0" anchor="t"/>
          <a:lstStyle/>
          <a:p>
            <a:pPr algn="l" indent="0" marL="0">
              <a:lnSpc>
                <a:spcPts val="2460"/>
              </a:lnSpc>
              <a:buNone/>
            </a:pPr>
            <a:r>
              <a:rPr lang="en-US" sz="1537" dirty="0">
                <a:solidFill>
                  <a:srgbClr val="3B3535"/>
                </a:solidFill>
                <a:latin typeface="Sora" pitchFamily="34" charset="0"/>
                <a:ea typeface="Sora" pitchFamily="34" charset="-122"/>
                <a:cs typeface="Sora" pitchFamily="34" charset="-120"/>
              </a:rPr>
              <a:t>Carcinoma ex pleomorphic adenoma is an aggressive malignancy with a high risk of local recurrence and distant metastases, leading to poor long-term survival outcomes.</a:t>
            </a:r>
            <a:endParaRPr lang="en-US" sz="1537"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pic>
        <p:nvPicPr>
          <p:cNvPr id="4" name="Image 0" descr="preencoded.png">    </p:cNvPr>
          <p:cNvPicPr>
            <a:picLocks noChangeAspect="1"/>
          </p:cNvPicPr>
          <p:nvPr/>
        </p:nvPicPr>
        <p:blipFill>
          <a:blip r:embed="rId1"/>
          <a:stretch>
            <a:fillRect/>
          </a:stretch>
        </p:blipFill>
        <p:spPr>
          <a:xfrm>
            <a:off x="10980420" y="0"/>
            <a:ext cx="3657600" cy="8229600"/>
          </a:xfrm>
          <a:prstGeom prst="rect">
            <a:avLst/>
          </a:prstGeom>
        </p:spPr>
      </p:pic>
      <p:sp>
        <p:nvSpPr>
          <p:cNvPr id="5" name="Text 2"/>
          <p:cNvSpPr/>
          <p:nvPr/>
        </p:nvSpPr>
        <p:spPr>
          <a:xfrm>
            <a:off x="833199" y="1160264"/>
            <a:ext cx="6916222" cy="694373"/>
          </a:xfrm>
          <a:prstGeom prst="rect">
            <a:avLst/>
          </a:prstGeom>
          <a:noFill/>
          <a:ln/>
        </p:spPr>
        <p:txBody>
          <a:bodyPr wrap="none" rtlCol="0" anchor="t"/>
          <a:lstStyle/>
          <a:p>
            <a:pPr indent="0" marL="0">
              <a:lnSpc>
                <a:spcPts val="5468"/>
              </a:lnSpc>
              <a:buNone/>
            </a:pPr>
            <a:r>
              <a:rPr lang="en-US" sz="4374" b="1" dirty="0">
                <a:solidFill>
                  <a:srgbClr val="1F1E1E"/>
                </a:solidFill>
                <a:latin typeface="Alexandria" pitchFamily="34" charset="0"/>
                <a:ea typeface="Alexandria" pitchFamily="34" charset="-122"/>
                <a:cs typeface="Alexandria" pitchFamily="34" charset="-120"/>
              </a:rPr>
              <a:t>Salivary Duct Carcinoma</a:t>
            </a:r>
            <a:endParaRPr lang="en-US" sz="4374" dirty="0"/>
          </a:p>
        </p:txBody>
      </p:sp>
      <p:sp>
        <p:nvSpPr>
          <p:cNvPr id="6" name="Shape 3"/>
          <p:cNvSpPr/>
          <p:nvPr/>
        </p:nvSpPr>
        <p:spPr>
          <a:xfrm>
            <a:off x="833199" y="2361486"/>
            <a:ext cx="499943" cy="499943"/>
          </a:xfrm>
          <a:prstGeom prst="roundRect">
            <a:avLst>
              <a:gd name="adj" fmla="val 20000"/>
            </a:avLst>
          </a:prstGeom>
          <a:solidFill>
            <a:srgbClr val="D5DCF6"/>
          </a:solidFill>
          <a:ln w="7620">
            <a:solidFill>
              <a:srgbClr val="BBC2DC"/>
            </a:solidFill>
            <a:prstDash val="solid"/>
          </a:ln>
        </p:spPr>
      </p:sp>
      <p:sp>
        <p:nvSpPr>
          <p:cNvPr id="7" name="Text 4"/>
          <p:cNvSpPr/>
          <p:nvPr/>
        </p:nvSpPr>
        <p:spPr>
          <a:xfrm>
            <a:off x="1017627" y="2403158"/>
            <a:ext cx="131088" cy="416481"/>
          </a:xfrm>
          <a:prstGeom prst="rect">
            <a:avLst/>
          </a:prstGeom>
          <a:noFill/>
          <a:ln/>
        </p:spPr>
        <p:txBody>
          <a:bodyPr wrap="none" rtlCol="0" anchor="t"/>
          <a:lstStyle/>
          <a:p>
            <a:pPr algn="ctr" indent="0" marL="0">
              <a:lnSpc>
                <a:spcPts val="3281"/>
              </a:lnSpc>
              <a:buNone/>
            </a:pPr>
            <a:r>
              <a:rPr lang="en-US" sz="2624" b="1" dirty="0">
                <a:solidFill>
                  <a:srgbClr val="3B3535"/>
                </a:solidFill>
                <a:latin typeface="Alexandria" pitchFamily="34" charset="0"/>
                <a:ea typeface="Alexandria" pitchFamily="34" charset="-122"/>
                <a:cs typeface="Alexandria" pitchFamily="34" charset="-120"/>
              </a:rPr>
              <a:t>1</a:t>
            </a:r>
            <a:endParaRPr lang="en-US" sz="2624" dirty="0"/>
          </a:p>
        </p:txBody>
      </p:sp>
      <p:sp>
        <p:nvSpPr>
          <p:cNvPr id="8" name="Text 5"/>
          <p:cNvSpPr/>
          <p:nvPr/>
        </p:nvSpPr>
        <p:spPr>
          <a:xfrm>
            <a:off x="1555313" y="2437805"/>
            <a:ext cx="3221355" cy="347186"/>
          </a:xfrm>
          <a:prstGeom prst="rect">
            <a:avLst/>
          </a:prstGeom>
          <a:noFill/>
          <a:ln/>
        </p:spPr>
        <p:txBody>
          <a:bodyPr wrap="none" rtlCol="0" anchor="t"/>
          <a:lstStyle/>
          <a:p>
            <a:pPr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Aggressive Malignancy</a:t>
            </a:r>
            <a:endParaRPr lang="en-US" sz="2187" dirty="0"/>
          </a:p>
        </p:txBody>
      </p:sp>
      <p:sp>
        <p:nvSpPr>
          <p:cNvPr id="9" name="Text 6"/>
          <p:cNvSpPr/>
          <p:nvPr/>
        </p:nvSpPr>
        <p:spPr>
          <a:xfrm>
            <a:off x="1555313" y="2918222"/>
            <a:ext cx="3820001" cy="2132409"/>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Salivary duct carcinoma is a high-grade adenocarcinoma that resembles high-grade invasive ductal breast cancer, with a propensity for rapid growth and aggressive behavior.</a:t>
            </a:r>
            <a:endParaRPr lang="en-US" sz="1750" dirty="0"/>
          </a:p>
        </p:txBody>
      </p:sp>
      <p:sp>
        <p:nvSpPr>
          <p:cNvPr id="10" name="Shape 7"/>
          <p:cNvSpPr/>
          <p:nvPr/>
        </p:nvSpPr>
        <p:spPr>
          <a:xfrm>
            <a:off x="5597485" y="2361486"/>
            <a:ext cx="499943" cy="499943"/>
          </a:xfrm>
          <a:prstGeom prst="roundRect">
            <a:avLst>
              <a:gd name="adj" fmla="val 20000"/>
            </a:avLst>
          </a:prstGeom>
          <a:solidFill>
            <a:srgbClr val="D5DCF6"/>
          </a:solidFill>
          <a:ln w="7620">
            <a:solidFill>
              <a:srgbClr val="BBC2DC"/>
            </a:solidFill>
            <a:prstDash val="solid"/>
          </a:ln>
        </p:spPr>
      </p:sp>
      <p:sp>
        <p:nvSpPr>
          <p:cNvPr id="11" name="Text 8"/>
          <p:cNvSpPr/>
          <p:nvPr/>
        </p:nvSpPr>
        <p:spPr>
          <a:xfrm>
            <a:off x="5747861" y="2403158"/>
            <a:ext cx="199072" cy="416481"/>
          </a:xfrm>
          <a:prstGeom prst="rect">
            <a:avLst/>
          </a:prstGeom>
          <a:noFill/>
          <a:ln/>
        </p:spPr>
        <p:txBody>
          <a:bodyPr wrap="none" rtlCol="0" anchor="t"/>
          <a:lstStyle/>
          <a:p>
            <a:pPr algn="ctr" indent="0" marL="0">
              <a:lnSpc>
                <a:spcPts val="3281"/>
              </a:lnSpc>
              <a:buNone/>
            </a:pPr>
            <a:r>
              <a:rPr lang="en-US" sz="2624" b="1" dirty="0">
                <a:solidFill>
                  <a:srgbClr val="3B3535"/>
                </a:solidFill>
                <a:latin typeface="Alexandria" pitchFamily="34" charset="0"/>
                <a:ea typeface="Alexandria" pitchFamily="34" charset="-122"/>
                <a:cs typeface="Alexandria" pitchFamily="34" charset="-120"/>
              </a:rPr>
              <a:t>2</a:t>
            </a:r>
            <a:endParaRPr lang="en-US" sz="2624" dirty="0"/>
          </a:p>
        </p:txBody>
      </p:sp>
      <p:sp>
        <p:nvSpPr>
          <p:cNvPr id="12" name="Text 9"/>
          <p:cNvSpPr/>
          <p:nvPr/>
        </p:nvSpPr>
        <p:spPr>
          <a:xfrm>
            <a:off x="6319599" y="2437805"/>
            <a:ext cx="2777490" cy="347186"/>
          </a:xfrm>
          <a:prstGeom prst="rect">
            <a:avLst/>
          </a:prstGeom>
          <a:noFill/>
          <a:ln/>
        </p:spPr>
        <p:txBody>
          <a:bodyPr wrap="none" rtlCol="0" anchor="t"/>
          <a:lstStyle/>
          <a:p>
            <a:pPr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Molecular Targets</a:t>
            </a:r>
            <a:endParaRPr lang="en-US" sz="2187" dirty="0"/>
          </a:p>
        </p:txBody>
      </p:sp>
      <p:sp>
        <p:nvSpPr>
          <p:cNvPr id="13" name="Text 10"/>
          <p:cNvSpPr/>
          <p:nvPr/>
        </p:nvSpPr>
        <p:spPr>
          <a:xfrm>
            <a:off x="6319599" y="2918222"/>
            <a:ext cx="3820001" cy="2132409"/>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These tumors often express androgen receptors and HER2, making them potential targets for specific therapeutic interventions, especially in the recurrent or metastatic setting.</a:t>
            </a:r>
            <a:endParaRPr lang="en-US" sz="1750" dirty="0"/>
          </a:p>
        </p:txBody>
      </p:sp>
      <p:sp>
        <p:nvSpPr>
          <p:cNvPr id="14" name="Shape 11"/>
          <p:cNvSpPr/>
          <p:nvPr/>
        </p:nvSpPr>
        <p:spPr>
          <a:xfrm>
            <a:off x="833199" y="5446395"/>
            <a:ext cx="499943" cy="499943"/>
          </a:xfrm>
          <a:prstGeom prst="roundRect">
            <a:avLst>
              <a:gd name="adj" fmla="val 20000"/>
            </a:avLst>
          </a:prstGeom>
          <a:solidFill>
            <a:srgbClr val="D5DCF6"/>
          </a:solidFill>
          <a:ln w="7620">
            <a:solidFill>
              <a:srgbClr val="BBC2DC"/>
            </a:solidFill>
            <a:prstDash val="solid"/>
          </a:ln>
        </p:spPr>
      </p:sp>
      <p:sp>
        <p:nvSpPr>
          <p:cNvPr id="15" name="Text 12"/>
          <p:cNvSpPr/>
          <p:nvPr/>
        </p:nvSpPr>
        <p:spPr>
          <a:xfrm>
            <a:off x="983456" y="5488067"/>
            <a:ext cx="199311" cy="416481"/>
          </a:xfrm>
          <a:prstGeom prst="rect">
            <a:avLst/>
          </a:prstGeom>
          <a:noFill/>
          <a:ln/>
        </p:spPr>
        <p:txBody>
          <a:bodyPr wrap="none" rtlCol="0" anchor="t"/>
          <a:lstStyle/>
          <a:p>
            <a:pPr algn="ctr" indent="0" marL="0">
              <a:lnSpc>
                <a:spcPts val="3281"/>
              </a:lnSpc>
              <a:buNone/>
            </a:pPr>
            <a:r>
              <a:rPr lang="en-US" sz="2624" b="1" dirty="0">
                <a:solidFill>
                  <a:srgbClr val="3B3535"/>
                </a:solidFill>
                <a:latin typeface="Alexandria" pitchFamily="34" charset="0"/>
                <a:ea typeface="Alexandria" pitchFamily="34" charset="-122"/>
                <a:cs typeface="Alexandria" pitchFamily="34" charset="-120"/>
              </a:rPr>
              <a:t>3</a:t>
            </a:r>
            <a:endParaRPr lang="en-US" sz="2624" dirty="0"/>
          </a:p>
        </p:txBody>
      </p:sp>
      <p:sp>
        <p:nvSpPr>
          <p:cNvPr id="16" name="Text 13"/>
          <p:cNvSpPr/>
          <p:nvPr/>
        </p:nvSpPr>
        <p:spPr>
          <a:xfrm>
            <a:off x="1555313" y="5522714"/>
            <a:ext cx="2777490" cy="347186"/>
          </a:xfrm>
          <a:prstGeom prst="rect">
            <a:avLst/>
          </a:prstGeom>
          <a:noFill/>
          <a:ln/>
        </p:spPr>
        <p:txBody>
          <a:bodyPr wrap="none" rtlCol="0" anchor="t"/>
          <a:lstStyle/>
          <a:p>
            <a:pPr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Poor Prognosis</a:t>
            </a:r>
            <a:endParaRPr lang="en-US" sz="2187" dirty="0"/>
          </a:p>
        </p:txBody>
      </p:sp>
      <p:sp>
        <p:nvSpPr>
          <p:cNvPr id="17" name="Text 14"/>
          <p:cNvSpPr/>
          <p:nvPr/>
        </p:nvSpPr>
        <p:spPr>
          <a:xfrm>
            <a:off x="1555313" y="6003131"/>
            <a:ext cx="8584287" cy="1066205"/>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Salivary duct carcinoma has a high risk of local recurrence, regional lymph node involvement, and distant metastases, leading to a poor overall survival rate.</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
        <p:nvSpPr>
          <p:cNvPr id="4" name="Text 2"/>
          <p:cNvSpPr/>
          <p:nvPr/>
        </p:nvSpPr>
        <p:spPr>
          <a:xfrm>
            <a:off x="1760220" y="614482"/>
            <a:ext cx="11109960" cy="1388745"/>
          </a:xfrm>
          <a:prstGeom prst="rect">
            <a:avLst/>
          </a:prstGeom>
          <a:noFill/>
          <a:ln/>
        </p:spPr>
        <p:txBody>
          <a:bodyPr wrap="square" rtlCol="0" anchor="t"/>
          <a:lstStyle/>
          <a:p>
            <a:pPr indent="0" marL="0">
              <a:lnSpc>
                <a:spcPts val="5468"/>
              </a:lnSpc>
              <a:buNone/>
            </a:pPr>
            <a:r>
              <a:rPr lang="en-US" sz="4374" b="1" dirty="0">
                <a:solidFill>
                  <a:srgbClr val="1F1E1E"/>
                </a:solidFill>
                <a:latin typeface="Alexandria" pitchFamily="34" charset="0"/>
                <a:ea typeface="Alexandria" pitchFamily="34" charset="-122"/>
                <a:cs typeface="Alexandria" pitchFamily="34" charset="-120"/>
              </a:rPr>
              <a:t>Imaging and Cytology in Salivary Gland Tumors</a:t>
            </a:r>
            <a:endParaRPr lang="en-US" sz="4374" dirty="0"/>
          </a:p>
        </p:txBody>
      </p:sp>
      <p:pic>
        <p:nvPicPr>
          <p:cNvPr id="5" name="Image 0" descr="preencoded.png">    </p:cNvPr>
          <p:cNvPicPr>
            <a:picLocks noChangeAspect="1"/>
          </p:cNvPicPr>
          <p:nvPr/>
        </p:nvPicPr>
        <p:blipFill>
          <a:blip r:embed="rId1"/>
          <a:stretch>
            <a:fillRect/>
          </a:stretch>
        </p:blipFill>
        <p:spPr>
          <a:xfrm>
            <a:off x="1760220" y="2447568"/>
            <a:ext cx="555427" cy="555427"/>
          </a:xfrm>
          <a:prstGeom prst="rect">
            <a:avLst/>
          </a:prstGeom>
        </p:spPr>
      </p:pic>
      <p:sp>
        <p:nvSpPr>
          <p:cNvPr id="6" name="Text 3"/>
          <p:cNvSpPr/>
          <p:nvPr/>
        </p:nvSpPr>
        <p:spPr>
          <a:xfrm>
            <a:off x="1760220" y="3225165"/>
            <a:ext cx="2527459" cy="347186"/>
          </a:xfrm>
          <a:prstGeom prst="rect">
            <a:avLst/>
          </a:prstGeom>
          <a:noFill/>
          <a:ln/>
        </p:spPr>
        <p:txBody>
          <a:bodyPr wrap="non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Ultrasonography</a:t>
            </a:r>
            <a:endParaRPr lang="en-US" sz="2187" dirty="0"/>
          </a:p>
        </p:txBody>
      </p:sp>
      <p:sp>
        <p:nvSpPr>
          <p:cNvPr id="7" name="Text 4"/>
          <p:cNvSpPr/>
          <p:nvPr/>
        </p:nvSpPr>
        <p:spPr>
          <a:xfrm>
            <a:off x="1760220" y="3705582"/>
            <a:ext cx="2527459" cy="3554016"/>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High-resolution ultrasonography is a valuable tool for evaluating salivary gland lesions, providing information on the size, echogenicity, and vascularity of the mass.</a:t>
            </a:r>
            <a:endParaRPr lang="en-US" sz="1750" dirty="0"/>
          </a:p>
        </p:txBody>
      </p:sp>
      <p:pic>
        <p:nvPicPr>
          <p:cNvPr id="8" name="Image 1" descr="preencoded.png">    </p:cNvPr>
          <p:cNvPicPr>
            <a:picLocks noChangeAspect="1"/>
          </p:cNvPicPr>
          <p:nvPr/>
        </p:nvPicPr>
        <p:blipFill>
          <a:blip r:embed="rId2"/>
          <a:stretch>
            <a:fillRect/>
          </a:stretch>
        </p:blipFill>
        <p:spPr>
          <a:xfrm>
            <a:off x="4620935" y="2447568"/>
            <a:ext cx="555427" cy="555427"/>
          </a:xfrm>
          <a:prstGeom prst="rect">
            <a:avLst/>
          </a:prstGeom>
        </p:spPr>
      </p:pic>
      <p:sp>
        <p:nvSpPr>
          <p:cNvPr id="9" name="Text 5"/>
          <p:cNvSpPr/>
          <p:nvPr/>
        </p:nvSpPr>
        <p:spPr>
          <a:xfrm>
            <a:off x="4620935" y="3225165"/>
            <a:ext cx="2527578" cy="347186"/>
          </a:xfrm>
          <a:prstGeom prst="rect">
            <a:avLst/>
          </a:prstGeom>
          <a:noFill/>
          <a:ln/>
        </p:spPr>
        <p:txBody>
          <a:bodyPr wrap="non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CT/MRI Scans</a:t>
            </a:r>
            <a:endParaRPr lang="en-US" sz="2187" dirty="0"/>
          </a:p>
        </p:txBody>
      </p:sp>
      <p:sp>
        <p:nvSpPr>
          <p:cNvPr id="10" name="Text 6"/>
          <p:cNvSpPr/>
          <p:nvPr/>
        </p:nvSpPr>
        <p:spPr>
          <a:xfrm>
            <a:off x="4620935" y="3705582"/>
            <a:ext cx="2527578" cy="3909417"/>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Cross-sectional imaging with CT and MRI scans are essential for determining the extent of the tumor, involvement of surrounding structures, and the presence of metastatic disease.</a:t>
            </a:r>
            <a:endParaRPr lang="en-US" sz="1750" dirty="0"/>
          </a:p>
        </p:txBody>
      </p:sp>
      <p:pic>
        <p:nvPicPr>
          <p:cNvPr id="11" name="Image 2" descr="preencoded.png">    </p:cNvPr>
          <p:cNvPicPr>
            <a:picLocks noChangeAspect="1"/>
          </p:cNvPicPr>
          <p:nvPr/>
        </p:nvPicPr>
        <p:blipFill>
          <a:blip r:embed="rId3"/>
          <a:stretch>
            <a:fillRect/>
          </a:stretch>
        </p:blipFill>
        <p:spPr>
          <a:xfrm>
            <a:off x="7481768" y="2447568"/>
            <a:ext cx="555427" cy="555427"/>
          </a:xfrm>
          <a:prstGeom prst="rect">
            <a:avLst/>
          </a:prstGeom>
        </p:spPr>
      </p:pic>
      <p:sp>
        <p:nvSpPr>
          <p:cNvPr id="12" name="Text 7"/>
          <p:cNvSpPr/>
          <p:nvPr/>
        </p:nvSpPr>
        <p:spPr>
          <a:xfrm>
            <a:off x="7481768" y="3225165"/>
            <a:ext cx="2527578" cy="694373"/>
          </a:xfrm>
          <a:prstGeom prst="rect">
            <a:avLst/>
          </a:prstGeom>
          <a:noFill/>
          <a:ln/>
        </p:spPr>
        <p:txBody>
          <a:bodyPr wrap="squar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Fine-Needle Aspiration</a:t>
            </a:r>
            <a:endParaRPr lang="en-US" sz="2187" dirty="0"/>
          </a:p>
        </p:txBody>
      </p:sp>
      <p:sp>
        <p:nvSpPr>
          <p:cNvPr id="13" name="Text 8"/>
          <p:cNvSpPr/>
          <p:nvPr/>
        </p:nvSpPr>
        <p:spPr>
          <a:xfrm>
            <a:off x="7481768" y="4052768"/>
            <a:ext cx="2527578" cy="2843213"/>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Fine-needle aspiration cytology (FNAC) is a widely used, minimally invasive technique that can help differentiate between benign and malignant salivary gland lesions.</a:t>
            </a:r>
            <a:endParaRPr lang="en-US" sz="1750" dirty="0"/>
          </a:p>
        </p:txBody>
      </p:sp>
      <p:pic>
        <p:nvPicPr>
          <p:cNvPr id="14" name="Image 3" descr="preencoded.png">    </p:cNvPr>
          <p:cNvPicPr>
            <a:picLocks noChangeAspect="1"/>
          </p:cNvPicPr>
          <p:nvPr/>
        </p:nvPicPr>
        <p:blipFill>
          <a:blip r:embed="rId4"/>
          <a:stretch>
            <a:fillRect/>
          </a:stretch>
        </p:blipFill>
        <p:spPr>
          <a:xfrm>
            <a:off x="10342602" y="2447568"/>
            <a:ext cx="555427" cy="555427"/>
          </a:xfrm>
          <a:prstGeom prst="rect">
            <a:avLst/>
          </a:prstGeom>
        </p:spPr>
      </p:pic>
      <p:sp>
        <p:nvSpPr>
          <p:cNvPr id="15" name="Text 9"/>
          <p:cNvSpPr/>
          <p:nvPr/>
        </p:nvSpPr>
        <p:spPr>
          <a:xfrm>
            <a:off x="10342602" y="3225165"/>
            <a:ext cx="2527578" cy="694373"/>
          </a:xfrm>
          <a:prstGeom prst="rect">
            <a:avLst/>
          </a:prstGeom>
          <a:noFill/>
          <a:ln/>
        </p:spPr>
        <p:txBody>
          <a:bodyPr wrap="square" rtlCol="0" anchor="t"/>
          <a:lstStyle/>
          <a:p>
            <a:pPr algn="l" indent="0" marL="0">
              <a:lnSpc>
                <a:spcPts val="2734"/>
              </a:lnSpc>
              <a:buNone/>
            </a:pPr>
            <a:r>
              <a:rPr lang="en-US" sz="2187" b="1" dirty="0">
                <a:solidFill>
                  <a:srgbClr val="3B3535"/>
                </a:solidFill>
                <a:latin typeface="Alexandria" pitchFamily="34" charset="0"/>
                <a:ea typeface="Alexandria" pitchFamily="34" charset="-122"/>
                <a:cs typeface="Alexandria" pitchFamily="34" charset="-120"/>
              </a:rPr>
              <a:t>Core Needle Biopsy</a:t>
            </a:r>
            <a:endParaRPr lang="en-US" sz="2187" dirty="0"/>
          </a:p>
        </p:txBody>
      </p:sp>
      <p:sp>
        <p:nvSpPr>
          <p:cNvPr id="16" name="Text 10"/>
          <p:cNvSpPr/>
          <p:nvPr/>
        </p:nvSpPr>
        <p:spPr>
          <a:xfrm>
            <a:off x="10342602" y="4052768"/>
            <a:ext cx="2527578" cy="2843213"/>
          </a:xfrm>
          <a:prstGeom prst="rect">
            <a:avLst/>
          </a:prstGeom>
          <a:noFill/>
          <a:ln/>
        </p:spPr>
        <p:txBody>
          <a:bodyPr wrap="square" rtlCol="0" anchor="t"/>
          <a:lstStyle/>
          <a:p>
            <a:pPr algn="l" indent="0" marL="0">
              <a:lnSpc>
                <a:spcPts val="2799"/>
              </a:lnSpc>
              <a:buNone/>
            </a:pPr>
            <a:r>
              <a:rPr lang="en-US" sz="1750" dirty="0">
                <a:solidFill>
                  <a:srgbClr val="3B3535"/>
                </a:solidFill>
                <a:latin typeface="Sora" pitchFamily="34" charset="0"/>
                <a:ea typeface="Sora" pitchFamily="34" charset="-122"/>
                <a:cs typeface="Sora" pitchFamily="34" charset="-120"/>
              </a:rPr>
              <a:t>In cases where FNAC is inconclusive, core needle biopsy can provide more tissue for comprehensive histopathological analysis and diagnosis.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31029"/>
          </a:xfrm>
          <a:prstGeom prst="rect">
            <a:avLst/>
          </a:prstGeom>
          <a:solidFill>
            <a:srgbClr val="FFFAFA"/>
          </a:solidFill>
          <a:ln/>
        </p:spPr>
      </p:sp>
      <p:pic>
        <p:nvPicPr>
          <p:cNvPr id="4" name="Image 0" descr="preencoded.png">    </p:cNvPr>
          <p:cNvPicPr>
            <a:picLocks noChangeAspect="1"/>
          </p:cNvPicPr>
          <p:nvPr/>
        </p:nvPicPr>
        <p:blipFill>
          <a:blip r:embed="rId1"/>
          <a:stretch>
            <a:fillRect/>
          </a:stretch>
        </p:blipFill>
        <p:spPr>
          <a:xfrm>
            <a:off x="10980420" y="0"/>
            <a:ext cx="3657600" cy="8231029"/>
          </a:xfrm>
          <a:prstGeom prst="rect">
            <a:avLst/>
          </a:prstGeom>
        </p:spPr>
      </p:pic>
      <p:sp>
        <p:nvSpPr>
          <p:cNvPr id="5" name="Text 2"/>
          <p:cNvSpPr/>
          <p:nvPr/>
        </p:nvSpPr>
        <p:spPr>
          <a:xfrm>
            <a:off x="769144" y="563999"/>
            <a:ext cx="9434512" cy="1281827"/>
          </a:xfrm>
          <a:prstGeom prst="rect">
            <a:avLst/>
          </a:prstGeom>
          <a:noFill/>
          <a:ln/>
        </p:spPr>
        <p:txBody>
          <a:bodyPr wrap="square" rtlCol="0" anchor="t"/>
          <a:lstStyle/>
          <a:p>
            <a:pPr indent="0" marL="0">
              <a:lnSpc>
                <a:spcPts val="5047"/>
              </a:lnSpc>
              <a:buNone/>
            </a:pPr>
            <a:r>
              <a:rPr lang="en-US" sz="4038" b="1" dirty="0">
                <a:solidFill>
                  <a:srgbClr val="1F1E1E"/>
                </a:solidFill>
                <a:latin typeface="Alexandria" pitchFamily="34" charset="0"/>
                <a:ea typeface="Alexandria" pitchFamily="34" charset="-122"/>
                <a:cs typeface="Alexandria" pitchFamily="34" charset="-120"/>
              </a:rPr>
              <a:t>Staging and Treatment of Salivary Gland Malignancies</a:t>
            </a:r>
            <a:endParaRPr lang="en-US" sz="4038" dirty="0"/>
          </a:p>
        </p:txBody>
      </p:sp>
      <p:pic>
        <p:nvPicPr>
          <p:cNvPr id="6" name="Image 1" descr="preencoded.png">    </p:cNvPr>
          <p:cNvPicPr>
            <a:picLocks noChangeAspect="1"/>
          </p:cNvPicPr>
          <p:nvPr/>
        </p:nvPicPr>
        <p:blipFill>
          <a:blip r:embed="rId2"/>
          <a:stretch>
            <a:fillRect/>
          </a:stretch>
        </p:blipFill>
        <p:spPr>
          <a:xfrm>
            <a:off x="769144" y="2153483"/>
            <a:ext cx="1025485" cy="1837849"/>
          </a:xfrm>
          <a:prstGeom prst="rect">
            <a:avLst/>
          </a:prstGeom>
        </p:spPr>
      </p:pic>
      <p:sp>
        <p:nvSpPr>
          <p:cNvPr id="7" name="Text 3"/>
          <p:cNvSpPr/>
          <p:nvPr/>
        </p:nvSpPr>
        <p:spPr>
          <a:xfrm>
            <a:off x="2102287" y="2358509"/>
            <a:ext cx="2563773" cy="320397"/>
          </a:xfrm>
          <a:prstGeom prst="rect">
            <a:avLst/>
          </a:prstGeom>
          <a:noFill/>
          <a:ln/>
        </p:spPr>
        <p:txBody>
          <a:bodyPr wrap="none" rtlCol="0" anchor="t"/>
          <a:lstStyle/>
          <a:p>
            <a:pPr algn="l" indent="0" marL="0">
              <a:lnSpc>
                <a:spcPts val="2523"/>
              </a:lnSpc>
              <a:buNone/>
            </a:pPr>
            <a:r>
              <a:rPr lang="en-US" sz="2019" b="1" dirty="0">
                <a:solidFill>
                  <a:srgbClr val="3B3535"/>
                </a:solidFill>
                <a:latin typeface="Alexandria" pitchFamily="34" charset="0"/>
                <a:ea typeface="Alexandria" pitchFamily="34" charset="-122"/>
                <a:cs typeface="Alexandria" pitchFamily="34" charset="-120"/>
              </a:rPr>
              <a:t>Surgical Resection</a:t>
            </a:r>
            <a:endParaRPr lang="en-US" sz="2019" dirty="0"/>
          </a:p>
        </p:txBody>
      </p:sp>
      <p:sp>
        <p:nvSpPr>
          <p:cNvPr id="8" name="Text 4"/>
          <p:cNvSpPr/>
          <p:nvPr/>
        </p:nvSpPr>
        <p:spPr>
          <a:xfrm>
            <a:off x="2102287" y="2801898"/>
            <a:ext cx="8101370" cy="984409"/>
          </a:xfrm>
          <a:prstGeom prst="rect">
            <a:avLst/>
          </a:prstGeom>
          <a:noFill/>
          <a:ln/>
        </p:spPr>
        <p:txBody>
          <a:bodyPr wrap="square" rtlCol="0" anchor="t"/>
          <a:lstStyle/>
          <a:p>
            <a:pPr algn="l" indent="0" marL="0">
              <a:lnSpc>
                <a:spcPts val="2584"/>
              </a:lnSpc>
              <a:buNone/>
            </a:pPr>
            <a:r>
              <a:rPr lang="en-US" sz="1615" dirty="0">
                <a:solidFill>
                  <a:srgbClr val="3B3535"/>
                </a:solidFill>
                <a:latin typeface="Sora" pitchFamily="34" charset="0"/>
                <a:ea typeface="Sora" pitchFamily="34" charset="-122"/>
                <a:cs typeface="Sora" pitchFamily="34" charset="-120"/>
              </a:rPr>
              <a:t>Complete surgical excision with adequate margins is the mainstay of treatment for salivary gland malignancies, with the extent of resection guided by the tumor size, stage, and grade.</a:t>
            </a:r>
            <a:endParaRPr lang="en-US" sz="1615" dirty="0"/>
          </a:p>
        </p:txBody>
      </p:sp>
      <p:pic>
        <p:nvPicPr>
          <p:cNvPr id="9" name="Image 2" descr="preencoded.png">    </p:cNvPr>
          <p:cNvPicPr>
            <a:picLocks noChangeAspect="1"/>
          </p:cNvPicPr>
          <p:nvPr/>
        </p:nvPicPr>
        <p:blipFill>
          <a:blip r:embed="rId3"/>
          <a:stretch>
            <a:fillRect/>
          </a:stretch>
        </p:blipFill>
        <p:spPr>
          <a:xfrm>
            <a:off x="769144" y="3991332"/>
            <a:ext cx="1025485" cy="1837849"/>
          </a:xfrm>
          <a:prstGeom prst="rect">
            <a:avLst/>
          </a:prstGeom>
        </p:spPr>
      </p:pic>
      <p:sp>
        <p:nvSpPr>
          <p:cNvPr id="10" name="Text 5"/>
          <p:cNvSpPr/>
          <p:nvPr/>
        </p:nvSpPr>
        <p:spPr>
          <a:xfrm>
            <a:off x="2102287" y="4196358"/>
            <a:ext cx="2563773" cy="320397"/>
          </a:xfrm>
          <a:prstGeom prst="rect">
            <a:avLst/>
          </a:prstGeom>
          <a:noFill/>
          <a:ln/>
        </p:spPr>
        <p:txBody>
          <a:bodyPr wrap="none" rtlCol="0" anchor="t"/>
          <a:lstStyle/>
          <a:p>
            <a:pPr algn="l" indent="0" marL="0">
              <a:lnSpc>
                <a:spcPts val="2523"/>
              </a:lnSpc>
              <a:buNone/>
            </a:pPr>
            <a:r>
              <a:rPr lang="en-US" sz="2019" b="1" dirty="0">
                <a:solidFill>
                  <a:srgbClr val="3B3535"/>
                </a:solidFill>
                <a:latin typeface="Alexandria" pitchFamily="34" charset="0"/>
                <a:ea typeface="Alexandria" pitchFamily="34" charset="-122"/>
                <a:cs typeface="Alexandria" pitchFamily="34" charset="-120"/>
              </a:rPr>
              <a:t>Adjuvant Therapy</a:t>
            </a:r>
            <a:endParaRPr lang="en-US" sz="2019" dirty="0"/>
          </a:p>
        </p:txBody>
      </p:sp>
      <p:sp>
        <p:nvSpPr>
          <p:cNvPr id="11" name="Text 6"/>
          <p:cNvSpPr/>
          <p:nvPr/>
        </p:nvSpPr>
        <p:spPr>
          <a:xfrm>
            <a:off x="2102287" y="4639747"/>
            <a:ext cx="8101370" cy="984409"/>
          </a:xfrm>
          <a:prstGeom prst="rect">
            <a:avLst/>
          </a:prstGeom>
          <a:noFill/>
          <a:ln/>
        </p:spPr>
        <p:txBody>
          <a:bodyPr wrap="square" rtlCol="0" anchor="t"/>
          <a:lstStyle/>
          <a:p>
            <a:pPr algn="l" indent="0" marL="0">
              <a:lnSpc>
                <a:spcPts val="2584"/>
              </a:lnSpc>
              <a:buNone/>
            </a:pPr>
            <a:r>
              <a:rPr lang="en-US" sz="1615" dirty="0">
                <a:solidFill>
                  <a:srgbClr val="3B3535"/>
                </a:solidFill>
                <a:latin typeface="Sora" pitchFamily="34" charset="0"/>
                <a:ea typeface="Sora" pitchFamily="34" charset="-122"/>
                <a:cs typeface="Sora" pitchFamily="34" charset="-120"/>
              </a:rPr>
              <a:t>Adjuvant radiotherapy is often recommended for high-grade tumors, positive surgical margins, perineural invasion, and lymph node involvement to improve local control and survival.</a:t>
            </a:r>
            <a:endParaRPr lang="en-US" sz="1615" dirty="0"/>
          </a:p>
        </p:txBody>
      </p:sp>
      <p:pic>
        <p:nvPicPr>
          <p:cNvPr id="12" name="Image 3" descr="preencoded.png">    </p:cNvPr>
          <p:cNvPicPr>
            <a:picLocks noChangeAspect="1"/>
          </p:cNvPicPr>
          <p:nvPr/>
        </p:nvPicPr>
        <p:blipFill>
          <a:blip r:embed="rId4"/>
          <a:stretch>
            <a:fillRect/>
          </a:stretch>
        </p:blipFill>
        <p:spPr>
          <a:xfrm>
            <a:off x="769144" y="5829181"/>
            <a:ext cx="1025485" cy="1837849"/>
          </a:xfrm>
          <a:prstGeom prst="rect">
            <a:avLst/>
          </a:prstGeom>
        </p:spPr>
      </p:pic>
      <p:sp>
        <p:nvSpPr>
          <p:cNvPr id="13" name="Text 7"/>
          <p:cNvSpPr/>
          <p:nvPr/>
        </p:nvSpPr>
        <p:spPr>
          <a:xfrm>
            <a:off x="2102287" y="6034207"/>
            <a:ext cx="2827972" cy="320397"/>
          </a:xfrm>
          <a:prstGeom prst="rect">
            <a:avLst/>
          </a:prstGeom>
          <a:noFill/>
          <a:ln/>
        </p:spPr>
        <p:txBody>
          <a:bodyPr wrap="none" rtlCol="0" anchor="t"/>
          <a:lstStyle/>
          <a:p>
            <a:pPr algn="l" indent="0" marL="0">
              <a:lnSpc>
                <a:spcPts val="2523"/>
              </a:lnSpc>
              <a:buNone/>
            </a:pPr>
            <a:r>
              <a:rPr lang="en-US" sz="2019" b="1" dirty="0">
                <a:solidFill>
                  <a:srgbClr val="3B3535"/>
                </a:solidFill>
                <a:latin typeface="Alexandria" pitchFamily="34" charset="0"/>
                <a:ea typeface="Alexandria" pitchFamily="34" charset="-122"/>
                <a:cs typeface="Alexandria" pitchFamily="34" charset="-120"/>
              </a:rPr>
              <a:t>Palliative Approaches</a:t>
            </a:r>
            <a:endParaRPr lang="en-US" sz="2019" dirty="0"/>
          </a:p>
        </p:txBody>
      </p:sp>
      <p:sp>
        <p:nvSpPr>
          <p:cNvPr id="14" name="Text 8"/>
          <p:cNvSpPr/>
          <p:nvPr/>
        </p:nvSpPr>
        <p:spPr>
          <a:xfrm>
            <a:off x="2102287" y="6477595"/>
            <a:ext cx="8101370" cy="984409"/>
          </a:xfrm>
          <a:prstGeom prst="rect">
            <a:avLst/>
          </a:prstGeom>
          <a:noFill/>
          <a:ln/>
        </p:spPr>
        <p:txBody>
          <a:bodyPr wrap="square" rtlCol="0" anchor="t"/>
          <a:lstStyle/>
          <a:p>
            <a:pPr algn="l" indent="0" marL="0">
              <a:lnSpc>
                <a:spcPts val="2584"/>
              </a:lnSpc>
              <a:buNone/>
            </a:pPr>
            <a:r>
              <a:rPr lang="en-US" sz="1615" dirty="0">
                <a:solidFill>
                  <a:srgbClr val="3B3535"/>
                </a:solidFill>
                <a:latin typeface="Sora" pitchFamily="34" charset="0"/>
                <a:ea typeface="Sora" pitchFamily="34" charset="-122"/>
                <a:cs typeface="Sora" pitchFamily="34" charset="-120"/>
              </a:rPr>
              <a:t>In cases of unresectable or metastatic disease, palliative chemotherapy, targeted therapy, and/or radiation therapy may be employed to manage symptoms and prolong survival.</a:t>
            </a:r>
            <a:endParaRPr lang="en-US" sz="161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
        <p:nvSpPr>
          <p:cNvPr id="4" name="Text 2"/>
          <p:cNvSpPr/>
          <p:nvPr/>
        </p:nvSpPr>
        <p:spPr>
          <a:xfrm>
            <a:off x="1760220" y="803315"/>
            <a:ext cx="11109960" cy="1388745"/>
          </a:xfrm>
          <a:prstGeom prst="rect">
            <a:avLst/>
          </a:prstGeom>
          <a:noFill/>
          <a:ln/>
        </p:spPr>
        <p:txBody>
          <a:bodyPr wrap="square" rtlCol="0" anchor="t"/>
          <a:lstStyle/>
          <a:p>
            <a:pPr indent="0" marL="0">
              <a:lnSpc>
                <a:spcPts val="5468"/>
              </a:lnSpc>
              <a:buNone/>
            </a:pPr>
            <a:r>
              <a:rPr lang="en-US" sz="4374" b="1" dirty="0">
                <a:solidFill>
                  <a:srgbClr val="1F1E1E"/>
                </a:solidFill>
                <a:latin typeface="Alexandria" pitchFamily="34" charset="0"/>
                <a:ea typeface="Alexandria" pitchFamily="34" charset="-122"/>
                <a:cs typeface="Alexandria" pitchFamily="34" charset="-120"/>
              </a:rPr>
              <a:t>The Importance of Multidisciplinary Care</a:t>
            </a:r>
            <a:endParaRPr lang="en-US" sz="4374" dirty="0"/>
          </a:p>
        </p:txBody>
      </p:sp>
      <p:sp>
        <p:nvSpPr>
          <p:cNvPr id="5" name="Text 3"/>
          <p:cNvSpPr/>
          <p:nvPr/>
        </p:nvSpPr>
        <p:spPr>
          <a:xfrm>
            <a:off x="1760220" y="2747486"/>
            <a:ext cx="3329345" cy="347186"/>
          </a:xfrm>
          <a:prstGeom prst="rect">
            <a:avLst/>
          </a:prstGeom>
          <a:noFill/>
          <a:ln/>
        </p:spPr>
        <p:txBody>
          <a:bodyPr wrap="none" rtlCol="0" anchor="t"/>
          <a:lstStyle/>
          <a:p>
            <a:pPr indent="0" marL="0">
              <a:lnSpc>
                <a:spcPts val="2734"/>
              </a:lnSpc>
              <a:buNone/>
            </a:pPr>
            <a:r>
              <a:rPr lang="en-US" sz="2187" b="1" dirty="0">
                <a:solidFill>
                  <a:srgbClr val="1F1E1E"/>
                </a:solidFill>
                <a:latin typeface="Alexandria" pitchFamily="34" charset="0"/>
                <a:ea typeface="Alexandria" pitchFamily="34" charset="-122"/>
                <a:cs typeface="Alexandria" pitchFamily="34" charset="-120"/>
              </a:rPr>
              <a:t>Collaborative Approach</a:t>
            </a:r>
            <a:endParaRPr lang="en-US" sz="2187" dirty="0"/>
          </a:p>
        </p:txBody>
      </p:sp>
      <p:sp>
        <p:nvSpPr>
          <p:cNvPr id="6" name="Text 4"/>
          <p:cNvSpPr/>
          <p:nvPr/>
        </p:nvSpPr>
        <p:spPr>
          <a:xfrm>
            <a:off x="1760220" y="3316843"/>
            <a:ext cx="3341608" cy="3909417"/>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The management of salivary gland tumors requires a multidisciplinary team, including head and neck surgeons, medical and radiation oncologists, pathologists, and radiologists, to ensure comprehensive and personalized care for each patient.</a:t>
            </a:r>
            <a:endParaRPr lang="en-US" sz="1750" dirty="0"/>
          </a:p>
        </p:txBody>
      </p:sp>
      <p:sp>
        <p:nvSpPr>
          <p:cNvPr id="7" name="Text 5"/>
          <p:cNvSpPr/>
          <p:nvPr/>
        </p:nvSpPr>
        <p:spPr>
          <a:xfrm>
            <a:off x="5651421" y="2747486"/>
            <a:ext cx="3341608" cy="694373"/>
          </a:xfrm>
          <a:prstGeom prst="rect">
            <a:avLst/>
          </a:prstGeom>
          <a:noFill/>
          <a:ln/>
        </p:spPr>
        <p:txBody>
          <a:bodyPr wrap="square" rtlCol="0" anchor="t"/>
          <a:lstStyle/>
          <a:p>
            <a:pPr indent="0" marL="0">
              <a:lnSpc>
                <a:spcPts val="2734"/>
              </a:lnSpc>
              <a:buNone/>
            </a:pPr>
            <a:r>
              <a:rPr lang="en-US" sz="2187" b="1" dirty="0">
                <a:solidFill>
                  <a:srgbClr val="1F1E1E"/>
                </a:solidFill>
                <a:latin typeface="Alexandria" pitchFamily="34" charset="0"/>
                <a:ea typeface="Alexandria" pitchFamily="34" charset="-122"/>
                <a:cs typeface="Alexandria" pitchFamily="34" charset="-120"/>
              </a:rPr>
              <a:t>Individualized Treatment</a:t>
            </a:r>
            <a:endParaRPr lang="en-US" sz="2187" dirty="0"/>
          </a:p>
        </p:txBody>
      </p:sp>
      <p:sp>
        <p:nvSpPr>
          <p:cNvPr id="8" name="Text 6"/>
          <p:cNvSpPr/>
          <p:nvPr/>
        </p:nvSpPr>
        <p:spPr>
          <a:xfrm>
            <a:off x="5651421" y="3664029"/>
            <a:ext cx="3341608" cy="3198614"/>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By leveraging the expertise of this diverse team, clinicians can develop tailored treatment plans that optimize outcomes, minimize complications, and address the unique needs of each patient with salivary gland neoplasms.</a:t>
            </a:r>
            <a:endParaRPr lang="en-US" sz="1750" dirty="0"/>
          </a:p>
        </p:txBody>
      </p:sp>
      <p:sp>
        <p:nvSpPr>
          <p:cNvPr id="9" name="Text 7"/>
          <p:cNvSpPr/>
          <p:nvPr/>
        </p:nvSpPr>
        <p:spPr>
          <a:xfrm>
            <a:off x="9542621" y="2747486"/>
            <a:ext cx="3341608" cy="694373"/>
          </a:xfrm>
          <a:prstGeom prst="rect">
            <a:avLst/>
          </a:prstGeom>
          <a:noFill/>
          <a:ln/>
        </p:spPr>
        <p:txBody>
          <a:bodyPr wrap="square" rtlCol="0" anchor="t"/>
          <a:lstStyle/>
          <a:p>
            <a:pPr indent="0" marL="0">
              <a:lnSpc>
                <a:spcPts val="2734"/>
              </a:lnSpc>
              <a:buNone/>
            </a:pPr>
            <a:r>
              <a:rPr lang="en-US" sz="2187" b="1" dirty="0">
                <a:solidFill>
                  <a:srgbClr val="1F1E1E"/>
                </a:solidFill>
                <a:latin typeface="Alexandria" pitchFamily="34" charset="0"/>
                <a:ea typeface="Alexandria" pitchFamily="34" charset="-122"/>
                <a:cs typeface="Alexandria" pitchFamily="34" charset="-120"/>
              </a:rPr>
              <a:t>Continuous Improvement</a:t>
            </a:r>
            <a:endParaRPr lang="en-US" sz="2187" dirty="0"/>
          </a:p>
        </p:txBody>
      </p:sp>
      <p:sp>
        <p:nvSpPr>
          <p:cNvPr id="10" name="Text 8"/>
          <p:cNvSpPr/>
          <p:nvPr/>
        </p:nvSpPr>
        <p:spPr>
          <a:xfrm>
            <a:off x="9542621" y="3664029"/>
            <a:ext cx="3341608" cy="3554016"/>
          </a:xfrm>
          <a:prstGeom prst="rect">
            <a:avLst/>
          </a:prstGeom>
          <a:noFill/>
          <a:ln/>
        </p:spPr>
        <p:txBody>
          <a:bodyPr wrap="square" rtlCol="0" anchor="t"/>
          <a:lstStyle/>
          <a:p>
            <a:pPr indent="0" marL="0">
              <a:lnSpc>
                <a:spcPts val="2799"/>
              </a:lnSpc>
              <a:buNone/>
            </a:pPr>
            <a:r>
              <a:rPr lang="en-US" sz="1750" dirty="0">
                <a:solidFill>
                  <a:srgbClr val="3B3535"/>
                </a:solidFill>
                <a:latin typeface="Sora" pitchFamily="34" charset="0"/>
                <a:ea typeface="Sora" pitchFamily="34" charset="-122"/>
                <a:cs typeface="Sora" pitchFamily="34" charset="-120"/>
              </a:rPr>
              <a:t>Through this collaborative approach, clinicians can also contribute to the ongoing research and advancement of knowledge in the field, ultimately leading to improved diagnostic and therapeutic strategies for patients with these complex and challenging tumors.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2024-05-12T13:15:01Z</dcterms:created>
  <dcterms:modified xsi:type="dcterms:W3CDTF">2024-05-12T13:15:01Z</dcterms:modified>
</cp:coreProperties>
</file>