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7"/>
    <p:restoredTop sz="94610"/>
  </p:normalViewPr>
  <p:slideViewPr>
    <p:cSldViewPr snapToGrid="0" snapToObjects="1">
      <p:cViewPr varScale="1">
        <p:scale>
          <a:sx n="161" d="100"/>
          <a:sy n="161" d="100"/>
        </p:scale>
        <p:origin x="4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95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645920"/>
            <a:ext cx="8229600" cy="1828800"/>
          </a:xfrm>
          <a:prstGeom prst="rect">
            <a:avLst/>
          </a:prstGeom>
          <a:noFill/>
          <a:ln/>
        </p:spPr>
        <p:txBody>
          <a:bodyPr wrap="square" rtlCol="0" anchor="ctr"/>
          <a:lstStyle/>
          <a:p>
            <a:pPr marL="0" indent="0" algn="ctr">
              <a:buNone/>
            </a:pPr>
            <a:r>
              <a:rPr lang="en-US" sz="5400" b="1" dirty="0">
                <a:solidFill>
                  <a:srgbClr val="CC0000"/>
                </a:solidFill>
                <a:latin typeface="Arial" pitchFamily="34" charset="0"/>
                <a:ea typeface="Arial" pitchFamily="34" charset="-122"/>
                <a:cs typeface="Arial" pitchFamily="34" charset="-120"/>
              </a:rPr>
              <a:t>بِسْمِ اللَّهِ الرَّحْمَٰنِ الرَّحِيمِ</a:t>
            </a:r>
            <a:endParaRPr lang="en-US" sz="5400" dirty="0"/>
          </a:p>
        </p:txBody>
      </p:sp>
      <p:sp>
        <p:nvSpPr>
          <p:cNvPr id="3" name="Text 1"/>
          <p:cNvSpPr/>
          <p:nvPr/>
        </p:nvSpPr>
        <p:spPr>
          <a:xfrm>
            <a:off x="457200" y="3566160"/>
            <a:ext cx="8229600" cy="640080"/>
          </a:xfrm>
          <a:prstGeom prst="rect">
            <a:avLst/>
          </a:prstGeom>
          <a:noFill/>
          <a:ln/>
        </p:spPr>
        <p:txBody>
          <a:bodyPr wrap="square" rtlCol="0" anchor="ctr"/>
          <a:lstStyle/>
          <a:p>
            <a:pPr marL="0" indent="0" algn="ctr">
              <a:buNone/>
            </a:pPr>
            <a:r>
              <a:rPr lang="en-US" sz="2200" i="1" dirty="0">
                <a:solidFill>
                  <a:srgbClr val="444444"/>
                </a:solidFill>
                <a:latin typeface="Arial" pitchFamily="34" charset="0"/>
                <a:ea typeface="Arial" pitchFamily="34" charset="-122"/>
                <a:cs typeface="Arial" pitchFamily="34" charset="-120"/>
              </a:rPr>
              <a:t>In the name of Allah, the Most Gracious, the Most Merciful</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822960"/>
            <a:ext cx="8229600" cy="1097280"/>
          </a:xfrm>
          <a:prstGeom prst="rect">
            <a:avLst/>
          </a:prstGeom>
          <a:noFill/>
          <a:ln/>
        </p:spPr>
        <p:txBody>
          <a:bodyPr wrap="square" rtlCol="0" anchor="ctr"/>
          <a:lstStyle/>
          <a:p>
            <a:pPr marL="0" indent="0" algn="ctr">
              <a:buNone/>
            </a:pPr>
            <a:r>
              <a:rPr lang="en-US" sz="4800" b="1" dirty="0">
                <a:solidFill>
                  <a:srgbClr val="CC0000"/>
                </a:solidFill>
                <a:latin typeface="Arial" pitchFamily="34" charset="0"/>
                <a:ea typeface="Arial" pitchFamily="34" charset="-122"/>
                <a:cs typeface="Arial" pitchFamily="34" charset="-120"/>
              </a:rPr>
              <a:t>Posterior Urethral Valves</a:t>
            </a:r>
            <a:endParaRPr lang="en-US" sz="4800" dirty="0"/>
          </a:p>
        </p:txBody>
      </p:sp>
      <p:sp>
        <p:nvSpPr>
          <p:cNvPr id="3" name="Shape 1"/>
          <p:cNvSpPr/>
          <p:nvPr/>
        </p:nvSpPr>
        <p:spPr>
          <a:xfrm>
            <a:off x="914400" y="2011680"/>
            <a:ext cx="7315200" cy="0"/>
          </a:xfrm>
          <a:prstGeom prst="line">
            <a:avLst/>
          </a:prstGeom>
          <a:noFill/>
          <a:ln w="31750">
            <a:solidFill>
              <a:srgbClr val="CC0000"/>
            </a:solidFill>
            <a:prstDash val="solid"/>
          </a:ln>
        </p:spPr>
        <p:txBody>
          <a:bodyPr/>
          <a:lstStyle/>
          <a:p>
            <a:endParaRPr lang="en-PK"/>
          </a:p>
        </p:txBody>
      </p:sp>
      <p:sp>
        <p:nvSpPr>
          <p:cNvPr id="4" name="Text 2"/>
          <p:cNvSpPr/>
          <p:nvPr/>
        </p:nvSpPr>
        <p:spPr>
          <a:xfrm>
            <a:off x="457200" y="2148840"/>
            <a:ext cx="8229600" cy="548640"/>
          </a:xfrm>
          <a:prstGeom prst="rect">
            <a:avLst/>
          </a:prstGeom>
          <a:noFill/>
          <a:ln/>
        </p:spPr>
        <p:txBody>
          <a:bodyPr wrap="square" rtlCol="0" anchor="ctr"/>
          <a:lstStyle/>
          <a:p>
            <a:pPr marL="0" indent="0" algn="ctr">
              <a:buNone/>
            </a:pPr>
            <a:r>
              <a:rPr lang="en-US" sz="2500" i="1" dirty="0">
                <a:solidFill>
                  <a:srgbClr val="444444"/>
                </a:solidFill>
                <a:latin typeface="Arial" pitchFamily="34" charset="0"/>
                <a:ea typeface="Arial" pitchFamily="34" charset="-122"/>
                <a:cs typeface="Arial" pitchFamily="34" charset="-120"/>
              </a:rPr>
              <a:t>Congenital Urethral Obstruction in the Male</a:t>
            </a:r>
            <a:endParaRPr lang="en-US" sz="2500" dirty="0"/>
          </a:p>
        </p:txBody>
      </p:sp>
      <p:sp>
        <p:nvSpPr>
          <p:cNvPr id="5" name="Text 3"/>
          <p:cNvSpPr/>
          <p:nvPr/>
        </p:nvSpPr>
        <p:spPr>
          <a:xfrm>
            <a:off x="457200" y="2926080"/>
            <a:ext cx="8229600" cy="594360"/>
          </a:xfrm>
          <a:prstGeom prst="rect">
            <a:avLst/>
          </a:prstGeom>
          <a:noFill/>
          <a:ln/>
        </p:spPr>
        <p:txBody>
          <a:bodyPr wrap="square" rtlCol="0" anchor="ctr"/>
          <a:lstStyle/>
          <a:p>
            <a:pPr marL="0" indent="0" algn="ctr">
              <a:buNone/>
            </a:pPr>
            <a:r>
              <a:rPr lang="en-US" sz="3200" b="1" dirty="0">
                <a:solidFill>
                  <a:srgbClr val="000000"/>
                </a:solidFill>
                <a:latin typeface="Arial" pitchFamily="34" charset="0"/>
                <a:ea typeface="Arial" pitchFamily="34" charset="-122"/>
                <a:cs typeface="Arial" pitchFamily="34" charset="-120"/>
              </a:rPr>
              <a:t>Prof. Zahid Mahmood</a:t>
            </a:r>
            <a:endParaRPr lang="en-US" sz="3200" dirty="0"/>
          </a:p>
        </p:txBody>
      </p:sp>
      <p:sp>
        <p:nvSpPr>
          <p:cNvPr id="6" name="Text 4"/>
          <p:cNvSpPr/>
          <p:nvPr/>
        </p:nvSpPr>
        <p:spPr>
          <a:xfrm>
            <a:off x="457200" y="3566160"/>
            <a:ext cx="8229600" cy="502920"/>
          </a:xfrm>
          <a:prstGeom prst="rect">
            <a:avLst/>
          </a:prstGeom>
          <a:noFill/>
          <a:ln/>
        </p:spPr>
        <p:txBody>
          <a:bodyPr wrap="square" rtlCol="0" anchor="ctr"/>
          <a:lstStyle/>
          <a:p>
            <a:pPr marL="0" indent="0" algn="ctr">
              <a:buNone/>
            </a:pPr>
            <a:r>
              <a:rPr lang="en-US" sz="2200" dirty="0">
                <a:solidFill>
                  <a:srgbClr val="444444"/>
                </a:solidFill>
                <a:latin typeface="Arial" pitchFamily="34" charset="0"/>
                <a:ea typeface="Arial" pitchFamily="34" charset="-122"/>
                <a:cs typeface="Arial" pitchFamily="34" charset="-120"/>
              </a:rPr>
              <a:t>MBBS, FCPS | General, Laparoscopic &amp; Laser Surgeon</a:t>
            </a:r>
            <a:endParaRPr lang="en-US" sz="2200" dirty="0"/>
          </a:p>
        </p:txBody>
      </p:sp>
      <p:sp>
        <p:nvSpPr>
          <p:cNvPr id="7" name="Text 5"/>
          <p:cNvSpPr/>
          <p:nvPr/>
        </p:nvSpPr>
        <p:spPr>
          <a:xfrm>
            <a:off x="457200" y="4480560"/>
            <a:ext cx="8229600" cy="365760"/>
          </a:xfrm>
          <a:prstGeom prst="rect">
            <a:avLst/>
          </a:prstGeom>
          <a:noFill/>
          <a:ln/>
        </p:spPr>
        <p:txBody>
          <a:bodyPr wrap="square" rtlCol="0" anchor="ctr"/>
          <a:lstStyle/>
          <a:p>
            <a:pPr marL="0" indent="0" algn="ctr">
              <a:buNone/>
            </a:pPr>
            <a:r>
              <a:rPr lang="en-US" sz="1600" i="1" dirty="0">
                <a:solidFill>
                  <a:srgbClr val="444444"/>
                </a:solidFill>
                <a:latin typeface="Arial" pitchFamily="34" charset="0"/>
                <a:ea typeface="Arial" pitchFamily="34" charset="-122"/>
                <a:cs typeface="Arial" pitchFamily="34" charset="-120"/>
              </a:rPr>
              <a:t>Source: Bailey &amp; Love's Short Practice of Surgery, 28th Ed — Chapter 85</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 Did You Know?</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PUV affects only MALES — 1 in every 8,000 male live births!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A tiny membrane in the urethra can destroy BOTH kidneys if missed</a:t>
            </a:r>
            <a:endParaRPr lang="en-US" sz="2800" dirty="0"/>
          </a:p>
          <a:p>
            <a:pPr marL="342900" indent="-342900">
              <a:spcAft>
                <a:spcPts val="600"/>
              </a:spcAft>
              <a:buSzPct val="100000"/>
              <a:buChar char="•"/>
            </a:pPr>
            <a:r>
              <a:rPr lang="en-US" sz="2800" b="1" dirty="0">
                <a:solidFill>
                  <a:srgbClr val="000000"/>
                </a:solidFill>
                <a:latin typeface="Arial" pitchFamily="34" charset="0"/>
                <a:ea typeface="Arial" pitchFamily="34" charset="-122"/>
                <a:cs typeface="Arial" pitchFamily="34" charset="-120"/>
              </a:rPr>
              <a:t>Antenatal ultrasound can diagnose PUV before birth!</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A catheter passes EASILY despite the obstruction — valves open backwards</a:t>
            </a:r>
            <a:endParaRPr lang="en-US" sz="2800" dirty="0"/>
          </a:p>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PUV is the most common cause of severe obstructive uropathy in boys</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Learning Outcomes</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Define posterior urethral valves and state their location</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Explain the pathophysiology — flap valve mechanism</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Describe clinical presentation at different ages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Outline investigations: USS, VCUG, nuclear renography</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Describe management: catheterisation, endoscopic ablation, follow-up</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pp. 1539–1540 — Summary Box 85.1</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Definition &amp; Incidence</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Posterior urethral valves — congenital obstructing membranes in the urethra</a:t>
            </a:r>
            <a:endParaRPr lang="en-US" sz="2800" dirty="0"/>
          </a:p>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Affects MALES ONLY — incidence 1 in 8,000 live male births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Membranes have a small posterior slit within them</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Located just DISTAL to the verumontanum in the prostatic urethra</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Most common cause of severe lower urinary tract obstruction in boys</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Anatomy &amp; Pathophysiology</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400" dirty="0">
                <a:solidFill>
                  <a:srgbClr val="000000"/>
                </a:solidFill>
                <a:latin typeface="Arial" pitchFamily="34" charset="0"/>
                <a:ea typeface="Arial" pitchFamily="34" charset="-122"/>
                <a:cs typeface="Arial" pitchFamily="34" charset="-120"/>
              </a:rPr>
              <a:t>Verumontanum — midline elevation in prostatic urethra</a:t>
            </a:r>
            <a:endParaRPr lang="en-US" sz="2400" dirty="0"/>
          </a:p>
          <a:p>
            <a:pPr marL="342900" indent="-342900">
              <a:spcAft>
                <a:spcPts val="600"/>
              </a:spcAft>
              <a:buSzPct val="100000"/>
              <a:buChar char="•"/>
            </a:pPr>
            <a:r>
              <a:rPr lang="en-US" sz="2400" dirty="0">
                <a:solidFill>
                  <a:srgbClr val="000000"/>
                </a:solidFill>
                <a:latin typeface="Arial" pitchFamily="34" charset="0"/>
                <a:ea typeface="Arial" pitchFamily="34" charset="-122"/>
                <a:cs typeface="Arial" pitchFamily="34" charset="-120"/>
              </a:rPr>
              <a:t>Valves lie just distal to verumontanum as membrane leaflets</a:t>
            </a:r>
            <a:endParaRPr lang="en-US" sz="2400" dirty="0"/>
          </a:p>
          <a:p>
            <a:pPr marL="342900" indent="-342900">
              <a:spcAft>
                <a:spcPts val="600"/>
              </a:spcAft>
              <a:buSzPct val="100000"/>
              <a:buChar char="•"/>
            </a:pPr>
            <a:r>
              <a:rPr lang="en-US" sz="2400" b="1" dirty="0">
                <a:solidFill>
                  <a:srgbClr val="000000"/>
                </a:solidFill>
                <a:latin typeface="Arial" pitchFamily="34" charset="0"/>
                <a:ea typeface="Arial" pitchFamily="34" charset="-122"/>
                <a:cs typeface="Arial" pitchFamily="34" charset="-120"/>
              </a:rPr>
              <a:t>Flap valve mechanism — obstruct antegrade urine flow</a:t>
            </a:r>
            <a:endParaRPr lang="en-US" sz="2400" dirty="0"/>
          </a:p>
          <a:p>
            <a:pPr marL="342900" indent="-342900">
              <a:spcAft>
                <a:spcPts val="600"/>
              </a:spcAft>
              <a:buSzPct val="100000"/>
              <a:buChar char="•"/>
            </a:pPr>
            <a:r>
              <a:rPr lang="en-US" sz="2400" b="1" dirty="0">
                <a:solidFill>
                  <a:srgbClr val="CC0000"/>
                </a:solidFill>
                <a:latin typeface="Arial" pitchFamily="34" charset="0"/>
                <a:ea typeface="Arial" pitchFamily="34" charset="-122"/>
                <a:cs typeface="Arial" pitchFamily="34" charset="-120"/>
              </a:rPr>
              <a:t>Retrograde catheter passes EASILY — flaps open backwards</a:t>
            </a:r>
            <a:endParaRPr lang="en-US" sz="2400" dirty="0"/>
          </a:p>
          <a:p>
            <a:pPr marL="342900" indent="-342900">
              <a:spcAft>
                <a:spcPts val="600"/>
              </a:spcAft>
              <a:buSzPct val="100000"/>
              <a:buChar char="•"/>
            </a:pPr>
            <a:r>
              <a:rPr lang="en-US" sz="2400" dirty="0">
                <a:solidFill>
                  <a:srgbClr val="000000"/>
                </a:solidFill>
                <a:latin typeface="Arial" pitchFamily="34" charset="0"/>
                <a:ea typeface="Arial" pitchFamily="34" charset="-122"/>
                <a:cs typeface="Arial" pitchFamily="34" charset="-120"/>
              </a:rPr>
              <a:t>Obstruction → bladder hypertrophy → hydroureteronephrosis → renal failure</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Consequences of Obstruction</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65760" y="1005840"/>
          <a:ext cx="8412480" cy="4358640"/>
        </p:xfrm>
        <a:graphic>
          <a:graphicData uri="http://schemas.openxmlformats.org/drawingml/2006/table">
            <a:tbl>
              <a:tblPr/>
              <a:tblGrid>
                <a:gridCol w="2804160">
                  <a:extLst>
                    <a:ext uri="{9D8B030D-6E8A-4147-A177-3AD203B41FA5}">
                      <a16:colId xmlns:a16="http://schemas.microsoft.com/office/drawing/2014/main" val="20000"/>
                    </a:ext>
                  </a:extLst>
                </a:gridCol>
                <a:gridCol w="2804160">
                  <a:extLst>
                    <a:ext uri="{9D8B030D-6E8A-4147-A177-3AD203B41FA5}">
                      <a16:colId xmlns:a16="http://schemas.microsoft.com/office/drawing/2014/main" val="20001"/>
                    </a:ext>
                  </a:extLst>
                </a:gridCol>
                <a:gridCol w="2804160">
                  <a:extLst>
                    <a:ext uri="{9D8B030D-6E8A-4147-A177-3AD203B41FA5}">
                      <a16:colId xmlns:a16="http://schemas.microsoft.com/office/drawing/2014/main" val="20002"/>
                    </a:ext>
                  </a:extLst>
                </a:gridCol>
              </a:tblGrid>
              <a:tr h="548640">
                <a:tc>
                  <a:txBody>
                    <a:bodyPr/>
                    <a:lstStyle/>
                    <a:p>
                      <a:pPr marL="0" indent="0">
                        <a:buNone/>
                      </a:pPr>
                      <a:r>
                        <a:rPr lang="en-US" sz="2000" b="1" dirty="0">
                          <a:solidFill>
                            <a:srgbClr val="FFFFFF"/>
                          </a:solidFill>
                          <a:latin typeface="Arial" pitchFamily="34" charset="0"/>
                          <a:ea typeface="Arial" pitchFamily="34" charset="-122"/>
                          <a:cs typeface="Arial" pitchFamily="34" charset="-120"/>
                        </a:rPr>
                        <a:t>Structure</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Effect of Obstruction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Clinical Result</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548640">
                <a:tc>
                  <a:txBody>
                    <a:bodyPr/>
                    <a:lstStyle/>
                    <a:p>
                      <a:pPr marL="0" indent="0">
                        <a:buNone/>
                      </a:pPr>
                      <a:r>
                        <a:rPr lang="en-US" sz="2000" dirty="0">
                          <a:solidFill>
                            <a:srgbClr val="000000"/>
                          </a:solidFill>
                          <a:latin typeface="Arial" pitchFamily="34" charset="0"/>
                          <a:ea typeface="Arial" pitchFamily="34" charset="-122"/>
                          <a:cs typeface="Arial" pitchFamily="34" charset="-120"/>
                        </a:rPr>
                        <a:t>Bladder</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Wall hypertrophy, diverticula formation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Trabeculated bladder, poor emptying</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1"/>
                  </a:ext>
                </a:extLst>
              </a:tr>
              <a:tr h="548640">
                <a:tc>
                  <a:txBody>
                    <a:bodyPr/>
                    <a:lstStyle/>
                    <a:p>
                      <a:pPr marL="0" indent="0">
                        <a:buNone/>
                      </a:pPr>
                      <a:r>
                        <a:rPr lang="en-US" sz="2000" dirty="0">
                          <a:solidFill>
                            <a:srgbClr val="000000"/>
                          </a:solidFill>
                          <a:latin typeface="Arial" pitchFamily="34" charset="0"/>
                          <a:ea typeface="Arial" pitchFamily="34" charset="-122"/>
                          <a:cs typeface="Arial" pitchFamily="34" charset="-120"/>
                        </a:rPr>
                        <a:t>Vesicoureteral junction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Reflux — urine pushed back up ureters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VUR in majority — grades I–V</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2"/>
                  </a:ext>
                </a:extLst>
              </a:tr>
              <a:tr h="548640">
                <a:tc>
                  <a:txBody>
                    <a:bodyPr/>
                    <a:lstStyle/>
                    <a:p>
                      <a:pPr marL="0" indent="0">
                        <a:buNone/>
                      </a:pPr>
                      <a:r>
                        <a:rPr lang="en-US" sz="2000" dirty="0">
                          <a:solidFill>
                            <a:srgbClr val="000000"/>
                          </a:solidFill>
                          <a:latin typeface="Arial" pitchFamily="34" charset="0"/>
                          <a:ea typeface="Arial" pitchFamily="34" charset="-122"/>
                          <a:cs typeface="Arial" pitchFamily="34" charset="-120"/>
                        </a:rPr>
                        <a:t>Ureters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Dilatation — hydroureter</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Tortuous, dilated ureters on imaging</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3"/>
                  </a:ext>
                </a:extLst>
              </a:tr>
              <a:tr h="548640">
                <a:tc>
                  <a:txBody>
                    <a:bodyPr/>
                    <a:lstStyle/>
                    <a:p>
                      <a:pPr marL="0" indent="0">
                        <a:buNone/>
                      </a:pPr>
                      <a:r>
                        <a:rPr lang="en-US" sz="2000" dirty="0">
                          <a:solidFill>
                            <a:srgbClr val="000000"/>
                          </a:solidFill>
                          <a:latin typeface="Arial" pitchFamily="34" charset="0"/>
                          <a:ea typeface="Arial" pitchFamily="34" charset="-122"/>
                          <a:cs typeface="Arial" pitchFamily="34" charset="-120"/>
                        </a:rPr>
                        <a:t>Renal pelvis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Dilatation — hydronephrosis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Thinning of renal cortex</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4"/>
                  </a:ext>
                </a:extLst>
              </a:tr>
              <a:tr h="548640">
                <a:tc>
                  <a:txBody>
                    <a:bodyPr/>
                    <a:lstStyle/>
                    <a:p>
                      <a:pPr marL="0" indent="0">
                        <a:buNone/>
                      </a:pPr>
                      <a:r>
                        <a:rPr lang="en-US" sz="2000" dirty="0">
                          <a:solidFill>
                            <a:srgbClr val="000000"/>
                          </a:solidFill>
                          <a:latin typeface="Arial" pitchFamily="34" charset="0"/>
                          <a:ea typeface="Arial" pitchFamily="34" charset="-122"/>
                          <a:cs typeface="Arial" pitchFamily="34" charset="-120"/>
                        </a:rPr>
                        <a:t>Kidneys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Chronic pressure damage to nephrons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Renal impairment — may need dialysis/transplant</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5"/>
                  </a:ext>
                </a:extLst>
              </a:tr>
            </a:tbl>
          </a:graphicData>
        </a:graphic>
      </p:graphicFrame>
      <p:sp>
        <p:nvSpPr>
          <p:cNvPr id="5" name="Text 2"/>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 Suggest: Fig 85.1 — VCUG showing dilated prostatic urethra above PUV obstruction</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Clinical Presentation by Age</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65760" y="1005840"/>
          <a:ext cx="8412480" cy="4376928"/>
        </p:xfrm>
        <a:graphic>
          <a:graphicData uri="http://schemas.openxmlformats.org/drawingml/2006/table">
            <a:tbl>
              <a:tblPr/>
              <a:tblGrid>
                <a:gridCol w="2804160">
                  <a:extLst>
                    <a:ext uri="{9D8B030D-6E8A-4147-A177-3AD203B41FA5}">
                      <a16:colId xmlns:a16="http://schemas.microsoft.com/office/drawing/2014/main" val="20000"/>
                    </a:ext>
                  </a:extLst>
                </a:gridCol>
                <a:gridCol w="2804160">
                  <a:extLst>
                    <a:ext uri="{9D8B030D-6E8A-4147-A177-3AD203B41FA5}">
                      <a16:colId xmlns:a16="http://schemas.microsoft.com/office/drawing/2014/main" val="20001"/>
                    </a:ext>
                  </a:extLst>
                </a:gridCol>
                <a:gridCol w="2804160">
                  <a:extLst>
                    <a:ext uri="{9D8B030D-6E8A-4147-A177-3AD203B41FA5}">
                      <a16:colId xmlns:a16="http://schemas.microsoft.com/office/drawing/2014/main" val="20002"/>
                    </a:ext>
                  </a:extLst>
                </a:gridCol>
              </a:tblGrid>
              <a:tr h="658368">
                <a:tc>
                  <a:txBody>
                    <a:bodyPr/>
                    <a:lstStyle/>
                    <a:p>
                      <a:pPr marL="0" indent="0">
                        <a:buNone/>
                      </a:pPr>
                      <a:r>
                        <a:rPr lang="en-US" sz="2000" b="1" dirty="0">
                          <a:solidFill>
                            <a:srgbClr val="FFFFFF"/>
                          </a:solidFill>
                          <a:latin typeface="Arial" pitchFamily="34" charset="0"/>
                          <a:ea typeface="Arial" pitchFamily="34" charset="-122"/>
                          <a:cs typeface="Arial" pitchFamily="34" charset="-120"/>
                        </a:rPr>
                        <a:t>Age of Presentation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Presentation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Severity Implication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658368">
                <a:tc>
                  <a:txBody>
                    <a:bodyPr/>
                    <a:lstStyle/>
                    <a:p>
                      <a:pPr marL="0" indent="0">
                        <a:buNone/>
                      </a:pPr>
                      <a:r>
                        <a:rPr lang="en-US" sz="2000" b="1" dirty="0">
                          <a:solidFill>
                            <a:srgbClr val="000000"/>
                          </a:solidFill>
                          <a:latin typeface="Arial" pitchFamily="34" charset="0"/>
                          <a:ea typeface="Arial" pitchFamily="34" charset="-122"/>
                          <a:cs typeface="Arial" pitchFamily="34" charset="-120"/>
                        </a:rPr>
                        <a:t>Antenatal (in utero)</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Distended bladder + hydroureteronephrosis on USS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Most severe — detected before symptoms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1"/>
                  </a:ext>
                </a:extLst>
              </a:tr>
              <a:tr h="658368">
                <a:tc>
                  <a:txBody>
                    <a:bodyPr/>
                    <a:lstStyle/>
                    <a:p>
                      <a:pPr marL="0" indent="0">
                        <a:buNone/>
                      </a:pPr>
                      <a:r>
                        <a:rPr lang="en-US" sz="2000" b="1" dirty="0">
                          <a:solidFill>
                            <a:srgbClr val="000000"/>
                          </a:solidFill>
                          <a:latin typeface="Arial" pitchFamily="34" charset="0"/>
                          <a:ea typeface="Arial" pitchFamily="34" charset="-122"/>
                          <a:cs typeface="Arial" pitchFamily="34" charset="-120"/>
                        </a:rPr>
                        <a:t>Neonatal / Infancy</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Voiding complaints — dribbling, poor stream, UTI</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Moderate — obstruction significant</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2"/>
                  </a:ext>
                </a:extLst>
              </a:tr>
              <a:tr h="658368">
                <a:tc>
                  <a:txBody>
                    <a:bodyPr/>
                    <a:lstStyle/>
                    <a:p>
                      <a:pPr marL="0" indent="0">
                        <a:buNone/>
                      </a:pPr>
                      <a:r>
                        <a:rPr lang="en-US" sz="2000" b="1" dirty="0">
                          <a:solidFill>
                            <a:srgbClr val="000000"/>
                          </a:solidFill>
                          <a:latin typeface="Arial" pitchFamily="34" charset="0"/>
                          <a:ea typeface="Arial" pitchFamily="34" charset="-122"/>
                          <a:cs typeface="Arial" pitchFamily="34" charset="-120"/>
                        </a:rPr>
                        <a:t>Childhood</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Recurrent UTI, bedwetting, poor urinary stream</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Less severe — incomplete obstruction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3"/>
                  </a:ext>
                </a:extLst>
              </a:tr>
              <a:tr h="658368">
                <a:tc>
                  <a:txBody>
                    <a:bodyPr/>
                    <a:lstStyle/>
                    <a:p>
                      <a:pPr marL="0" indent="0">
                        <a:buNone/>
                      </a:pPr>
                      <a:r>
                        <a:rPr lang="en-US" sz="2000" b="1" dirty="0">
                          <a:solidFill>
                            <a:srgbClr val="000000"/>
                          </a:solidFill>
                          <a:latin typeface="Arial" pitchFamily="34" charset="0"/>
                          <a:ea typeface="Arial" pitchFamily="34" charset="-122"/>
                          <a:cs typeface="Arial" pitchFamily="34" charset="-120"/>
                        </a:rPr>
                        <a:t>Adolescence / Adulthood</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Incidental finding — incomplete valves, UTI</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Mildest — valves rarely complete</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4"/>
                  </a:ext>
                </a:extLst>
              </a:tr>
            </a:tbl>
          </a:graphicData>
        </a:graphic>
      </p:graphicFrame>
      <p:sp>
        <p:nvSpPr>
          <p:cNvPr id="5" name="Text 2"/>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earlier presentation = more severe obstruction</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Antenatal Diagnosis</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txBody>
          <a:bodyPr/>
          <a:lstStyle/>
          <a:p>
            <a:endParaRPr lang="en-PK"/>
          </a:p>
        </p:txBody>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Antenatal ultrasound — key screening tool in pregnancy</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Findings: distended bladder + dilated prostatic urethra</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Bilateral hydroureteronephrosis on antenatal scan</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Keyhole sign — dilated posterior urethra below bladder</a:t>
            </a:r>
            <a:endParaRPr lang="en-US" sz="2800" dirty="0"/>
          </a:p>
          <a:p>
            <a:pPr marL="342900" indent="-342900">
              <a:spcAft>
                <a:spcPts val="600"/>
              </a:spcAft>
              <a:buSzPct val="100000"/>
              <a:buChar char="•"/>
            </a:pPr>
            <a:r>
              <a:rPr lang="en-US" sz="2800" b="1" dirty="0">
                <a:solidFill>
                  <a:srgbClr val="000000"/>
                </a:solidFill>
                <a:latin typeface="Arial" pitchFamily="34" charset="0"/>
                <a:ea typeface="Arial" pitchFamily="34" charset="-122"/>
                <a:cs typeface="Arial" pitchFamily="34" charset="-120"/>
              </a:rPr>
              <a:t>Earlier detection = earlier treatment = better renal outcome</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Investigations</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000000"/>
                </a:solidFill>
                <a:latin typeface="Arial" pitchFamily="34" charset="0"/>
                <a:ea typeface="Arial" pitchFamily="34" charset="-122"/>
                <a:cs typeface="Arial" pitchFamily="34" charset="-120"/>
              </a:rPr>
              <a:t>Renal USS — cortical thickness; assess hydroureteronephrosis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Nuclear renography — differential renal function (MAG3 scan)</a:t>
            </a:r>
            <a:endParaRPr lang="en-US" sz="2800" dirty="0"/>
          </a:p>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VCUG — gold standard imaging: dilated posterior urethra + VUR</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Serum creatinine + electrolytes — assess degree of renal impairment</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Urine culture — identify co-existing UTI before instrumentation</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Fig. 85.1</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VCUG — Key Findings in PUV</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Dilated posterior (prostatic) urethra above the obstruction</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Abrupt narrowing at the level of the valves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Bladder wall hypertrophy — thick irregular wall on imaging</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Bladder diverticula — outpouchings through weak muscle layers</a:t>
            </a:r>
            <a:endParaRPr lang="en-US" sz="2800" dirty="0"/>
          </a:p>
          <a:p>
            <a:pPr marL="342900" indent="-342900">
              <a:spcAft>
                <a:spcPts val="600"/>
              </a:spcAft>
              <a:buSzPct val="100000"/>
              <a:buChar char="•"/>
            </a:pPr>
            <a:r>
              <a:rPr lang="en-US" sz="2800" b="1" dirty="0">
                <a:solidFill>
                  <a:srgbClr val="000000"/>
                </a:solidFill>
                <a:latin typeface="Arial" pitchFamily="34" charset="0"/>
                <a:ea typeface="Arial" pitchFamily="34" charset="-122"/>
                <a:cs typeface="Arial" pitchFamily="34" charset="-120"/>
              </a:rPr>
              <a:t>Vesicoureteral reflux (VUR) — present in majority of cases</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Fig. 85.1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Initial Management</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IMMEDIATE catheterisation — decompress bladder and upper tracts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Urethral catheter passes easily (retrograde — valves open backwards)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Correct fluid and electrolyte imbalance — especially hyperkalaemia</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Treat coexisting UTI with antibiotics before further intervention</a:t>
            </a:r>
            <a:endParaRPr lang="en-US" sz="2800" dirty="0"/>
          </a:p>
          <a:p>
            <a:pPr marL="342900" indent="-342900">
              <a:spcAft>
                <a:spcPts val="600"/>
              </a:spcAft>
              <a:buSzPct val="100000"/>
              <a:buChar char="•"/>
            </a:pPr>
            <a:r>
              <a:rPr lang="en-US" sz="2800" b="1" dirty="0">
                <a:solidFill>
                  <a:srgbClr val="000000"/>
                </a:solidFill>
                <a:latin typeface="Arial" pitchFamily="34" charset="0"/>
                <a:ea typeface="Arial" pitchFamily="34" charset="-122"/>
                <a:cs typeface="Arial" pitchFamily="34" charset="-120"/>
              </a:rPr>
              <a:t>Suprapubic catheter — if urethral catheterisation not possible</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Summary Box 85.1</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Definitive Treatment — Endoscopic Ablation</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Endoscopic valve ablation — treatment of choice</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Performed via cystoscope / urethroscope under general anaesthesia</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Valves difficult to see — flow of irrigant sweeps them open</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Cold knife, hook electrode or laser used to incise the valves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Ablation at 5, 7 and 12 o'clock positions destroys valve leaflets</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Summary Box 85.1</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Long-Term Complications</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365760" y="1005840"/>
          <a:ext cx="8412480" cy="3474720"/>
        </p:xfrm>
        <a:graphic>
          <a:graphicData uri="http://schemas.openxmlformats.org/drawingml/2006/table">
            <a:tbl>
              <a:tblPr/>
              <a:tblGrid>
                <a:gridCol w="2804160">
                  <a:extLst>
                    <a:ext uri="{9D8B030D-6E8A-4147-A177-3AD203B41FA5}">
                      <a16:colId xmlns:a16="http://schemas.microsoft.com/office/drawing/2014/main" val="20000"/>
                    </a:ext>
                  </a:extLst>
                </a:gridCol>
                <a:gridCol w="2804160">
                  <a:extLst>
                    <a:ext uri="{9D8B030D-6E8A-4147-A177-3AD203B41FA5}">
                      <a16:colId xmlns:a16="http://schemas.microsoft.com/office/drawing/2014/main" val="20001"/>
                    </a:ext>
                  </a:extLst>
                </a:gridCol>
                <a:gridCol w="2804160">
                  <a:extLst>
                    <a:ext uri="{9D8B030D-6E8A-4147-A177-3AD203B41FA5}">
                      <a16:colId xmlns:a16="http://schemas.microsoft.com/office/drawing/2014/main" val="20002"/>
                    </a:ext>
                  </a:extLst>
                </a:gridCol>
              </a:tblGrid>
              <a:tr h="566928">
                <a:tc>
                  <a:txBody>
                    <a:bodyPr/>
                    <a:lstStyle/>
                    <a:p>
                      <a:pPr marL="0" indent="0">
                        <a:buNone/>
                      </a:pPr>
                      <a:r>
                        <a:rPr lang="en-US" sz="2000" b="1" dirty="0">
                          <a:solidFill>
                            <a:srgbClr val="FFFFFF"/>
                          </a:solidFill>
                          <a:latin typeface="Arial" pitchFamily="34" charset="0"/>
                          <a:ea typeface="Arial" pitchFamily="34" charset="-122"/>
                          <a:cs typeface="Arial" pitchFamily="34" charset="-120"/>
                        </a:rPr>
                        <a:t>Complication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Mechanism</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Management</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566928">
                <a:tc>
                  <a:txBody>
                    <a:bodyPr/>
                    <a:lstStyle/>
                    <a:p>
                      <a:pPr marL="0" indent="0">
                        <a:buNone/>
                      </a:pPr>
                      <a:r>
                        <a:rPr lang="en-US" sz="2000" b="1" dirty="0">
                          <a:solidFill>
                            <a:srgbClr val="000000"/>
                          </a:solidFill>
                          <a:latin typeface="Arial" pitchFamily="34" charset="0"/>
                          <a:ea typeface="Arial" pitchFamily="34" charset="-122"/>
                          <a:cs typeface="Arial" pitchFamily="34" charset="-120"/>
                        </a:rPr>
                        <a:t>Recurrent UTI</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Residual bladder dysfunction + VUR — reservoir of infection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Long-term prophylactic antibiotics; treat VUR</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1"/>
                  </a:ext>
                </a:extLst>
              </a:tr>
              <a:tr h="566928">
                <a:tc>
                  <a:txBody>
                    <a:bodyPr/>
                    <a:lstStyle/>
                    <a:p>
                      <a:pPr marL="0" indent="0">
                        <a:buNone/>
                      </a:pPr>
                      <a:r>
                        <a:rPr lang="en-US" sz="2000" b="1" dirty="0">
                          <a:solidFill>
                            <a:srgbClr val="000000"/>
                          </a:solidFill>
                          <a:latin typeface="Arial" pitchFamily="34" charset="0"/>
                          <a:ea typeface="Arial" pitchFamily="34" charset="-122"/>
                          <a:cs typeface="Arial" pitchFamily="34" charset="-120"/>
                        </a:rPr>
                        <a:t>Bladder dysfunction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Hypertrophied, overactive or poorly compliant bladder post-ablation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Anticholinergics, clean intermittent catheterisation (CIC)</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2"/>
                  </a:ext>
                </a:extLst>
              </a:tr>
              <a:tr h="566928">
                <a:tc>
                  <a:txBody>
                    <a:bodyPr/>
                    <a:lstStyle/>
                    <a:p>
                      <a:pPr marL="0" indent="0">
                        <a:buNone/>
                      </a:pPr>
                      <a:r>
                        <a:rPr lang="en-US" sz="2000" b="1" dirty="0">
                          <a:solidFill>
                            <a:srgbClr val="000000"/>
                          </a:solidFill>
                          <a:latin typeface="Arial" pitchFamily="34" charset="0"/>
                          <a:ea typeface="Arial" pitchFamily="34" charset="-122"/>
                          <a:cs typeface="Arial" pitchFamily="34" charset="-120"/>
                        </a:rPr>
                        <a:t>Vesicoureteral reflux</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Persists in many after valve ablation — grades I–V</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Antibiotic prophylaxis; endoscopic injection; reimplantation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3"/>
                  </a:ext>
                </a:extLst>
              </a:tr>
              <a:tr h="566928">
                <a:tc>
                  <a:txBody>
                    <a:bodyPr/>
                    <a:lstStyle/>
                    <a:p>
                      <a:pPr marL="0" indent="0">
                        <a:buNone/>
                      </a:pPr>
                      <a:r>
                        <a:rPr lang="en-US" sz="2000" b="1" dirty="0">
                          <a:solidFill>
                            <a:srgbClr val="000000"/>
                          </a:solidFill>
                          <a:latin typeface="Arial" pitchFamily="34" charset="0"/>
                          <a:ea typeface="Arial" pitchFamily="34" charset="-122"/>
                          <a:cs typeface="Arial" pitchFamily="34" charset="-120"/>
                        </a:rPr>
                        <a:t>Chronic renal impairment</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Pre-existing renal dysplasia + ongoing pressure damage</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Nephrology follow-up; dialysis; renal transplant in end-stage</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4"/>
                  </a:ext>
                </a:extLst>
              </a:tr>
              <a:tr h="566928">
                <a:tc>
                  <a:txBody>
                    <a:bodyPr/>
                    <a:lstStyle/>
                    <a:p>
                      <a:pPr marL="0" indent="0">
                        <a:buNone/>
                      </a:pPr>
                      <a:r>
                        <a:rPr lang="en-US" sz="2000" b="1" dirty="0">
                          <a:solidFill>
                            <a:srgbClr val="000000"/>
                          </a:solidFill>
                          <a:latin typeface="Arial" pitchFamily="34" charset="0"/>
                          <a:ea typeface="Arial" pitchFamily="34" charset="-122"/>
                          <a:cs typeface="Arial" pitchFamily="34" charset="-120"/>
                        </a:rPr>
                        <a:t>Valve bladder syndrome</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Poorly compliant bladder persists — damages transplanted kidney</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Bladder management essential before transplantation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5"/>
                  </a:ext>
                </a:extLst>
              </a:tr>
            </a:tbl>
          </a:graphicData>
        </a:graphic>
      </p:graphicFrame>
      <p:sp>
        <p:nvSpPr>
          <p:cNvPr id="5" name="Text 2"/>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Summary Box 85.1: long-term follow-up is MANDATORY</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Why Long-Term Follow-Up is Essential</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Valve ablation treats the obstruction — NOT the consequences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Bladder dysfunction persists even after successful ablation</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VUR may persist — ongoing risk of pyelonephritis and renal scarring</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Renal function may deteriorate in adolescence despite good early outcome</a:t>
            </a:r>
            <a:endParaRPr lang="en-US" sz="2800" dirty="0"/>
          </a:p>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Up to 30% reach end-stage renal disease — need transplant</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p. 1539 — Summary Box 85.1</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PUV Management — Step by Step</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365760" y="1005840"/>
          <a:ext cx="8412480" cy="3474720"/>
        </p:xfrm>
        <a:graphic>
          <a:graphicData uri="http://schemas.openxmlformats.org/drawingml/2006/table">
            <a:tbl>
              <a:tblPr/>
              <a:tblGrid>
                <a:gridCol w="2804160">
                  <a:extLst>
                    <a:ext uri="{9D8B030D-6E8A-4147-A177-3AD203B41FA5}">
                      <a16:colId xmlns:a16="http://schemas.microsoft.com/office/drawing/2014/main" val="20000"/>
                    </a:ext>
                  </a:extLst>
                </a:gridCol>
                <a:gridCol w="2804160">
                  <a:extLst>
                    <a:ext uri="{9D8B030D-6E8A-4147-A177-3AD203B41FA5}">
                      <a16:colId xmlns:a16="http://schemas.microsoft.com/office/drawing/2014/main" val="20001"/>
                    </a:ext>
                  </a:extLst>
                </a:gridCol>
                <a:gridCol w="2804160">
                  <a:extLst>
                    <a:ext uri="{9D8B030D-6E8A-4147-A177-3AD203B41FA5}">
                      <a16:colId xmlns:a16="http://schemas.microsoft.com/office/drawing/2014/main" val="20002"/>
                    </a:ext>
                  </a:extLst>
                </a:gridCol>
              </a:tblGrid>
              <a:tr h="548640">
                <a:tc>
                  <a:txBody>
                    <a:bodyPr/>
                    <a:lstStyle/>
                    <a:p>
                      <a:pPr marL="0" indent="0">
                        <a:buNone/>
                      </a:pPr>
                      <a:r>
                        <a:rPr lang="en-US" sz="2000" b="1" dirty="0">
                          <a:solidFill>
                            <a:srgbClr val="FFFFFF"/>
                          </a:solidFill>
                          <a:latin typeface="Arial" pitchFamily="34" charset="0"/>
                          <a:ea typeface="Arial" pitchFamily="34" charset="-122"/>
                          <a:cs typeface="Arial" pitchFamily="34" charset="-120"/>
                        </a:rPr>
                        <a:t>Step</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Action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Aim</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548640">
                <a:tc>
                  <a:txBody>
                    <a:bodyPr/>
                    <a:lstStyle/>
                    <a:p>
                      <a:pPr marL="0" indent="0">
                        <a:buNone/>
                      </a:pPr>
                      <a:r>
                        <a:rPr lang="en-US" sz="2000" b="1" dirty="0">
                          <a:solidFill>
                            <a:srgbClr val="000000"/>
                          </a:solidFill>
                          <a:latin typeface="Arial" pitchFamily="34" charset="0"/>
                          <a:ea typeface="Arial" pitchFamily="34" charset="-122"/>
                          <a:cs typeface="Arial" pitchFamily="34" charset="-120"/>
                        </a:rPr>
                        <a:t>Step 1</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Antenatal USS — detect PUV before birth</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Early referral to specialist paediatric urology</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1"/>
                  </a:ext>
                </a:extLst>
              </a:tr>
              <a:tr h="548640">
                <a:tc>
                  <a:txBody>
                    <a:bodyPr/>
                    <a:lstStyle/>
                    <a:p>
                      <a:pPr marL="0" indent="0">
                        <a:buNone/>
                      </a:pPr>
                      <a:r>
                        <a:rPr lang="en-US" sz="2000" b="1" dirty="0">
                          <a:solidFill>
                            <a:srgbClr val="000000"/>
                          </a:solidFill>
                          <a:latin typeface="Arial" pitchFamily="34" charset="0"/>
                          <a:ea typeface="Arial" pitchFamily="34" charset="-122"/>
                          <a:cs typeface="Arial" pitchFamily="34" charset="-120"/>
                        </a:rPr>
                        <a:t>Step 2</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At birth — immediate urethral catheterisation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Decompress bladder + upper tracts; correct electrolytes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2"/>
                  </a:ext>
                </a:extLst>
              </a:tr>
              <a:tr h="548640">
                <a:tc>
                  <a:txBody>
                    <a:bodyPr/>
                    <a:lstStyle/>
                    <a:p>
                      <a:pPr marL="0" indent="0">
                        <a:buNone/>
                      </a:pPr>
                      <a:r>
                        <a:rPr lang="en-US" sz="2000" b="1" dirty="0">
                          <a:solidFill>
                            <a:srgbClr val="000000"/>
                          </a:solidFill>
                          <a:latin typeface="Arial" pitchFamily="34" charset="0"/>
                          <a:ea typeface="Arial" pitchFamily="34" charset="-122"/>
                          <a:cs typeface="Arial" pitchFamily="34" charset="-120"/>
                        </a:rPr>
                        <a:t>Step 3</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VCUG + renal USS + nuclear renogram</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Define anatomy, assess VUR, measure differential renal function</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3"/>
                  </a:ext>
                </a:extLst>
              </a:tr>
              <a:tr h="548640">
                <a:tc>
                  <a:txBody>
                    <a:bodyPr/>
                    <a:lstStyle/>
                    <a:p>
                      <a:pPr marL="0" indent="0">
                        <a:buNone/>
                      </a:pPr>
                      <a:r>
                        <a:rPr lang="en-US" sz="2000" b="1" dirty="0">
                          <a:solidFill>
                            <a:srgbClr val="000000"/>
                          </a:solidFill>
                          <a:latin typeface="Arial" pitchFamily="34" charset="0"/>
                          <a:ea typeface="Arial" pitchFamily="34" charset="-122"/>
                          <a:cs typeface="Arial" pitchFamily="34" charset="-120"/>
                        </a:rPr>
                        <a:t>Step 4</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Endoscopic valve ablation when baby stable</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Remove obstruction — relieve pressure on kidneys</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4"/>
                  </a:ext>
                </a:extLst>
              </a:tr>
              <a:tr h="548640">
                <a:tc>
                  <a:txBody>
                    <a:bodyPr/>
                    <a:lstStyle/>
                    <a:p>
                      <a:pPr marL="0" indent="0">
                        <a:buNone/>
                      </a:pPr>
                      <a:r>
                        <a:rPr lang="en-US" sz="2000" b="1" dirty="0">
                          <a:solidFill>
                            <a:srgbClr val="000000"/>
                          </a:solidFill>
                          <a:latin typeface="Arial" pitchFamily="34" charset="0"/>
                          <a:ea typeface="Arial" pitchFamily="34" charset="-122"/>
                          <a:cs typeface="Arial" pitchFamily="34" charset="-120"/>
                        </a:rPr>
                        <a:t>Step 5</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Life-long nephrology + urology follow-up</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tc>
                  <a:txBody>
                    <a:bodyPr/>
                    <a:lstStyle/>
                    <a:p>
                      <a:pPr marL="0" indent="0">
                        <a:buNone/>
                      </a:pPr>
                      <a:r>
                        <a:rPr lang="en-US" sz="2000" dirty="0">
                          <a:solidFill>
                            <a:srgbClr val="000000"/>
                          </a:solidFill>
                          <a:latin typeface="Arial" pitchFamily="34" charset="0"/>
                          <a:ea typeface="Arial" pitchFamily="34" charset="-122"/>
                          <a:cs typeface="Arial" pitchFamily="34" charset="-120"/>
                        </a:rPr>
                        <a:t>Monitor renal function, bladder, VUR, UTI — prevent ESRD</a:t>
                      </a:r>
                      <a:endParaRPr lang="en-US" sz="2000" dirty="0">
                        <a:latin typeface="Arial" charset="0"/>
                        <a:ea typeface="Arial" charset="0"/>
                        <a:cs typeface="Arial" charset="0"/>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5F5"/>
                    </a:solidFill>
                  </a:tcPr>
                </a:tc>
                <a:extLst>
                  <a:ext uri="{0D108BD9-81ED-4DB2-BD59-A6C34878D82A}">
                    <a16:rowId xmlns:a16="http://schemas.microsoft.com/office/drawing/2014/main" val="10005"/>
                  </a:ext>
                </a:extLst>
              </a:tr>
            </a:tbl>
          </a:graphicData>
        </a:graphic>
      </p:graphicFrame>
      <p:sp>
        <p:nvSpPr>
          <p:cNvPr id="5" name="Text 2"/>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 Summary Box 85.1</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685800"/>
          </a:xfrm>
          <a:prstGeom prst="rect">
            <a:avLst/>
          </a:prstGeom>
          <a:noFill/>
          <a:ln/>
        </p:spPr>
        <p:txBody>
          <a:bodyPr wrap="square" lIns="0" tIns="0" rIns="0" bIns="0" rtlCol="0" anchor="ctr"/>
          <a:lstStyle/>
          <a:p>
            <a:pPr marL="0" indent="0" algn="l">
              <a:buNone/>
            </a:pPr>
            <a:r>
              <a:rPr lang="en-US" sz="4000" b="1" dirty="0">
                <a:solidFill>
                  <a:srgbClr val="CC0000"/>
                </a:solidFill>
                <a:latin typeface="Arial" pitchFamily="34" charset="0"/>
                <a:ea typeface="Arial" pitchFamily="34" charset="-122"/>
                <a:cs typeface="Arial" pitchFamily="34" charset="-120"/>
              </a:rPr>
              <a:t>Take Home Message</a:t>
            </a:r>
            <a:endParaRPr lang="en-US" sz="4000" dirty="0"/>
          </a:p>
        </p:txBody>
      </p:sp>
      <p:sp>
        <p:nvSpPr>
          <p:cNvPr id="3" name="Shape 1"/>
          <p:cNvSpPr/>
          <p:nvPr/>
        </p:nvSpPr>
        <p:spPr>
          <a:xfrm>
            <a:off x="365760" y="914400"/>
            <a:ext cx="8412480" cy="0"/>
          </a:xfrm>
          <a:prstGeom prst="line">
            <a:avLst/>
          </a:prstGeom>
          <a:noFill/>
          <a:ln w="31750">
            <a:solidFill>
              <a:srgbClr val="CC0000"/>
            </a:solidFill>
            <a:prstDash val="solid"/>
          </a:ln>
        </p:spPr>
      </p:sp>
      <p:sp>
        <p:nvSpPr>
          <p:cNvPr id="4" name="Text 2"/>
          <p:cNvSpPr/>
          <p:nvPr/>
        </p:nvSpPr>
        <p:spPr>
          <a:xfrm>
            <a:off x="457200" y="1051560"/>
            <a:ext cx="8229600" cy="3840480"/>
          </a:xfrm>
          <a:prstGeom prst="rect">
            <a:avLst/>
          </a:prstGeom>
          <a:noFill/>
          <a:ln/>
        </p:spPr>
        <p:txBody>
          <a:bodyPr wrap="square" rtlCol="0" anchor="t"/>
          <a:lstStyle/>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PUV — males only; 1 in 8,000; tiny membrane, huge consequences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Antenatal USS detects it — the earlier, the better the renal outcome</a:t>
            </a:r>
            <a:endParaRPr lang="en-US" sz="2800" dirty="0"/>
          </a:p>
          <a:p>
            <a:pPr marL="342900" indent="-342900">
              <a:spcAft>
                <a:spcPts val="600"/>
              </a:spcAft>
              <a:buSzPct val="100000"/>
              <a:buChar char="•"/>
            </a:pPr>
            <a:r>
              <a:rPr lang="en-US" sz="2800" b="1" dirty="0">
                <a:solidFill>
                  <a:srgbClr val="000000"/>
                </a:solidFill>
                <a:latin typeface="Arial" pitchFamily="34" charset="0"/>
                <a:ea typeface="Arial" pitchFamily="34" charset="-122"/>
                <a:cs typeface="Arial" pitchFamily="34" charset="-120"/>
              </a:rPr>
              <a:t>Catheter passes EASILY retrograde — flap valve opens backwards</a:t>
            </a:r>
            <a:endParaRPr lang="en-US" sz="2800" dirty="0"/>
          </a:p>
          <a:p>
            <a:pPr marL="342900" indent="-342900">
              <a:spcAft>
                <a:spcPts val="600"/>
              </a:spcAft>
              <a:buSzPct val="100000"/>
              <a:buChar char="•"/>
            </a:pPr>
            <a:r>
              <a:rPr lang="en-US" sz="2800" dirty="0">
                <a:solidFill>
                  <a:srgbClr val="000000"/>
                </a:solidFill>
                <a:latin typeface="Arial" pitchFamily="34" charset="0"/>
                <a:ea typeface="Arial" pitchFamily="34" charset="-122"/>
                <a:cs typeface="Arial" pitchFamily="34" charset="-120"/>
              </a:rPr>
              <a:t>Definitive treatment: endoscopic ablation of the valve leaflets</a:t>
            </a:r>
            <a:endParaRPr lang="en-US" sz="2800" dirty="0"/>
          </a:p>
          <a:p>
            <a:pPr marL="342900" indent="-342900">
              <a:spcAft>
                <a:spcPts val="600"/>
              </a:spcAft>
              <a:buSzPct val="100000"/>
              <a:buChar char="•"/>
            </a:pPr>
            <a:r>
              <a:rPr lang="en-US" sz="2800" b="1" dirty="0">
                <a:solidFill>
                  <a:srgbClr val="CC0000"/>
                </a:solidFill>
                <a:latin typeface="Arial" pitchFamily="34" charset="0"/>
                <a:ea typeface="Arial" pitchFamily="34" charset="-122"/>
                <a:cs typeface="Arial" pitchFamily="34" charset="-120"/>
              </a:rPr>
              <a:t>Life-long follow-up is MANDATORY — ablation does not cure the bladder</a:t>
            </a:r>
            <a:endParaRPr lang="en-US" sz="2800" dirty="0"/>
          </a:p>
        </p:txBody>
      </p:sp>
      <p:sp>
        <p:nvSpPr>
          <p:cNvPr id="5" name="Text 3"/>
          <p:cNvSpPr/>
          <p:nvPr/>
        </p:nvSpPr>
        <p:spPr>
          <a:xfrm>
            <a:off x="365760" y="4709160"/>
            <a:ext cx="8412480" cy="365760"/>
          </a:xfrm>
          <a:prstGeom prst="rect">
            <a:avLst/>
          </a:prstGeom>
          <a:noFill/>
          <a:ln/>
        </p:spPr>
        <p:txBody>
          <a:bodyPr wrap="square" rtlCol="0" anchor="ctr"/>
          <a:lstStyle/>
          <a:p>
            <a:pPr marL="0" indent="0">
              <a:buNone/>
            </a:pPr>
            <a:r>
              <a:rPr lang="en-US" sz="1800" i="1" dirty="0">
                <a:solidFill>
                  <a:srgbClr val="444444"/>
                </a:solidFill>
                <a:latin typeface="Arial" pitchFamily="34" charset="0"/>
                <a:ea typeface="Arial" pitchFamily="34" charset="-122"/>
                <a:cs typeface="Arial" pitchFamily="34" charset="-120"/>
              </a:rPr>
              <a:t>Bailey &amp; Love, Ch. 85 — Summary Box 85.1, p. 1539</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Q1. A routine antenatal ultrasound at 20 weeks gestation in a male fetus shows a severely distended bladder, dilated posterior urethra (keyhole sign), and bilateral hydroureteronephrosis. What is the most likely diagnosis?</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Bilateral vesicoureteral reflux — a common antenatal finding</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B. Posterior urethral valves — obstructing membranes in the prostatic urethra</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C. Prune belly syndrome — absent anterior abdominal wall musculature</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Bilateral pelviureteric junction obstruction — intrinsic ureteric narrowing</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Ureterocele — cystic dilatation of the distal ureter at the bladder</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B</a:t>
            </a:r>
            <a:endParaRPr lang="en-US" sz="2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Q2. A 2-day-old male neonate born after an antenatal diagnosis of posterior urethral valves presents with a palpably distended bladder and failure to void adequately. Blood tests show raised urea and creatinine. What is the FIRST step in management?</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Urgent endoscopic ablation of valves under general anaesthesia</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B. Insert urethral catheter to decompress the bladder and upper tracts</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C. Arrange VCUG immediately to confirm the diagnosis before any intervention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IV broad-spectrum antibiotics and observe urinary output for 24 hours</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Perform open vesicostomy as primary urinary diversion in the neonate</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B</a:t>
            </a:r>
            <a:endParaRPr lang="en-US" sz="2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Q3. An 8-month-old male infant presents with recurrent urinary tract infections, dribbling urinary stream and failure to thrive. Ultrasound shows a thick-walled bladder with bilateral hydronephrosis. VCUG shows a dilated posterior urethra, bladder diverticula and grade III bilateral vesicoureteral reflux. What is the definitive treatment for the primary cause?</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Bilateral ureteric reimplantation to correct vesicoureteral reflux</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B. Long-term antibiotic prophylaxis for recurrent UTI management</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C. Endoscopic ablation of posterior urethral valves</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Open suprapubic cystostomy as permanent urinary diversion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Nephrectomy of the more affected kidney to reduce reflux burden</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C</a:t>
            </a:r>
            <a:endParaRPr lang="en-US" sz="2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Q4. During a paediatric urology procedure, the surgeon notes that a urethral catheter passes into the bladder with no resistance despite the known diagnosis of posterior urethral valves. How is this explained anatomically?</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The catheter bypasses the valves via a lateral channel in the urethra</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B. Posterior urethral valves function as flap valves — they obstruct antegrade flow but open easily to retrograde passage of a catheter</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C. The valves are only obstructive in the presence of active voiding</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The catheter inflates the balloon which pushes the valves aside permanently</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Posterior urethral valves are soft and easily displaced by any instrument</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B</a:t>
            </a:r>
            <a:endParaRPr lang="en-US"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Q5. A 15-year-old boy presents with recurrent urinary tract infections and poor urinary flow discovered on school medical screening. He has never been investigated before. Urethroscopy reveals incomplete posterior urethral valve leaflets. What explains the late presentation in this patient?</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Posterior urethral valves only develop at puberty in some boys</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B. The valves were completely absent at birth and formed gradually</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C. The obstruction was incomplete — allowing adequate voiding through childhood</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The patient had silent bilateral renal agenesis masking the obstruction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Vesicoureteral reflux protected the kidneys by decompressing the bladder</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C</a:t>
            </a:r>
            <a:endParaRPr lang="en-US" sz="2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Q6. A 3-year-old boy with posterior urethral valves underwent successful endoscopic valve ablation 2 years ago. He now presents with bedwetting, urgency and recurrent UTIs. Renal function is mildly impaired. What is the most likely explanation for his ongoing problems?</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The valve ablation has failed — valves have regenerated and re-obstructed</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B. Persistent bladder dysfunction — hypertrophied bladder does not normalise after ablation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C. He has developed a new urethral stricture at the ablation site</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The VUR has resolved and the bladder is now over-distending</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These symptoms are normal in all 3-year-olds and require no investigation</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B</a:t>
            </a:r>
            <a:endParaRPr lang="en-US" sz="2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Q7. Regarding the anatomical location of posterior urethral valves, which of the following is most accurate according to Bailey &amp; Love?</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The valves are located in the bulbar urethra, distal to the penoscrotal junction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B. The valves are located just proximal to the verumontanum in the bladder neck</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C. The valves lie just distal to the verumontanum in the prostatic urethra</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The valves are at the external urethral meatus — causing outflow obstruction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The valves are located at the membranous urethra — adjacent to the sphincter</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C</a:t>
            </a:r>
            <a:endParaRPr 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Q8. A 6-year-old boy with known posterior urethral valves (treated at age 1) develops progressively worsening renal function. Serum creatinine is rising despite good compliance with follow-up. Bladder urodynamics show a poorly compliant, high-pressure bladder. He is being considered for renal transplantation. What bladder problem must be managed BEFORE transplantation?</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Residual VUR — must be corrected to prevent post-transplant reflux nephropathy</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B. Valve bladder syndrome — a poorly compliant bladder will damage the transplanted kidney</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C. Bladder neck stenosis — must be dilated to allow normal voiding post-transplant</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Urethral stricture — must be repaired to restore a normal urinary conduit</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No bladder work is needed — the transplanted kidney adapts to any bladder</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B</a:t>
            </a:r>
            <a:endParaRPr lang="en-US" sz="2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Q9. A newborn male is diagnosed with severe posterior urethral valves. Renal USS shows bilateral cortical thinning and the serum creatinine is markedly elevated despite 48 hours of catheter drainage. Which investigation best assesses the differential function of each kidney?</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CT urogram with IV contrast — best anatomical detail of both kidneys</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B. Voiding cystourethrogram — gold standard for upper tract assessment</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C. Nuclear renography (MAG3 scan) — measures differential renal function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Intravenous pyelogram — best for visualising the collecting system</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Doppler ultrasound of renal arteries — assesses vascular supply</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C</a:t>
            </a:r>
            <a:endParaRPr lang="en-US"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91440"/>
            <a:ext cx="8412480" cy="1645920"/>
          </a:xfrm>
          <a:prstGeom prst="rect">
            <a:avLst/>
          </a:prstGeom>
          <a:noFill/>
          <a:ln/>
        </p:spPr>
        <p:txBody>
          <a:bodyPr wrap="square" rtlCol="0" anchor="t"/>
          <a:lstStyle/>
          <a:p>
            <a:pPr marL="0" indent="0">
              <a:buNone/>
            </a:pPr>
            <a:r>
              <a:rPr lang="en-US" sz="2000" b="1" dirty="0">
                <a:solidFill>
                  <a:srgbClr val="CC0000"/>
                </a:solidFill>
                <a:latin typeface="Arial" pitchFamily="34" charset="0"/>
                <a:ea typeface="Arial" pitchFamily="34" charset="-122"/>
                <a:cs typeface="Arial" pitchFamily="34" charset="-120"/>
              </a:rPr>
              <a:t>Q10. A medical student states: 'Since the catheter passes easily in PUV, the diagnosis must be wrong.' Which explanation of the valve mechanism would BEST correct this misunderstanding?</a:t>
            </a:r>
            <a:endParaRPr lang="en-US" sz="2000" dirty="0"/>
          </a:p>
        </p:txBody>
      </p:sp>
      <p:sp>
        <p:nvSpPr>
          <p:cNvPr id="3" name="Text 1"/>
          <p:cNvSpPr/>
          <p:nvPr/>
        </p:nvSpPr>
        <p:spPr>
          <a:xfrm>
            <a:off x="457200" y="1828800"/>
            <a:ext cx="8229600" cy="2560320"/>
          </a:xfrm>
          <a:prstGeom prst="rect">
            <a:avLst/>
          </a:prstGeom>
          <a:noFill/>
          <a:ln/>
        </p:spPr>
        <p:txBody>
          <a:bodyPr wrap="square" rtlCol="0" anchor="t"/>
          <a:lstStyle/>
          <a:p>
            <a:pPr marL="0" indent="0">
              <a:spcAft>
                <a:spcPts val="400"/>
              </a:spcAft>
              <a:buNone/>
            </a:pPr>
            <a:r>
              <a:rPr lang="en-US" sz="2200" dirty="0">
                <a:solidFill>
                  <a:srgbClr val="000000"/>
                </a:solidFill>
                <a:latin typeface="Arial" pitchFamily="34" charset="0"/>
                <a:ea typeface="Arial" pitchFamily="34" charset="-122"/>
                <a:cs typeface="Arial" pitchFamily="34" charset="-120"/>
              </a:rPr>
              <a:t>A. The valves only obstruct when the child is standing upright — not supine</a:t>
            </a:r>
            <a:endParaRPr lang="en-US" sz="2200" dirty="0"/>
          </a:p>
          <a:p>
            <a:pPr marL="0" indent="0">
              <a:spcAft>
                <a:spcPts val="400"/>
              </a:spcAft>
              <a:buNone/>
            </a:pPr>
            <a:r>
              <a:rPr lang="en-US" sz="2200" b="1" dirty="0">
                <a:solidFill>
                  <a:srgbClr val="CC0000"/>
                </a:solidFill>
                <a:latin typeface="Arial" pitchFamily="34" charset="0"/>
                <a:ea typeface="Arial" pitchFamily="34" charset="-122"/>
                <a:cs typeface="Arial" pitchFamily="34" charset="-120"/>
              </a:rPr>
              <a:t>B. Posterior urethral valves obstruct antegrade urine flow as flap valves; retrograde catheter insertion opens them easily — this is a characteristic feature, not a sign of misdiagnosis</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C. The valves close completely only during voiding at high pressure, not at rest</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D. Catheter passage is easy only in mild cases; severe cases have complete obstruction</a:t>
            </a:r>
            <a:endParaRPr lang="en-US" sz="2200" dirty="0"/>
          </a:p>
          <a:p>
            <a:pPr marL="0" indent="0">
              <a:spcAft>
                <a:spcPts val="400"/>
              </a:spcAft>
              <a:buNone/>
            </a:pPr>
            <a:r>
              <a:rPr lang="en-US" sz="2200" dirty="0">
                <a:solidFill>
                  <a:srgbClr val="000000"/>
                </a:solidFill>
                <a:latin typeface="Arial" pitchFamily="34" charset="0"/>
                <a:ea typeface="Arial" pitchFamily="34" charset="-122"/>
                <a:cs typeface="Arial" pitchFamily="34" charset="-120"/>
              </a:rPr>
              <a:t>E. The valves are obstructive only to gas — liquid flows freely in both directions</a:t>
            </a:r>
            <a:endParaRPr lang="en-US" sz="2200" dirty="0"/>
          </a:p>
        </p:txBody>
      </p:sp>
      <p:sp>
        <p:nvSpPr>
          <p:cNvPr id="4" name="Text 2"/>
          <p:cNvSpPr/>
          <p:nvPr/>
        </p:nvSpPr>
        <p:spPr>
          <a:xfrm>
            <a:off x="365760" y="4526280"/>
            <a:ext cx="2286000" cy="411480"/>
          </a:xfrm>
          <a:prstGeom prst="rect">
            <a:avLst/>
          </a:prstGeom>
          <a:noFill/>
          <a:ln/>
        </p:spPr>
        <p:txBody>
          <a:bodyPr wrap="square" rtlCol="0" anchor="ctr"/>
          <a:lstStyle/>
          <a:p>
            <a:pPr marL="0" indent="0">
              <a:buNone/>
            </a:pPr>
            <a:r>
              <a:rPr lang="en-US" sz="2200" b="1" dirty="0">
                <a:solidFill>
                  <a:srgbClr val="CC0000"/>
                </a:solidFill>
                <a:latin typeface="Arial" pitchFamily="34" charset="0"/>
                <a:ea typeface="Arial" pitchFamily="34" charset="-122"/>
                <a:cs typeface="Arial" pitchFamily="34" charset="-120"/>
              </a:rPr>
              <a:t>Key: B</a:t>
            </a:r>
            <a:endParaRPr lang="en-US"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914400"/>
          </a:xfrm>
          <a:prstGeom prst="rect">
            <a:avLst/>
          </a:prstGeom>
          <a:noFill/>
          <a:ln/>
        </p:spPr>
        <p:txBody>
          <a:bodyPr wrap="square" rtlCol="0" anchor="ctr"/>
          <a:lstStyle/>
          <a:p>
            <a:pPr marL="0" indent="0" algn="ctr">
              <a:buNone/>
            </a:pPr>
            <a:r>
              <a:rPr lang="en-US" sz="5200" b="1" dirty="0">
                <a:solidFill>
                  <a:srgbClr val="CC0000"/>
                </a:solidFill>
                <a:latin typeface="Arial" pitchFamily="34" charset="0"/>
                <a:ea typeface="Arial" pitchFamily="34" charset="-122"/>
                <a:cs typeface="Arial" pitchFamily="34" charset="-120"/>
              </a:rPr>
              <a:t>Thank You</a:t>
            </a:r>
            <a:endParaRPr lang="en-US" sz="5200" dirty="0"/>
          </a:p>
        </p:txBody>
      </p:sp>
      <p:sp>
        <p:nvSpPr>
          <p:cNvPr id="3" name="Shape 1"/>
          <p:cNvSpPr/>
          <p:nvPr/>
        </p:nvSpPr>
        <p:spPr>
          <a:xfrm>
            <a:off x="1371600" y="1280160"/>
            <a:ext cx="6400800" cy="0"/>
          </a:xfrm>
          <a:prstGeom prst="line">
            <a:avLst/>
          </a:prstGeom>
          <a:noFill/>
          <a:ln w="25400">
            <a:solidFill>
              <a:srgbClr val="CC0000"/>
            </a:solidFill>
            <a:prstDash val="solid"/>
          </a:ln>
        </p:spPr>
      </p:sp>
      <p:sp>
        <p:nvSpPr>
          <p:cNvPr id="4" name="Text 2"/>
          <p:cNvSpPr/>
          <p:nvPr/>
        </p:nvSpPr>
        <p:spPr>
          <a:xfrm>
            <a:off x="457200" y="1417320"/>
            <a:ext cx="8229600" cy="502920"/>
          </a:xfrm>
          <a:prstGeom prst="rect">
            <a:avLst/>
          </a:prstGeom>
          <a:noFill/>
          <a:ln/>
        </p:spPr>
        <p:txBody>
          <a:bodyPr wrap="square" rtlCol="0" anchor="ctr"/>
          <a:lstStyle/>
          <a:p>
            <a:pPr marL="0" indent="0" algn="ctr">
              <a:buNone/>
            </a:pPr>
            <a:r>
              <a:rPr lang="en-US" sz="2800" b="1" dirty="0">
                <a:solidFill>
                  <a:srgbClr val="000000"/>
                </a:solidFill>
                <a:latin typeface="Arial" pitchFamily="34" charset="0"/>
                <a:ea typeface="Arial" pitchFamily="34" charset="-122"/>
                <a:cs typeface="Arial" pitchFamily="34" charset="-120"/>
              </a:rPr>
              <a:t>Moral Lesson</a:t>
            </a:r>
            <a:endParaRPr lang="en-US" sz="2800" dirty="0"/>
          </a:p>
        </p:txBody>
      </p:sp>
      <p:sp>
        <p:nvSpPr>
          <p:cNvPr id="5" name="Text 3"/>
          <p:cNvSpPr/>
          <p:nvPr/>
        </p:nvSpPr>
        <p:spPr>
          <a:xfrm>
            <a:off x="731520" y="2011680"/>
            <a:ext cx="7680960" cy="2011680"/>
          </a:xfrm>
          <a:prstGeom prst="rect">
            <a:avLst/>
          </a:prstGeom>
          <a:noFill/>
          <a:ln/>
        </p:spPr>
        <p:txBody>
          <a:bodyPr wrap="square" rtlCol="0" anchor="ctr"/>
          <a:lstStyle/>
          <a:p>
            <a:pPr marL="0" indent="0" algn="ctr">
              <a:buNone/>
            </a:pPr>
            <a:r>
              <a:rPr lang="en-US" sz="2000" i="1" dirty="0">
                <a:solidFill>
                  <a:srgbClr val="444444"/>
                </a:solidFill>
                <a:latin typeface="Arial" pitchFamily="34" charset="0"/>
                <a:ea typeface="Arial" pitchFamily="34" charset="-122"/>
                <a:cs typeface="Arial" pitchFamily="34" charset="-120"/>
              </a:rPr>
              <a:t>"The smallest defect can cause the greatest harm when left undetected. A membrane the size of a fingernail can destroy two kidneys, rob a child of his future, and demand a transplant before he reaches adulthood. The lesson is not in the complexity of the treatment — it is in the simplicity of early detection. A routine antenatal scan, a suspicious mind, and a timely catheter can change everything. Medicine is not always about the grand gesture. Sometimes it is about noticing what others overlook."</a:t>
            </a:r>
            <a:endParaRPr lang="en-US" sz="2000" dirty="0"/>
          </a:p>
        </p:txBody>
      </p:sp>
      <p:sp>
        <p:nvSpPr>
          <p:cNvPr id="6" name="Text 4"/>
          <p:cNvSpPr/>
          <p:nvPr/>
        </p:nvSpPr>
        <p:spPr>
          <a:xfrm>
            <a:off x="457200" y="4114800"/>
            <a:ext cx="8229600" cy="365760"/>
          </a:xfrm>
          <a:prstGeom prst="rect">
            <a:avLst/>
          </a:prstGeom>
          <a:noFill/>
          <a:ln/>
        </p:spPr>
        <p:txBody>
          <a:bodyPr wrap="square" rtlCol="0" anchor="ctr"/>
          <a:lstStyle/>
          <a:p>
            <a:pPr marL="0" indent="0" algn="ctr">
              <a:buNone/>
            </a:pPr>
            <a:r>
              <a:rPr lang="en-US" sz="1800" b="1" dirty="0">
                <a:solidFill>
                  <a:srgbClr val="CC0000"/>
                </a:solidFill>
                <a:latin typeface="Arial" pitchFamily="34" charset="0"/>
                <a:ea typeface="Arial" pitchFamily="34" charset="-122"/>
                <a:cs typeface="Arial" pitchFamily="34" charset="-120"/>
              </a:rPr>
              <a:t>— Prof. Zahid Mahmood | Bailey &amp; Love, Ch. 85</a:t>
            </a:r>
            <a:endParaRPr lang="en-US" sz="1800" dirty="0"/>
          </a:p>
        </p:txBody>
      </p:sp>
      <p:sp>
        <p:nvSpPr>
          <p:cNvPr id="7" name="Text 5"/>
          <p:cNvSpPr/>
          <p:nvPr/>
        </p:nvSpPr>
        <p:spPr>
          <a:xfrm>
            <a:off x="457200" y="4572000"/>
            <a:ext cx="8229600" cy="365760"/>
          </a:xfrm>
          <a:prstGeom prst="rect">
            <a:avLst/>
          </a:prstGeom>
          <a:noFill/>
          <a:ln/>
        </p:spPr>
        <p:txBody>
          <a:bodyPr wrap="square" rtlCol="0" anchor="ctr"/>
          <a:lstStyle/>
          <a:p>
            <a:pPr marL="0" indent="0" algn="ctr">
              <a:buNone/>
            </a:pPr>
            <a:r>
              <a:rPr lang="en-US" sz="2000" i="1" dirty="0">
                <a:solidFill>
                  <a:srgbClr val="444444"/>
                </a:solidFill>
                <a:latin typeface="Arial" pitchFamily="34" charset="0"/>
                <a:ea typeface="Arial" pitchFamily="34" charset="-122"/>
                <a:cs typeface="Arial" pitchFamily="34" charset="-120"/>
              </a:rPr>
              <a:t>Questions &amp; Discussion Welcome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2395</Words>
  <Application>Microsoft Macintosh PowerPoint</Application>
  <PresentationFormat>On-screen Show (16:9)</PresentationFormat>
  <Paragraphs>263</Paragraphs>
  <Slides>28</Slides>
  <Notes>28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28</vt:i4>
      </vt:variant>
    </vt:vector>
  </HeadingPairs>
  <TitlesOfParts>
    <vt:vector size="30"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Zahid Mahmood</cp:lastModifiedBy>
  <cp:revision>2</cp:revision>
  <dcterms:created xsi:type="dcterms:W3CDTF">2026-06-10T17:41:32Z</dcterms:created>
  <dcterms:modified xsi:type="dcterms:W3CDTF">2026-06-10T17:43:07Z</dcterms:modified>
</cp:coreProperties>
</file>