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6858000" type="screen4x3"/>
  <p:notesSz cx="6858000" cy="9144000"/>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cSld name="Blank">
    <p:spTree>
      <p:nvGrpSpPr>
        <p:cNvPr id="1" name=""/>
        <p:cNvGrpSpPr/>
        <p:nvPr/>
      </p:nvGrpSpPr>
      <p:grpSpPr>
        <a:xfrm>
          <a:off x="0" y="0"/>
          <a:ext cx="0" cy="0"/>
          <a:chOff x="0" y="0"/>
          <a:chExt cx="0" cy="0"/>
        </a:xfrm>
      </p:grpSpPr>
    </p:spTree>
  </p:cSld>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Tree>
  </p:cSld>
  <p:txStyles>
    <p:titleStyle>
      <a:lstStyle/>
    </p:titleStyle>
    <p:bodyStyle>
      <a:lstStyle/>
    </p:bodyStyle>
    <p:otherStyle>
      <a:lstStyle/>
    </p:otherStyle>
  </p:txStyles>
  <p:sldLayoutIdLst>
    <p:sldLayoutId id="2147483649" r:id="rId1"/>
  </p:sldLayoutIdLst>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463040"/>
            <a:ext cx="8412480" cy="201168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3600" b="1" dirty="0">
                <a:solidFill>
                  <a:srgbClr val="222222"/>
                </a:solidFill>
                <a:latin typeface="Arial"/>
              </a:rPr>
              <a:t>بِسْمِ اللَّهِ الرَّحْمَنِ الرَّحِيمِ</a:t>
            </a:r>
          </a:p>
        </p:txBody>
      </p:sp>
      <p:sp>
        <p:nvSpPr>
          <p:cNvPr id="3" name="s3"/>
          <p:cNvSpPr>
            <a:spLocks noGrp="1"/>
          </p:cNvSpPr>
          <p:nvPr/>
        </p:nvSpPr>
        <p:spPr>
          <a:xfrm>
            <a:off x="274320" y="3566160"/>
            <a:ext cx="8412480" cy="54864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800" b="0" dirty="0">
                <a:solidFill>
                  <a:srgbClr val="666666"/>
                </a:solidFill>
                <a:latin typeface="Arial"/>
              </a:rPr>
              <a:t>In the name of Allah, the Most Gracious, the Most Merciful</a:t>
            </a:r>
          </a:p>
        </p:txBody>
      </p:sp>
      <p:sp>
        <p:nvSpPr>
          <p:cNvPr id="4" name="s4"/>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 / 45</a:t>
            </a: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CLINICAL FEATURES — SYMPTOMS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Intermittent pain in natal cleft</a:t>
            </a:r>
          </a:p>
          <a:p>
            <a:pPr indent="-228600" marL="320040">
              <a:spcBef>
                <a:spcPts val="100"/>
              </a:spcBef>
              <a:buChar char="•"/>
            </a:pPr>
            <a:r>
              <a:rPr lang="en-US" sz="1900" b="0" dirty="0">
                <a:solidFill>
                  <a:srgbClr val="000000"/>
                </a:solidFill>
                <a:latin typeface="Arial"/>
              </a:rPr>
              <a:t>Swelling and purulent discharge</a:t>
            </a:r>
          </a:p>
          <a:p>
            <a:pPr indent="-228600" marL="320040">
              <a:spcBef>
                <a:spcPts val="100"/>
              </a:spcBef>
              <a:buChar char="•"/>
            </a:pPr>
            <a:r>
              <a:rPr lang="en-US" sz="1900" b="0" dirty="0">
                <a:solidFill>
                  <a:srgbClr val="000000"/>
                </a:solidFill>
                <a:latin typeface="Arial"/>
              </a:rPr>
              <a:t>Acute abscess: severe throbbing pain</a:t>
            </a:r>
          </a:p>
          <a:p>
            <a:pPr indent="-228600" marL="320040">
              <a:spcBef>
                <a:spcPts val="100"/>
              </a:spcBef>
              <a:buChar char="•"/>
            </a:pPr>
            <a:r>
              <a:rPr lang="en-US" sz="1900" b="0" dirty="0">
                <a:solidFill>
                  <a:srgbClr val="000000"/>
                </a:solidFill>
                <a:latin typeface="Arial"/>
              </a:rPr>
              <a:t>Chronic sinus: recurrent discharge</a:t>
            </a:r>
          </a:p>
          <a:p>
            <a:pPr indent="-228600" marL="320040">
              <a:spcBef>
                <a:spcPts val="100"/>
              </a:spcBef>
              <a:buChar char="•"/>
            </a:pPr>
            <a:r>
              <a:rPr lang="en-US" sz="1900" b="0" dirty="0">
                <a:solidFill>
                  <a:srgbClr val="000000"/>
                </a:solidFill>
                <a:latin typeface="Arial"/>
              </a:rPr>
              <a:t>Asymptomatic pits found incidentally</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10 / 45</a:t>
            </a: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CLINICAL FEATURES — SIGNS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Pit(s) visible in midline natal cleft</a:t>
            </a:r>
          </a:p>
          <a:p>
            <a:pPr indent="-228600" marL="320040">
              <a:spcBef>
                <a:spcPts val="100"/>
              </a:spcBef>
              <a:buChar char="•"/>
            </a:pPr>
            <a:r>
              <a:rPr lang="en-US" sz="1900" b="0" dirty="0">
                <a:solidFill>
                  <a:srgbClr val="000000"/>
                </a:solidFill>
                <a:latin typeface="Arial"/>
              </a:rPr>
              <a:t>1–2 cm above anal verge typically</a:t>
            </a:r>
          </a:p>
          <a:p>
            <a:pPr indent="-228600" marL="320040">
              <a:spcBef>
                <a:spcPts val="100"/>
              </a:spcBef>
              <a:buChar char="•"/>
            </a:pPr>
            <a:r>
              <a:rPr lang="en-US" sz="1900" b="0" dirty="0">
                <a:solidFill>
                  <a:srgbClr val="000000"/>
                </a:solidFill>
                <a:latin typeface="Arial"/>
              </a:rPr>
              <a:t>Lateral secondary openings may exist</a:t>
            </a:r>
          </a:p>
          <a:p>
            <a:pPr indent="-228600" marL="320040">
              <a:spcBef>
                <a:spcPts val="100"/>
              </a:spcBef>
              <a:buChar char="•"/>
            </a:pPr>
            <a:r>
              <a:rPr lang="en-US" sz="1900" b="0" dirty="0">
                <a:solidFill>
                  <a:srgbClr val="000000"/>
                </a:solidFill>
                <a:latin typeface="Arial"/>
              </a:rPr>
              <a:t>Tender indurated swelling if abscess</a:t>
            </a:r>
          </a:p>
          <a:p>
            <a:pPr indent="-228600" marL="320040">
              <a:spcBef>
                <a:spcPts val="100"/>
              </a:spcBef>
              <a:buChar char="•"/>
            </a:pPr>
            <a:r>
              <a:rPr lang="en-US" sz="1900" b="0" dirty="0">
                <a:solidFill>
                  <a:srgbClr val="000000"/>
                </a:solidFill>
                <a:latin typeface="Arial"/>
              </a:rPr>
              <a:t>Hair visible protruding from pit</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Clinical photo of pilonidal pit</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11 / 45</a:t>
            </a: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CLINICAL PRESENTATIONS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1. Acute pilonidal abscess — most common</a:t>
            </a:r>
          </a:p>
          <a:p>
            <a:pPr indent="-228600" marL="320040">
              <a:spcBef>
                <a:spcPts val="100"/>
              </a:spcBef>
              <a:buChar char="•"/>
            </a:pPr>
            <a:r>
              <a:rPr lang="en-US" sz="1900" b="0" dirty="0">
                <a:solidFill>
                  <a:srgbClr val="000000"/>
                </a:solidFill>
                <a:latin typeface="Arial"/>
              </a:rPr>
              <a:t>2. Chronic sinus with recurrent discharge</a:t>
            </a:r>
          </a:p>
          <a:p>
            <a:pPr indent="-228600" marL="320040">
              <a:spcBef>
                <a:spcPts val="100"/>
              </a:spcBef>
              <a:buChar char="•"/>
            </a:pPr>
            <a:r>
              <a:rPr lang="en-US" sz="1900" b="0" dirty="0">
                <a:solidFill>
                  <a:srgbClr val="000000"/>
                </a:solidFill>
                <a:latin typeface="Arial"/>
              </a:rPr>
              <a:t>3. Asymptomatic midline pit</a:t>
            </a:r>
          </a:p>
          <a:p>
            <a:pPr indent="-228600" marL="320040">
              <a:spcBef>
                <a:spcPts val="100"/>
              </a:spcBef>
              <a:buChar char="•"/>
            </a:pPr>
            <a:r>
              <a:rPr lang="en-US" sz="1900" b="0" dirty="0">
                <a:solidFill>
                  <a:srgbClr val="000000"/>
                </a:solidFill>
                <a:latin typeface="Arial"/>
              </a:rPr>
              <a:t>4. Recurrent disease after surgery</a:t>
            </a:r>
          </a:p>
          <a:p>
            <a:pPr indent="-228600" marL="320040">
              <a:spcBef>
                <a:spcPts val="100"/>
              </a:spcBef>
              <a:buChar char="•"/>
            </a:pPr>
            <a:r>
              <a:rPr lang="en-US" sz="1900" b="0" dirty="0">
                <a:solidFill>
                  <a:srgbClr val="000000"/>
                </a:solidFill>
                <a:latin typeface="Arial"/>
              </a:rPr>
              <a:t>5. Rarely: squamous cell carcinoma</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12 / 45</a:t>
            </a: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DIFFERENTIAL DIAGNOSIS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Anal fistula — ano-cutaneous tract</a:t>
            </a:r>
          </a:p>
          <a:p>
            <a:pPr indent="-228600" marL="320040">
              <a:spcBef>
                <a:spcPts val="100"/>
              </a:spcBef>
              <a:buChar char="•"/>
            </a:pPr>
            <a:r>
              <a:rPr lang="en-US" sz="1900" b="0" dirty="0">
                <a:solidFill>
                  <a:srgbClr val="000000"/>
                </a:solidFill>
                <a:latin typeface="Arial"/>
              </a:rPr>
              <a:t>Crohn’s disease perianal abscess</a:t>
            </a:r>
          </a:p>
          <a:p>
            <a:pPr indent="-228600" marL="320040">
              <a:spcBef>
                <a:spcPts val="100"/>
              </a:spcBef>
              <a:buChar char="•"/>
            </a:pPr>
            <a:r>
              <a:rPr lang="en-US" sz="1900" b="0" dirty="0">
                <a:solidFill>
                  <a:srgbClr val="000000"/>
                </a:solidFill>
                <a:latin typeface="Arial"/>
              </a:rPr>
              <a:t>Furuncle / carbuncle of skin</a:t>
            </a:r>
          </a:p>
          <a:p>
            <a:pPr indent="-228600" marL="320040">
              <a:spcBef>
                <a:spcPts val="100"/>
              </a:spcBef>
              <a:buChar char="•"/>
            </a:pPr>
            <a:r>
              <a:rPr lang="en-US" sz="1900" b="0" dirty="0">
                <a:solidFill>
                  <a:srgbClr val="000000"/>
                </a:solidFill>
                <a:latin typeface="Arial"/>
              </a:rPr>
              <a:t>Hydradenitis suppurativa</a:t>
            </a:r>
          </a:p>
          <a:p>
            <a:pPr indent="-228600" marL="320040">
              <a:spcBef>
                <a:spcPts val="100"/>
              </a:spcBef>
              <a:buChar char="•"/>
            </a:pPr>
            <a:r>
              <a:rPr lang="en-US" sz="1900" b="0" dirty="0">
                <a:solidFill>
                  <a:srgbClr val="000000"/>
                </a:solidFill>
                <a:latin typeface="Arial"/>
              </a:rPr>
              <a:t>Sacral dermoid cyst</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Table — Pilonidal Sinus vs Fistula-in-ano</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13 / 45</a:t>
            </a: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INVESTIGATIONS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Mostly a clinical diagnosis</a:t>
            </a:r>
          </a:p>
          <a:p>
            <a:pPr indent="-228600" marL="320040">
              <a:spcBef>
                <a:spcPts val="100"/>
              </a:spcBef>
              <a:buChar char="•"/>
            </a:pPr>
            <a:r>
              <a:rPr lang="en-US" sz="1900" b="0" dirty="0">
                <a:solidFill>
                  <a:srgbClr val="000000"/>
                </a:solidFill>
                <a:latin typeface="Arial"/>
              </a:rPr>
              <a:t>Probe to assess tract direction</a:t>
            </a:r>
          </a:p>
          <a:p>
            <a:pPr indent="-228600" marL="320040">
              <a:spcBef>
                <a:spcPts val="100"/>
              </a:spcBef>
              <a:buChar char="•"/>
            </a:pPr>
            <a:r>
              <a:rPr lang="en-US" sz="1900" b="0" dirty="0">
                <a:solidFill>
                  <a:srgbClr val="000000"/>
                </a:solidFill>
                <a:latin typeface="Arial"/>
              </a:rPr>
              <a:t>MRI for complex or recurrent disease</a:t>
            </a:r>
          </a:p>
          <a:p>
            <a:pPr indent="-228600" marL="320040">
              <a:spcBef>
                <a:spcPts val="100"/>
              </a:spcBef>
              <a:buChar char="•"/>
            </a:pPr>
            <a:r>
              <a:rPr lang="en-US" sz="1900" b="0" dirty="0">
                <a:solidFill>
                  <a:srgbClr val="000000"/>
                </a:solidFill>
                <a:latin typeface="Arial"/>
              </a:rPr>
              <a:t>Ultrasound for deep abscess</a:t>
            </a:r>
          </a:p>
          <a:p>
            <a:pPr indent="-228600" marL="320040">
              <a:spcBef>
                <a:spcPts val="100"/>
              </a:spcBef>
              <a:buChar char="•"/>
            </a:pPr>
            <a:r>
              <a:rPr lang="en-US" sz="1900" b="0" dirty="0">
                <a:solidFill>
                  <a:srgbClr val="000000"/>
                </a:solidFill>
                <a:latin typeface="Arial"/>
              </a:rPr>
              <a:t>Biopsy if malignancy suspected</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14 / 45</a:t>
            </a: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TREATMENT — ACUTE ABSCESS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Incision and drainage (I&amp;D) under LA</a:t>
            </a:r>
          </a:p>
          <a:p>
            <a:pPr indent="-228600" marL="320040">
              <a:spcBef>
                <a:spcPts val="100"/>
              </a:spcBef>
              <a:buChar char="•"/>
            </a:pPr>
            <a:r>
              <a:rPr lang="en-US" sz="1900" b="0" dirty="0">
                <a:solidFill>
                  <a:srgbClr val="000000"/>
                </a:solidFill>
                <a:latin typeface="Arial"/>
              </a:rPr>
              <a:t>Lateral incision — NOT midline</a:t>
            </a:r>
          </a:p>
          <a:p>
            <a:pPr indent="-228600" marL="320040">
              <a:spcBef>
                <a:spcPts val="100"/>
              </a:spcBef>
              <a:buChar char="•"/>
            </a:pPr>
            <a:r>
              <a:rPr lang="en-US" sz="1900" b="0" dirty="0">
                <a:solidFill>
                  <a:srgbClr val="000000"/>
                </a:solidFill>
                <a:latin typeface="Arial"/>
              </a:rPr>
              <a:t>Remove visible hair from cavity</a:t>
            </a:r>
          </a:p>
          <a:p>
            <a:pPr indent="-228600" marL="320040">
              <a:spcBef>
                <a:spcPts val="100"/>
              </a:spcBef>
              <a:buChar char="•"/>
            </a:pPr>
            <a:r>
              <a:rPr lang="en-US" sz="1900" b="0" dirty="0">
                <a:solidFill>
                  <a:srgbClr val="000000"/>
                </a:solidFill>
                <a:latin typeface="Arial"/>
              </a:rPr>
              <a:t>Pack wound — secondary intention healing</a:t>
            </a:r>
          </a:p>
          <a:p>
            <a:pPr indent="-228600" marL="320040">
              <a:spcBef>
                <a:spcPts val="100"/>
              </a:spcBef>
              <a:buChar char="•"/>
            </a:pPr>
            <a:r>
              <a:rPr lang="en-US" sz="1900" b="0" dirty="0">
                <a:solidFill>
                  <a:srgbClr val="000000"/>
                </a:solidFill>
                <a:latin typeface="Arial"/>
              </a:rPr>
              <a:t>Definitive surgery after 6–8 weeks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15 / 45</a:t>
            </a: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TREATMENT — CHRONIC SINUS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Lay open — excision + marsupialization</a:t>
            </a:r>
          </a:p>
          <a:p>
            <a:pPr indent="-228600" marL="320040">
              <a:spcBef>
                <a:spcPts val="100"/>
              </a:spcBef>
              <a:buChar char="•"/>
            </a:pPr>
            <a:r>
              <a:rPr lang="en-US" sz="1900" b="0" dirty="0">
                <a:solidFill>
                  <a:srgbClr val="000000"/>
                </a:solidFill>
                <a:latin typeface="Arial"/>
              </a:rPr>
              <a:t>Excision and primary closure</a:t>
            </a:r>
          </a:p>
          <a:p>
            <a:pPr indent="-228600" marL="320040">
              <a:spcBef>
                <a:spcPts val="100"/>
              </a:spcBef>
              <a:buChar char="•"/>
            </a:pPr>
            <a:r>
              <a:rPr lang="en-US" sz="1900" b="0" dirty="0">
                <a:solidFill>
                  <a:srgbClr val="000000"/>
                </a:solidFill>
                <a:latin typeface="Arial"/>
              </a:rPr>
              <a:t>Karydakis flap — off-midline closure</a:t>
            </a:r>
          </a:p>
          <a:p>
            <a:pPr indent="-228600" marL="320040">
              <a:spcBef>
                <a:spcPts val="100"/>
              </a:spcBef>
              <a:buChar char="•"/>
            </a:pPr>
            <a:r>
              <a:rPr lang="en-US" sz="1900" b="0" dirty="0">
                <a:solidFill>
                  <a:srgbClr val="000000"/>
                </a:solidFill>
                <a:latin typeface="Arial"/>
              </a:rPr>
              <a:t>Limberg rhomboid rotation flap</a:t>
            </a:r>
          </a:p>
          <a:p>
            <a:pPr indent="-228600" marL="320040">
              <a:spcBef>
                <a:spcPts val="100"/>
              </a:spcBef>
              <a:buChar char="•"/>
            </a:pPr>
            <a:r>
              <a:rPr lang="en-US" sz="1900" b="0" dirty="0">
                <a:solidFill>
                  <a:srgbClr val="000000"/>
                </a:solidFill>
                <a:latin typeface="Arial"/>
              </a:rPr>
              <a:t>Bascom cleft lift procedure</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Bailey &amp; Love — Karydakis flap steps</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16 / 45</a:t>
            </a: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LAY OPEN TECHNIQUE</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Excise all sinus tracts completely</a:t>
            </a:r>
          </a:p>
          <a:p>
            <a:pPr indent="-228600" marL="320040">
              <a:spcBef>
                <a:spcPts val="100"/>
              </a:spcBef>
              <a:buChar char="•"/>
            </a:pPr>
            <a:r>
              <a:rPr lang="en-US" sz="1900" b="0" dirty="0">
                <a:solidFill>
                  <a:srgbClr val="000000"/>
                </a:solidFill>
                <a:latin typeface="Arial"/>
              </a:rPr>
              <a:t>Wound left open to granulate</a:t>
            </a:r>
          </a:p>
          <a:p>
            <a:pPr indent="-228600" marL="320040">
              <a:spcBef>
                <a:spcPts val="100"/>
              </a:spcBef>
              <a:buChar char="•"/>
            </a:pPr>
            <a:r>
              <a:rPr lang="en-US" sz="1900" b="0" dirty="0">
                <a:solidFill>
                  <a:srgbClr val="000000"/>
                </a:solidFill>
                <a:latin typeface="Arial"/>
              </a:rPr>
              <a:t>Simple technique — recurrence 4–8%</a:t>
            </a:r>
          </a:p>
          <a:p>
            <a:pPr indent="-228600" marL="320040">
              <a:spcBef>
                <a:spcPts val="100"/>
              </a:spcBef>
              <a:buChar char="•"/>
            </a:pPr>
            <a:r>
              <a:rPr lang="en-US" sz="1900" b="0" dirty="0">
                <a:solidFill>
                  <a:srgbClr val="000000"/>
                </a:solidFill>
                <a:latin typeface="Arial"/>
              </a:rPr>
              <a:t>Slow healing — 6 to 10 weeks</a:t>
            </a:r>
          </a:p>
          <a:p>
            <a:pPr indent="-228600" marL="320040">
              <a:spcBef>
                <a:spcPts val="100"/>
              </a:spcBef>
              <a:buChar char="•"/>
            </a:pPr>
            <a:r>
              <a:rPr lang="en-US" sz="1900" b="0" dirty="0">
                <a:solidFill>
                  <a:srgbClr val="000000"/>
                </a:solidFill>
                <a:latin typeface="Arial"/>
              </a:rPr>
              <a:t>Suitable for primary uncomplicated sinus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17 / 45</a:t>
            </a: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FLAP TECHNIQUES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Karydakis: oblique off-midline closure</a:t>
            </a:r>
          </a:p>
          <a:p>
            <a:pPr indent="-228600" marL="320040">
              <a:spcBef>
                <a:spcPts val="100"/>
              </a:spcBef>
              <a:buChar char="•"/>
            </a:pPr>
            <a:r>
              <a:rPr lang="en-US" sz="1900" b="0" dirty="0">
                <a:solidFill>
                  <a:srgbClr val="000000"/>
                </a:solidFill>
                <a:latin typeface="Arial"/>
              </a:rPr>
              <a:t>Limberg: rhomboid rotation flap</a:t>
            </a:r>
          </a:p>
          <a:p>
            <a:pPr indent="-228600" marL="320040">
              <a:spcBef>
                <a:spcPts val="100"/>
              </a:spcBef>
              <a:buChar char="•"/>
            </a:pPr>
            <a:r>
              <a:rPr lang="en-US" sz="1900" b="0" dirty="0">
                <a:solidFill>
                  <a:srgbClr val="000000"/>
                </a:solidFill>
                <a:latin typeface="Arial"/>
              </a:rPr>
              <a:t>Cleft Lift: flattens natal cleft depth</a:t>
            </a:r>
          </a:p>
          <a:p>
            <a:pPr indent="-228600" marL="320040">
              <a:spcBef>
                <a:spcPts val="100"/>
              </a:spcBef>
              <a:buChar char="•"/>
            </a:pPr>
            <a:r>
              <a:rPr lang="en-US" sz="1900" b="0" dirty="0">
                <a:solidFill>
                  <a:srgbClr val="000000"/>
                </a:solidFill>
                <a:latin typeface="Arial"/>
              </a:rPr>
              <a:t>Faster healing than open techniques</a:t>
            </a:r>
          </a:p>
          <a:p>
            <a:pPr indent="-228600" marL="320040">
              <a:spcBef>
                <a:spcPts val="100"/>
              </a:spcBef>
              <a:buChar char="•"/>
            </a:pPr>
            <a:r>
              <a:rPr lang="en-US" sz="1900" b="0" dirty="0">
                <a:solidFill>
                  <a:srgbClr val="000000"/>
                </a:solidFill>
                <a:latin typeface="Arial"/>
              </a:rPr>
              <a:t>Recurrence rate reduced to 1–3%</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Bailey &amp; Love — Limberg flap figure</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18 / 45</a:t>
            </a: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MINIMALLY INVASIVE OPTIONS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Phenol injection — sclerosant therapy</a:t>
            </a:r>
          </a:p>
          <a:p>
            <a:pPr indent="-228600" marL="320040">
              <a:spcBef>
                <a:spcPts val="100"/>
              </a:spcBef>
              <a:buChar char="•"/>
            </a:pPr>
            <a:r>
              <a:rPr lang="en-US" sz="1900" b="0" dirty="0">
                <a:solidFill>
                  <a:srgbClr val="000000"/>
                </a:solidFill>
                <a:latin typeface="Arial"/>
              </a:rPr>
              <a:t>Laser ablation: SiLaT technique</a:t>
            </a:r>
          </a:p>
          <a:p>
            <a:pPr indent="-228600" marL="320040">
              <a:spcBef>
                <a:spcPts val="100"/>
              </a:spcBef>
              <a:buChar char="•"/>
            </a:pPr>
            <a:r>
              <a:rPr lang="en-US" sz="1900" b="0" dirty="0">
                <a:solidFill>
                  <a:srgbClr val="000000"/>
                </a:solidFill>
                <a:latin typeface="Arial"/>
              </a:rPr>
              <a:t>Video-assisted ablation (VAAPS)</a:t>
            </a:r>
          </a:p>
          <a:p>
            <a:pPr indent="-228600" marL="320040">
              <a:spcBef>
                <a:spcPts val="100"/>
              </a:spcBef>
              <a:buChar char="•"/>
            </a:pPr>
            <a:r>
              <a:rPr lang="en-US" sz="1900" b="0" dirty="0">
                <a:solidFill>
                  <a:srgbClr val="000000"/>
                </a:solidFill>
                <a:latin typeface="Arial"/>
              </a:rPr>
              <a:t>Suitable for simple sinus tracts only</a:t>
            </a:r>
          </a:p>
          <a:p>
            <a:pPr indent="-228600" marL="320040">
              <a:spcBef>
                <a:spcPts val="100"/>
              </a:spcBef>
              <a:buChar char="•"/>
            </a:pPr>
            <a:r>
              <a:rPr lang="en-US" sz="1900" b="0" dirty="0">
                <a:solidFill>
                  <a:srgbClr val="000000"/>
                </a:solidFill>
                <a:latin typeface="Arial"/>
              </a:rPr>
              <a:t>Not for complex or recurrent disease</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19 / 45</a:t>
            </a: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0"/>
            <a:ext cx="8412480" cy="100584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4000" b="1" dirty="0">
                <a:solidFill>
                  <a:srgbClr val="CC0000"/>
                </a:solidFill>
                <a:latin typeface="Arial"/>
              </a:rPr>
              <a:t>PILONIDAL SINUS</a:t>
            </a:r>
          </a:p>
        </p:txBody>
      </p:sp>
      <p:sp>
        <p:nvSpPr>
          <p:cNvPr id="3" name="s3"/>
          <p:cNvSpPr>
            <a:spLocks noGrp="1"/>
          </p:cNvSpPr>
          <p:nvPr/>
        </p:nvSpPr>
        <p:spPr>
          <a:xfrm>
            <a:off x="274320" y="1965960"/>
            <a:ext cx="8412480" cy="54864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2200" b="0" dirty="0">
                <a:solidFill>
                  <a:srgbClr val="CC0000"/>
                </a:solidFill>
                <a:latin typeface="Arial"/>
              </a:rPr>
              <a:t>Disease of the Natal Cleft</a:t>
            </a:r>
          </a:p>
        </p:txBody>
      </p:sp>
      <p:sp>
        <p:nvSpPr>
          <p:cNvPr id="4" name="ln4"/>
          <p:cNvSpPr/>
          <p:nvPr/>
        </p:nvSpPr>
        <p:spPr>
          <a:xfrm>
            <a:off x="3017520" y="2697480"/>
            <a:ext cx="2926080" cy="36576"/>
          </a:xfrm>
          <a:prstGeom prst="rect">
            <a:avLst/>
          </a:prstGeom>
          <a:solidFill>
            <a:srgbClr val="CC0000"/>
          </a:solidFill>
          <a:ln>
            <a:noFill/>
          </a:ln>
        </p:spPr>
        <p:txBody>
          <a:bodyPr/>
          <a:lstStyle/>
        </p:txBody>
      </p:sp>
      <p:sp>
        <p:nvSpPr>
          <p:cNvPr id="5" name="s5"/>
          <p:cNvSpPr>
            <a:spLocks noGrp="1"/>
          </p:cNvSpPr>
          <p:nvPr/>
        </p:nvSpPr>
        <p:spPr>
          <a:xfrm>
            <a:off x="274320" y="2834640"/>
            <a:ext cx="8412480" cy="45720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600" b="0" dirty="0">
                <a:solidFill>
                  <a:srgbClr val="444444"/>
                </a:solidFill>
                <a:latin typeface="Arial"/>
              </a:rPr>
              <a:t>Presented by</a:t>
            </a:r>
          </a:p>
        </p:txBody>
      </p:sp>
      <p:sp>
        <p:nvSpPr>
          <p:cNvPr id="6" name="s6"/>
          <p:cNvSpPr>
            <a:spLocks noGrp="1"/>
          </p:cNvSpPr>
          <p:nvPr/>
        </p:nvSpPr>
        <p:spPr>
          <a:xfrm>
            <a:off x="274320" y="3337560"/>
            <a:ext cx="8412480" cy="68580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2800" b="1" dirty="0">
                <a:solidFill>
                  <a:srgbClr val="000000"/>
                </a:solidFill>
                <a:latin typeface="Arial"/>
              </a:rPr>
              <a:t>Prof. Zahid Mahmood</a:t>
            </a:r>
          </a:p>
        </p:txBody>
      </p:sp>
      <p:sp>
        <p:nvSpPr>
          <p:cNvPr id="7" name="s7"/>
          <p:cNvSpPr>
            <a:spLocks noGrp="1"/>
          </p:cNvSpPr>
          <p:nvPr/>
        </p:nvSpPr>
        <p:spPr>
          <a:xfrm>
            <a:off x="274320" y="4069080"/>
            <a:ext cx="8412480" cy="41148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700" b="0" dirty="0">
                <a:solidFill>
                  <a:srgbClr val="444444"/>
                </a:solidFill>
                <a:latin typeface="Arial"/>
              </a:rPr>
              <a:t>Professor of Surgery</a:t>
            </a:r>
          </a:p>
        </p:txBody>
      </p:sp>
      <p:sp>
        <p:nvSpPr>
          <p:cNvPr id="8" name="s8"/>
          <p:cNvSpPr>
            <a:spLocks noGrp="1"/>
          </p:cNvSpPr>
          <p:nvPr/>
        </p:nvSpPr>
        <p:spPr>
          <a:xfrm>
            <a:off x="274320" y="4498848"/>
            <a:ext cx="8412480" cy="41148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700" b="0" dirty="0">
                <a:solidFill>
                  <a:srgbClr val="444444"/>
                </a:solidFill>
                <a:latin typeface="Arial"/>
              </a:rPr>
              <a:t>Lahore Medical and Dental College</a:t>
            </a:r>
          </a:p>
        </p:txBody>
      </p:sp>
      <p:sp>
        <p:nvSpPr>
          <p:cNvPr id="9" name="s9"/>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 / 45</a:t>
            </a:r>
          </a:p>
        </p:txBody>
      </p:sp>
    </p:spTree>
  </p:cSld>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POST-OPERATIVE ADVICE</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Regular shaving of natal cleft</a:t>
            </a:r>
          </a:p>
          <a:p>
            <a:pPr indent="-228600" marL="320040">
              <a:spcBef>
                <a:spcPts val="100"/>
              </a:spcBef>
              <a:buChar char="•"/>
            </a:pPr>
            <a:r>
              <a:rPr lang="en-US" sz="1900" b="0" dirty="0">
                <a:solidFill>
                  <a:srgbClr val="000000"/>
                </a:solidFill>
                <a:latin typeface="Arial"/>
              </a:rPr>
              <a:t>Daily wound irrigation essential</a:t>
            </a:r>
          </a:p>
          <a:p>
            <a:pPr indent="-228600" marL="320040">
              <a:spcBef>
                <a:spcPts val="100"/>
              </a:spcBef>
              <a:buChar char="•"/>
            </a:pPr>
            <a:r>
              <a:rPr lang="en-US" sz="1900" b="0" dirty="0">
                <a:solidFill>
                  <a:srgbClr val="000000"/>
                </a:solidFill>
                <a:latin typeface="Arial"/>
              </a:rPr>
              <a:t>Avoid prolonged sitting for 4 weeks</a:t>
            </a:r>
          </a:p>
          <a:p>
            <a:pPr indent="-228600" marL="320040">
              <a:spcBef>
                <a:spcPts val="100"/>
              </a:spcBef>
              <a:buChar char="•"/>
            </a:pPr>
            <a:r>
              <a:rPr lang="en-US" sz="1900" b="0" dirty="0">
                <a:solidFill>
                  <a:srgbClr val="000000"/>
                </a:solidFill>
                <a:latin typeface="Arial"/>
              </a:rPr>
              <a:t>High-fibre diet — avoid constipation</a:t>
            </a:r>
          </a:p>
          <a:p>
            <a:pPr indent="-228600" marL="320040">
              <a:spcBef>
                <a:spcPts val="100"/>
              </a:spcBef>
              <a:buChar char="•"/>
            </a:pPr>
            <a:r>
              <a:rPr lang="en-US" sz="1900" b="0" dirty="0">
                <a:solidFill>
                  <a:srgbClr val="000000"/>
                </a:solidFill>
                <a:latin typeface="Arial"/>
              </a:rPr>
              <a:t>Long-term hair removal cream use</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20 / 45</a:t>
            </a: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COMPLICATIONS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Wound infection and dehiscence</a:t>
            </a:r>
          </a:p>
          <a:p>
            <a:pPr indent="-228600" marL="320040">
              <a:spcBef>
                <a:spcPts val="100"/>
              </a:spcBef>
              <a:buChar char="•"/>
            </a:pPr>
            <a:r>
              <a:rPr lang="en-US" sz="1900" b="0" dirty="0">
                <a:solidFill>
                  <a:srgbClr val="000000"/>
                </a:solidFill>
                <a:latin typeface="Arial"/>
              </a:rPr>
              <a:t>Recurrence — commonest complication</a:t>
            </a:r>
          </a:p>
          <a:p>
            <a:pPr indent="-228600" marL="320040">
              <a:spcBef>
                <a:spcPts val="100"/>
              </a:spcBef>
              <a:buChar char="•"/>
            </a:pPr>
            <a:r>
              <a:rPr lang="en-US" sz="1900" b="0" dirty="0">
                <a:solidFill>
                  <a:srgbClr val="000000"/>
                </a:solidFill>
                <a:latin typeface="Arial"/>
              </a:rPr>
              <a:t>Chronic non-healing wound</a:t>
            </a:r>
          </a:p>
          <a:p>
            <a:pPr indent="-228600" marL="320040">
              <a:spcBef>
                <a:spcPts val="100"/>
              </a:spcBef>
              <a:buChar char="•"/>
            </a:pPr>
            <a:r>
              <a:rPr lang="en-US" sz="1900" b="0" dirty="0">
                <a:solidFill>
                  <a:srgbClr val="000000"/>
                </a:solidFill>
                <a:latin typeface="Arial"/>
              </a:rPr>
              <a:t>Fistula to rectum — rare</a:t>
            </a:r>
          </a:p>
          <a:p>
            <a:pPr indent="-228600" marL="320040">
              <a:spcBef>
                <a:spcPts val="100"/>
              </a:spcBef>
              <a:buChar char="•"/>
            </a:pPr>
            <a:r>
              <a:rPr lang="en-US" sz="1900" b="0" dirty="0">
                <a:solidFill>
                  <a:srgbClr val="000000"/>
                </a:solidFill>
                <a:latin typeface="Arial"/>
              </a:rPr>
              <a:t>Malignant change: squamous carcinoma</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21 / 45</a:t>
            </a: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RECURRENCE — KEY POINTS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Recurrence: 5–40% depending on technique</a:t>
            </a:r>
          </a:p>
          <a:p>
            <a:pPr indent="-228600" marL="320040">
              <a:spcBef>
                <a:spcPts val="100"/>
              </a:spcBef>
              <a:buChar char="•"/>
            </a:pPr>
            <a:r>
              <a:rPr lang="en-US" sz="1900" b="0" dirty="0">
                <a:solidFill>
                  <a:srgbClr val="000000"/>
                </a:solidFill>
                <a:latin typeface="Arial"/>
              </a:rPr>
              <a:t>Causes: incomplete excision, midline scar</a:t>
            </a:r>
          </a:p>
          <a:p>
            <a:pPr indent="-228600" marL="320040">
              <a:spcBef>
                <a:spcPts val="100"/>
              </a:spcBef>
              <a:buChar char="•"/>
            </a:pPr>
            <a:r>
              <a:rPr lang="en-US" sz="1900" b="0" dirty="0">
                <a:solidFill>
                  <a:srgbClr val="000000"/>
                </a:solidFill>
                <a:latin typeface="Arial"/>
              </a:rPr>
              <a:t>Ongoing hirsutism and poor hygiene</a:t>
            </a:r>
          </a:p>
          <a:p>
            <a:pPr indent="-228600" marL="320040">
              <a:spcBef>
                <a:spcPts val="100"/>
              </a:spcBef>
              <a:buChar char="•"/>
            </a:pPr>
            <a:r>
              <a:rPr lang="en-US" sz="1900" b="0" dirty="0">
                <a:solidFill>
                  <a:srgbClr val="000000"/>
                </a:solidFill>
                <a:latin typeface="Arial"/>
              </a:rPr>
              <a:t>Off-midline closure reduces recurrence</a:t>
            </a:r>
          </a:p>
          <a:p>
            <a:pPr indent="-228600" marL="320040">
              <a:spcBef>
                <a:spcPts val="100"/>
              </a:spcBef>
              <a:buChar char="•"/>
            </a:pPr>
            <a:r>
              <a:rPr lang="en-US" sz="1900" b="0" dirty="0">
                <a:solidFill>
                  <a:srgbClr val="000000"/>
                </a:solidFill>
                <a:latin typeface="Arial"/>
              </a:rPr>
              <a:t>Flap repair preferred for recurrent cases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22 / 45</a:t>
            </a: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MALIGNANT TRANSFORMATION</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Rare but well-recognised complication</a:t>
            </a:r>
          </a:p>
          <a:p>
            <a:pPr indent="-228600" marL="320040">
              <a:spcBef>
                <a:spcPts val="100"/>
              </a:spcBef>
              <a:buChar char="•"/>
            </a:pPr>
            <a:r>
              <a:rPr lang="en-US" sz="1900" b="0" dirty="0">
                <a:solidFill>
                  <a:srgbClr val="000000"/>
                </a:solidFill>
                <a:latin typeface="Arial"/>
              </a:rPr>
              <a:t>Squamous cell carcinoma in chronic sinus</a:t>
            </a:r>
          </a:p>
          <a:p>
            <a:pPr indent="-228600" marL="320040">
              <a:spcBef>
                <a:spcPts val="100"/>
              </a:spcBef>
              <a:buChar char="•"/>
            </a:pPr>
            <a:r>
              <a:rPr lang="en-US" sz="1900" b="0" dirty="0">
                <a:solidFill>
                  <a:srgbClr val="000000"/>
                </a:solidFill>
                <a:latin typeface="Arial"/>
              </a:rPr>
              <a:t>Suspect: non-healing, bleeding, mass</a:t>
            </a:r>
          </a:p>
          <a:p>
            <a:pPr indent="-228600" marL="320040">
              <a:spcBef>
                <a:spcPts val="100"/>
              </a:spcBef>
              <a:buChar char="•"/>
            </a:pPr>
            <a:r>
              <a:rPr lang="en-US" sz="1900" b="0" dirty="0">
                <a:solidFill>
                  <a:srgbClr val="000000"/>
                </a:solidFill>
                <a:latin typeface="Arial"/>
              </a:rPr>
              <a:t>Biopsy all suspicious chronic sinuses</a:t>
            </a:r>
          </a:p>
          <a:p>
            <a:pPr indent="-228600" marL="320040">
              <a:spcBef>
                <a:spcPts val="100"/>
              </a:spcBef>
              <a:buChar char="•"/>
            </a:pPr>
            <a:r>
              <a:rPr lang="en-US" sz="1900" b="0" dirty="0">
                <a:solidFill>
                  <a:srgbClr val="000000"/>
                </a:solidFill>
                <a:latin typeface="Arial"/>
              </a:rPr>
              <a:t>Wide excision ± radiotherapy required</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23 / 45</a:t>
            </a: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TAKE HOME MESSAGE</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1" dirty="0">
                <a:solidFill>
                  <a:srgbClr val="CC0000"/>
                </a:solidFill>
                <a:latin typeface="Arial"/>
              </a:rPr>
              <a:t>Acquired disease — not congenital</a:t>
            </a:r>
          </a:p>
          <a:p>
            <a:pPr indent="-228600" marL="320040">
              <a:spcBef>
                <a:spcPts val="100"/>
              </a:spcBef>
              <a:buChar char="•"/>
            </a:pPr>
            <a:r>
              <a:rPr lang="en-US" sz="1900" b="1" dirty="0">
                <a:solidFill>
                  <a:srgbClr val="CC0000"/>
                </a:solidFill>
                <a:latin typeface="Arial"/>
              </a:rPr>
              <a:t>Young hirsute men most at risk</a:t>
            </a:r>
          </a:p>
          <a:p>
            <a:pPr indent="-228600" marL="320040">
              <a:spcBef>
                <a:spcPts val="100"/>
              </a:spcBef>
              <a:buChar char="•"/>
            </a:pPr>
            <a:r>
              <a:rPr lang="en-US" sz="1900" b="1" dirty="0">
                <a:solidFill>
                  <a:srgbClr val="CC0000"/>
                </a:solidFill>
                <a:latin typeface="Arial"/>
              </a:rPr>
              <a:t>Acute phase: drain first, then definitive surgery</a:t>
            </a:r>
          </a:p>
          <a:p>
            <a:pPr indent="-228600" marL="320040">
              <a:spcBef>
                <a:spcPts val="100"/>
              </a:spcBef>
              <a:buChar char="•"/>
            </a:pPr>
            <a:r>
              <a:rPr lang="en-US" sz="1900" b="1" dirty="0">
                <a:solidFill>
                  <a:srgbClr val="CC0000"/>
                </a:solidFill>
                <a:latin typeface="Arial"/>
              </a:rPr>
              <a:t>Off-midline closure = best recurrence prevention</a:t>
            </a:r>
          </a:p>
          <a:p>
            <a:pPr indent="-228600" marL="320040">
              <a:spcBef>
                <a:spcPts val="100"/>
              </a:spcBef>
              <a:buChar char="•"/>
            </a:pPr>
            <a:r>
              <a:rPr lang="en-US" sz="1900" b="1" dirty="0">
                <a:solidFill>
                  <a:srgbClr val="CC0000"/>
                </a:solidFill>
                <a:latin typeface="Arial"/>
              </a:rPr>
              <a:t>Hair removal is key to prevention</a:t>
            </a:r>
          </a:p>
          <a:p>
            <a:pPr indent="-228600" marL="320040">
              <a:spcBef>
                <a:spcPts val="100"/>
              </a:spcBef>
              <a:buChar char="•"/>
            </a:pPr>
            <a:r>
              <a:rPr lang="en-US" sz="1900" b="1" dirty="0">
                <a:solidFill>
                  <a:srgbClr val="CC0000"/>
                </a:solidFill>
                <a:latin typeface="Arial"/>
              </a:rPr>
              <a:t>Always biopsy chronic non-healing wounds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24 / 45</a:t>
            </a: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1</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The most common site of pilonidal sinus is: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Axilla</a:t>
            </a:r>
          </a:p>
          <a:p>
            <a:pPr>
              <a:spcBef>
                <a:spcPts val="100"/>
              </a:spcBef>
              <a:buNone/>
            </a:pPr>
            <a:r>
              <a:rPr lang="en-US" sz="1800" b="1" dirty="0">
                <a:solidFill>
                  <a:srgbClr val="CC0000"/>
                </a:solidFill>
                <a:latin typeface="Arial"/>
              </a:rPr>
              <a:t>B. Natal cleft / sacrococcygeal region ✓ KEY</a:t>
            </a:r>
          </a:p>
          <a:p>
            <a:pPr>
              <a:spcBef>
                <a:spcPts val="100"/>
              </a:spcBef>
              <a:buNone/>
            </a:pPr>
            <a:r>
              <a:rPr lang="en-US" sz="1800" b="0" dirty="0">
                <a:solidFill>
                  <a:srgbClr val="000000"/>
                </a:solidFill>
                <a:latin typeface="Arial"/>
              </a:rPr>
              <a:t>C. Scalp</a:t>
            </a:r>
          </a:p>
          <a:p>
            <a:pPr>
              <a:spcBef>
                <a:spcPts val="100"/>
              </a:spcBef>
              <a:buNone/>
            </a:pPr>
            <a:r>
              <a:rPr lang="en-US" sz="1800" b="0" dirty="0">
                <a:solidFill>
                  <a:srgbClr val="000000"/>
                </a:solidFill>
                <a:latin typeface="Arial"/>
              </a:rPr>
              <a:t>D. Umbilicus</a:t>
            </a:r>
          </a:p>
          <a:p>
            <a:pPr>
              <a:spcBef>
                <a:spcPts val="100"/>
              </a:spcBef>
              <a:buNone/>
            </a:pPr>
            <a:r>
              <a:rPr lang="en-US" sz="1800" b="0" dirty="0">
                <a:solidFill>
                  <a:srgbClr val="000000"/>
                </a:solidFill>
                <a:latin typeface="Arial"/>
              </a:rPr>
              <a:t>E. Web of fingers</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25 / 45</a:t>
            </a: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2</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Pilonidal sinus is best described as: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1" dirty="0">
                <a:solidFill>
                  <a:srgbClr val="CC0000"/>
                </a:solidFill>
                <a:latin typeface="Arial"/>
              </a:rPr>
              <a:t>A. Acquired epithelium-lined sinus with hair ✓ KEY</a:t>
            </a:r>
          </a:p>
          <a:p>
            <a:pPr>
              <a:spcBef>
                <a:spcPts val="100"/>
              </a:spcBef>
              <a:buNone/>
            </a:pPr>
            <a:r>
              <a:rPr lang="en-US" sz="1800" b="0" dirty="0">
                <a:solidFill>
                  <a:srgbClr val="000000"/>
                </a:solidFill>
                <a:latin typeface="Arial"/>
              </a:rPr>
              <a:t>B. Anal fistula variant</a:t>
            </a:r>
          </a:p>
          <a:p>
            <a:pPr>
              <a:spcBef>
                <a:spcPts val="100"/>
              </a:spcBef>
              <a:buNone/>
            </a:pPr>
            <a:r>
              <a:rPr lang="en-US" sz="1800" b="0" dirty="0">
                <a:solidFill>
                  <a:srgbClr val="000000"/>
                </a:solidFill>
                <a:latin typeface="Arial"/>
              </a:rPr>
              <a:t>C. Congenital sinus from spinal defect</a:t>
            </a:r>
          </a:p>
          <a:p>
            <a:pPr>
              <a:spcBef>
                <a:spcPts val="100"/>
              </a:spcBef>
              <a:buNone/>
            </a:pPr>
            <a:r>
              <a:rPr lang="en-US" sz="1800" b="0" dirty="0">
                <a:solidFill>
                  <a:srgbClr val="000000"/>
                </a:solidFill>
                <a:latin typeface="Arial"/>
              </a:rPr>
              <a:t>D. Infected sebaceous cyst</a:t>
            </a:r>
          </a:p>
          <a:p>
            <a:pPr>
              <a:spcBef>
                <a:spcPts val="100"/>
              </a:spcBef>
              <a:buNone/>
            </a:pPr>
            <a:r>
              <a:rPr lang="en-US" sz="1800" b="0" dirty="0">
                <a:solidFill>
                  <a:srgbClr val="000000"/>
                </a:solidFill>
                <a:latin typeface="Arial"/>
              </a:rPr>
              <a:t>E. Sacral dermoid cyst</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26 / 45</a:t>
            </a:r>
          </a:p>
        </p:txBody>
      </p:sp>
    </p:spTree>
  </p:cSld>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3</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Pilonidal sinus is also known as: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Barber's disease</a:t>
            </a:r>
          </a:p>
          <a:p>
            <a:pPr>
              <a:spcBef>
                <a:spcPts val="100"/>
              </a:spcBef>
              <a:buNone/>
            </a:pPr>
            <a:r>
              <a:rPr lang="en-US" sz="1800" b="0" dirty="0">
                <a:solidFill>
                  <a:srgbClr val="000000"/>
                </a:solidFill>
                <a:latin typeface="Arial"/>
              </a:rPr>
              <a:t>B. Cook's abscess</a:t>
            </a:r>
          </a:p>
          <a:p>
            <a:pPr>
              <a:spcBef>
                <a:spcPts val="100"/>
              </a:spcBef>
              <a:buNone/>
            </a:pPr>
            <a:r>
              <a:rPr lang="en-US" sz="1800" b="1" dirty="0">
                <a:solidFill>
                  <a:srgbClr val="CC0000"/>
                </a:solidFill>
                <a:latin typeface="Arial"/>
              </a:rPr>
              <a:t>C. Jeep driver's disease ✓ KEY</a:t>
            </a:r>
          </a:p>
          <a:p>
            <a:pPr>
              <a:spcBef>
                <a:spcPts val="100"/>
              </a:spcBef>
              <a:buNone/>
            </a:pPr>
            <a:r>
              <a:rPr lang="en-US" sz="1800" b="0" dirty="0">
                <a:solidFill>
                  <a:srgbClr val="000000"/>
                </a:solidFill>
                <a:latin typeface="Arial"/>
              </a:rPr>
              <a:t>D. Miner's disease</a:t>
            </a:r>
          </a:p>
          <a:p>
            <a:pPr>
              <a:spcBef>
                <a:spcPts val="100"/>
              </a:spcBef>
              <a:buNone/>
            </a:pPr>
            <a:r>
              <a:rPr lang="en-US" sz="1800" b="0" dirty="0">
                <a:solidFill>
                  <a:srgbClr val="000000"/>
                </a:solidFill>
                <a:latin typeface="Arial"/>
              </a:rPr>
              <a:t>E. Shepherd's disease</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27 / 45</a:t>
            </a:r>
          </a:p>
        </p:txBody>
      </p:sp>
    </p:spTree>
  </p:cSld>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4</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The primary pit of pilonidal sinus is located:</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Anterior to coccyx only</a:t>
            </a:r>
          </a:p>
          <a:p>
            <a:pPr>
              <a:spcBef>
                <a:spcPts val="100"/>
              </a:spcBef>
              <a:buNone/>
            </a:pPr>
            <a:r>
              <a:rPr lang="en-US" sz="1800" b="0" dirty="0">
                <a:solidFill>
                  <a:srgbClr val="000000"/>
                </a:solidFill>
                <a:latin typeface="Arial"/>
              </a:rPr>
              <a:t>B. In the ischiorectal fossa</a:t>
            </a:r>
          </a:p>
          <a:p>
            <a:pPr>
              <a:spcBef>
                <a:spcPts val="100"/>
              </a:spcBef>
              <a:buNone/>
            </a:pPr>
            <a:r>
              <a:rPr lang="en-US" sz="1800" b="1" dirty="0">
                <a:solidFill>
                  <a:srgbClr val="CC0000"/>
                </a:solidFill>
                <a:latin typeface="Arial"/>
              </a:rPr>
              <a:t>C. In the midline natal cleft ✓ KEY</a:t>
            </a:r>
          </a:p>
          <a:p>
            <a:pPr>
              <a:spcBef>
                <a:spcPts val="100"/>
              </a:spcBef>
              <a:buNone/>
            </a:pPr>
            <a:r>
              <a:rPr lang="en-US" sz="1800" b="0" dirty="0">
                <a:solidFill>
                  <a:srgbClr val="000000"/>
                </a:solidFill>
                <a:latin typeface="Arial"/>
              </a:rPr>
              <a:t>D. Inside the anal canal</a:t>
            </a:r>
          </a:p>
          <a:p>
            <a:pPr>
              <a:spcBef>
                <a:spcPts val="100"/>
              </a:spcBef>
              <a:buNone/>
            </a:pPr>
            <a:r>
              <a:rPr lang="en-US" sz="1800" b="0" dirty="0">
                <a:solidFill>
                  <a:srgbClr val="000000"/>
                </a:solidFill>
                <a:latin typeface="Arial"/>
              </a:rPr>
              <a:t>E. Lateral to anal verge</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28 / 45</a:t>
            </a:r>
          </a:p>
        </p:txBody>
      </p:sp>
    </p:spTree>
  </p:cSld>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5</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Immediate treatment of acute pilonidal abscess is: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Antibiotics alone</a:t>
            </a:r>
          </a:p>
          <a:p>
            <a:pPr>
              <a:spcBef>
                <a:spcPts val="100"/>
              </a:spcBef>
              <a:buNone/>
            </a:pPr>
            <a:r>
              <a:rPr lang="en-US" sz="1800" b="1" dirty="0">
                <a:solidFill>
                  <a:srgbClr val="CC0000"/>
                </a:solidFill>
                <a:latin typeface="Arial"/>
              </a:rPr>
              <a:t>B. Incision and drainage ✓ KEY</a:t>
            </a:r>
          </a:p>
          <a:p>
            <a:pPr>
              <a:spcBef>
                <a:spcPts val="100"/>
              </a:spcBef>
              <a:buNone/>
            </a:pPr>
            <a:r>
              <a:rPr lang="en-US" sz="1800" b="0" dirty="0">
                <a:solidFill>
                  <a:srgbClr val="000000"/>
                </a:solidFill>
                <a:latin typeface="Arial"/>
              </a:rPr>
              <a:t>C. Karydakis flap repair</a:t>
            </a:r>
          </a:p>
          <a:p>
            <a:pPr>
              <a:spcBef>
                <a:spcPts val="100"/>
              </a:spcBef>
              <a:buNone/>
            </a:pPr>
            <a:r>
              <a:rPr lang="en-US" sz="1800" b="0" dirty="0">
                <a:solidFill>
                  <a:srgbClr val="000000"/>
                </a:solidFill>
                <a:latin typeface="Arial"/>
              </a:rPr>
              <a:t>D. Marsupialization</a:t>
            </a:r>
          </a:p>
          <a:p>
            <a:pPr>
              <a:spcBef>
                <a:spcPts val="100"/>
              </a:spcBef>
              <a:buNone/>
            </a:pPr>
            <a:r>
              <a:rPr lang="en-US" sz="1800" b="0" dirty="0">
                <a:solidFill>
                  <a:srgbClr val="000000"/>
                </a:solidFill>
                <a:latin typeface="Arial"/>
              </a:rPr>
              <a:t>E. Wide excision and primary closure</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29 / 45</a:t>
            </a: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DID YOU KNOW?</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Pilonidal = 'Nest of Hair' — Latin origin</a:t>
            </a:r>
          </a:p>
          <a:p>
            <a:pPr indent="-228600" marL="320040">
              <a:spcBef>
                <a:spcPts val="100"/>
              </a:spcBef>
              <a:buChar char="•"/>
            </a:pPr>
            <a:r>
              <a:rPr lang="en-US" sz="1900" b="0" dirty="0">
                <a:solidFill>
                  <a:srgbClr val="000000"/>
                </a:solidFill>
                <a:latin typeface="Arial"/>
              </a:rPr>
              <a:t>First described by Anderson in 1847</a:t>
            </a:r>
          </a:p>
          <a:p>
            <a:pPr indent="-228600" marL="320040">
              <a:spcBef>
                <a:spcPts val="100"/>
              </a:spcBef>
              <a:buChar char="•"/>
            </a:pPr>
            <a:r>
              <a:rPr lang="en-US" sz="1900" b="0" dirty="0">
                <a:solidFill>
                  <a:srgbClr val="000000"/>
                </a:solidFill>
                <a:latin typeface="Arial"/>
              </a:rPr>
              <a:t>Called 'Jeep Driver’s Disease' in WW2</a:t>
            </a:r>
          </a:p>
          <a:p>
            <a:pPr indent="-228600" marL="320040">
              <a:spcBef>
                <a:spcPts val="100"/>
              </a:spcBef>
              <a:buChar char="•"/>
            </a:pPr>
            <a:r>
              <a:rPr lang="en-US" sz="1900" b="0" dirty="0">
                <a:solidFill>
                  <a:srgbClr val="000000"/>
                </a:solidFill>
                <a:latin typeface="Arial"/>
              </a:rPr>
              <a:t>Hair DRILLS into skin — does not grow from it</a:t>
            </a:r>
          </a:p>
          <a:p>
            <a:pPr indent="-228600" marL="320040">
              <a:spcBef>
                <a:spcPts val="100"/>
              </a:spcBef>
              <a:buChar char="•"/>
            </a:pPr>
            <a:r>
              <a:rPr lang="en-US" sz="1900" b="0" dirty="0">
                <a:solidFill>
                  <a:srgbClr val="000000"/>
                </a:solidFill>
                <a:latin typeface="Arial"/>
              </a:rPr>
              <a:t>More common than appendicitis in some studies</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photo: Wartime jeep / hair tuft in pit</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 / 45</a:t>
            </a:r>
          </a:p>
        </p:txBody>
      </p:sp>
    </p:spTree>
  </p:cSld>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6</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Off-midline closure to reduce recurrence is: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Bascom I technique</a:t>
            </a:r>
          </a:p>
          <a:p>
            <a:pPr>
              <a:spcBef>
                <a:spcPts val="100"/>
              </a:spcBef>
              <a:buNone/>
            </a:pPr>
            <a:r>
              <a:rPr lang="en-US" sz="1800" b="0" dirty="0">
                <a:solidFill>
                  <a:srgbClr val="000000"/>
                </a:solidFill>
                <a:latin typeface="Arial"/>
              </a:rPr>
              <a:t>B. Goodsall's procedure</a:t>
            </a:r>
          </a:p>
          <a:p>
            <a:pPr>
              <a:spcBef>
                <a:spcPts val="100"/>
              </a:spcBef>
              <a:buNone/>
            </a:pPr>
            <a:r>
              <a:rPr lang="en-US" sz="1800" b="1" dirty="0">
                <a:solidFill>
                  <a:srgbClr val="CC0000"/>
                </a:solidFill>
                <a:latin typeface="Arial"/>
              </a:rPr>
              <a:t>C. Karydakis flap ✓ KEY</a:t>
            </a:r>
          </a:p>
          <a:p>
            <a:pPr>
              <a:spcBef>
                <a:spcPts val="100"/>
              </a:spcBef>
              <a:buNone/>
            </a:pPr>
            <a:r>
              <a:rPr lang="en-US" sz="1800" b="0" dirty="0">
                <a:solidFill>
                  <a:srgbClr val="000000"/>
                </a:solidFill>
                <a:latin typeface="Arial"/>
              </a:rPr>
              <a:t>D. Milligan-Morgan procedure</a:t>
            </a:r>
          </a:p>
          <a:p>
            <a:pPr>
              <a:spcBef>
                <a:spcPts val="100"/>
              </a:spcBef>
              <a:buNone/>
            </a:pPr>
            <a:r>
              <a:rPr lang="en-US" sz="1800" b="0" dirty="0">
                <a:solidFill>
                  <a:srgbClr val="000000"/>
                </a:solidFill>
                <a:latin typeface="Arial"/>
              </a:rPr>
              <a:t>E. Parks' operation</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30 / 45</a:t>
            </a:r>
          </a:p>
        </p:txBody>
      </p:sp>
    </p:spTree>
  </p:cSld>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7</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Malignant change in chronic pilonidal sinus is: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Adenocarcinoma</a:t>
            </a:r>
          </a:p>
          <a:p>
            <a:pPr>
              <a:spcBef>
                <a:spcPts val="100"/>
              </a:spcBef>
              <a:buNone/>
            </a:pPr>
            <a:r>
              <a:rPr lang="en-US" sz="1800" b="0" dirty="0">
                <a:solidFill>
                  <a:srgbClr val="000000"/>
                </a:solidFill>
                <a:latin typeface="Arial"/>
              </a:rPr>
              <a:t>B. Basal cell carcinoma</a:t>
            </a:r>
          </a:p>
          <a:p>
            <a:pPr>
              <a:spcBef>
                <a:spcPts val="100"/>
              </a:spcBef>
              <a:buNone/>
            </a:pPr>
            <a:r>
              <a:rPr lang="en-US" sz="1800" b="0" dirty="0">
                <a:solidFill>
                  <a:srgbClr val="000000"/>
                </a:solidFill>
                <a:latin typeface="Arial"/>
              </a:rPr>
              <a:t>C. Lymphoma</a:t>
            </a:r>
          </a:p>
          <a:p>
            <a:pPr>
              <a:spcBef>
                <a:spcPts val="100"/>
              </a:spcBef>
              <a:buNone/>
            </a:pPr>
            <a:r>
              <a:rPr lang="en-US" sz="1800" b="0" dirty="0">
                <a:solidFill>
                  <a:srgbClr val="000000"/>
                </a:solidFill>
                <a:latin typeface="Arial"/>
              </a:rPr>
              <a:t>D. Melanoma</a:t>
            </a:r>
          </a:p>
          <a:p>
            <a:pPr>
              <a:spcBef>
                <a:spcPts val="100"/>
              </a:spcBef>
              <a:buNone/>
            </a:pPr>
            <a:r>
              <a:rPr lang="en-US" sz="1800" b="1" dirty="0">
                <a:solidFill>
                  <a:srgbClr val="CC0000"/>
                </a:solidFill>
                <a:latin typeface="Arial"/>
              </a:rPr>
              <a:t>E. Squamous cell carcinoma ✓ KEY</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31 / 45</a:t>
            </a:r>
          </a:p>
        </p:txBody>
      </p:sp>
    </p:spTree>
  </p:cSld>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8</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Which group is most commonly affected by pilonidal sinus?</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Children under 10 years</a:t>
            </a:r>
          </a:p>
          <a:p>
            <a:pPr>
              <a:spcBef>
                <a:spcPts val="100"/>
              </a:spcBef>
              <a:buNone/>
            </a:pPr>
            <a:r>
              <a:rPr lang="en-US" sz="1800" b="0" dirty="0">
                <a:solidFill>
                  <a:srgbClr val="000000"/>
                </a:solidFill>
                <a:latin typeface="Arial"/>
              </a:rPr>
              <a:t>B. Elderly women over 60</a:t>
            </a:r>
          </a:p>
          <a:p>
            <a:pPr>
              <a:spcBef>
                <a:spcPts val="100"/>
              </a:spcBef>
              <a:buNone/>
            </a:pPr>
            <a:r>
              <a:rPr lang="en-US" sz="1800" b="0" dirty="0">
                <a:solidFill>
                  <a:srgbClr val="000000"/>
                </a:solidFill>
                <a:latin typeface="Arial"/>
              </a:rPr>
              <a:t>C. Infants under 2 years</a:t>
            </a:r>
          </a:p>
          <a:p>
            <a:pPr>
              <a:spcBef>
                <a:spcPts val="100"/>
              </a:spcBef>
              <a:buNone/>
            </a:pPr>
            <a:r>
              <a:rPr lang="en-US" sz="1800" b="0" dirty="0">
                <a:solidFill>
                  <a:srgbClr val="000000"/>
                </a:solidFill>
                <a:latin typeface="Arial"/>
              </a:rPr>
              <a:t>D. Post-menopausal women</a:t>
            </a:r>
          </a:p>
          <a:p>
            <a:pPr>
              <a:spcBef>
                <a:spcPts val="100"/>
              </a:spcBef>
              <a:buNone/>
            </a:pPr>
            <a:r>
              <a:rPr lang="en-US" sz="1800" b="1" dirty="0">
                <a:solidFill>
                  <a:srgbClr val="CC0000"/>
                </a:solidFill>
                <a:latin typeface="Arial"/>
              </a:rPr>
              <a:t>E. Young men aged 15–30 years ✓ KEY</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32 / 45</a:t>
            </a:r>
          </a:p>
        </p:txBody>
      </p:sp>
    </p:spTree>
  </p:cSld>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9</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Recurrence after surgery is highest with:</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Cleft lift procedure</a:t>
            </a:r>
          </a:p>
          <a:p>
            <a:pPr>
              <a:spcBef>
                <a:spcPts val="100"/>
              </a:spcBef>
              <a:buNone/>
            </a:pPr>
            <a:r>
              <a:rPr lang="en-US" sz="1800" b="0" dirty="0">
                <a:solidFill>
                  <a:srgbClr val="000000"/>
                </a:solidFill>
                <a:latin typeface="Arial"/>
              </a:rPr>
              <a:t>B. Karydakis off-midline closure</a:t>
            </a:r>
          </a:p>
          <a:p>
            <a:pPr>
              <a:spcBef>
                <a:spcPts val="100"/>
              </a:spcBef>
              <a:buNone/>
            </a:pPr>
            <a:r>
              <a:rPr lang="en-US" sz="1800" b="0" dirty="0">
                <a:solidFill>
                  <a:srgbClr val="000000"/>
                </a:solidFill>
                <a:latin typeface="Arial"/>
              </a:rPr>
              <a:t>C. Laser ablation</a:t>
            </a:r>
          </a:p>
          <a:p>
            <a:pPr>
              <a:spcBef>
                <a:spcPts val="100"/>
              </a:spcBef>
              <a:buNone/>
            </a:pPr>
            <a:r>
              <a:rPr lang="en-US" sz="1800" b="0" dirty="0">
                <a:solidFill>
                  <a:srgbClr val="000000"/>
                </a:solidFill>
                <a:latin typeface="Arial"/>
              </a:rPr>
              <a:t>D. Limberg flap technique</a:t>
            </a:r>
          </a:p>
          <a:p>
            <a:pPr>
              <a:spcBef>
                <a:spcPts val="100"/>
              </a:spcBef>
              <a:buNone/>
            </a:pPr>
            <a:r>
              <a:rPr lang="en-US" sz="1800" b="1" dirty="0">
                <a:solidFill>
                  <a:srgbClr val="CC0000"/>
                </a:solidFill>
                <a:latin typeface="Arial"/>
              </a:rPr>
              <a:t>E. Simple midline excision and closure ✓ KEY</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33 / 45</a:t>
            </a:r>
          </a:p>
        </p:txBody>
      </p:sp>
    </p:spTree>
  </p:cSld>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64592"/>
            <a:ext cx="8412480" cy="59436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600" b="1" dirty="0">
                <a:solidFill>
                  <a:srgbClr val="CC0000"/>
                </a:solidFill>
                <a:latin typeface="Arial"/>
              </a:rPr>
              <a:t>MCQ 10</a:t>
            </a:r>
          </a:p>
        </p:txBody>
      </p:sp>
      <p:sp>
        <p:nvSpPr>
          <p:cNvPr id="3" name="ln3"/>
          <p:cNvSpPr/>
          <p:nvPr/>
        </p:nvSpPr>
        <p:spPr>
          <a:xfrm>
            <a:off x="274320" y="804672"/>
            <a:ext cx="8412480" cy="36576"/>
          </a:xfrm>
          <a:prstGeom prst="rect">
            <a:avLst/>
          </a:prstGeom>
          <a:solidFill>
            <a:srgbClr val="CC0000"/>
          </a:solidFill>
          <a:ln>
            <a:noFill/>
          </a:ln>
        </p:spPr>
        <p:txBody>
          <a:bodyPr/>
          <a:lstStyle/>
        </p:txBody>
      </p:sp>
      <p:sp>
        <p:nvSpPr>
          <p:cNvPr id="4" name="s4"/>
          <p:cNvSpPr>
            <a:spLocks noGrp="1"/>
          </p:cNvSpPr>
          <p:nvPr/>
        </p:nvSpPr>
        <p:spPr>
          <a:xfrm>
            <a:off x="274320" y="896112"/>
            <a:ext cx="8412480" cy="74980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900" b="1" dirty="0">
                <a:solidFill>
                  <a:srgbClr val="000000"/>
                </a:solidFill>
                <a:latin typeface="Arial"/>
              </a:rPr>
              <a:t>The term 'pilonidal' derives from Latin meaning:</a:t>
            </a:r>
          </a:p>
        </p:txBody>
      </p:sp>
      <p:sp>
        <p:nvSpPr>
          <p:cNvPr id="5" name="s5"/>
          <p:cNvSpPr>
            <a:spLocks noGrp="1"/>
          </p:cNvSpPr>
          <p:nvPr/>
        </p:nvSpPr>
        <p:spPr>
          <a:xfrm>
            <a:off x="320040" y="1719072"/>
            <a:ext cx="8321040" cy="4846320"/>
          </a:xfrm>
          <a:prstGeom prst="rect">
            <a:avLst/>
          </a:prstGeom>
          <a:solidFill>
            <a:srgbClr val="FFFFFF"/>
          </a:solidFill>
          <a:ln>
            <a:noFill/>
          </a:ln>
        </p:spPr>
        <p:txBody>
          <a:bodyPr wrap="square" lIns="91440" rIns="91440" tIns="45720" bIns="45720">
            <a:normAutofit/>
          </a:bodyPr>
          <a:lstStyle/>
          <a:p>
            <a:pPr>
              <a:spcBef>
                <a:spcPts val="100"/>
              </a:spcBef>
              <a:buNone/>
            </a:pPr>
            <a:r>
              <a:rPr lang="en-US" sz="1800" b="0" dirty="0">
                <a:solidFill>
                  <a:srgbClr val="000000"/>
                </a:solidFill>
                <a:latin typeface="Arial"/>
              </a:rPr>
              <a:t>A. Deep abscess</a:t>
            </a:r>
          </a:p>
          <a:p>
            <a:pPr>
              <a:spcBef>
                <a:spcPts val="100"/>
              </a:spcBef>
              <a:buNone/>
            </a:pPr>
            <a:r>
              <a:rPr lang="en-US" sz="1800" b="0" dirty="0">
                <a:solidFill>
                  <a:srgbClr val="000000"/>
                </a:solidFill>
                <a:latin typeface="Arial"/>
              </a:rPr>
              <a:t>B. Infected follicle</a:t>
            </a:r>
          </a:p>
          <a:p>
            <a:pPr>
              <a:spcBef>
                <a:spcPts val="100"/>
              </a:spcBef>
              <a:buNone/>
            </a:pPr>
            <a:r>
              <a:rPr lang="en-US" sz="1800" b="0" dirty="0">
                <a:solidFill>
                  <a:srgbClr val="000000"/>
                </a:solidFill>
                <a:latin typeface="Arial"/>
              </a:rPr>
              <a:t>C. Midline cleft</a:t>
            </a:r>
          </a:p>
          <a:p>
            <a:pPr>
              <a:spcBef>
                <a:spcPts val="100"/>
              </a:spcBef>
              <a:buNone/>
            </a:pPr>
            <a:r>
              <a:rPr lang="en-US" sz="1800" b="1" dirty="0">
                <a:solidFill>
                  <a:srgbClr val="CC0000"/>
                </a:solidFill>
                <a:latin typeface="Arial"/>
              </a:rPr>
              <a:t>D. Nest of hair ✓ KEY</a:t>
            </a:r>
          </a:p>
          <a:p>
            <a:pPr>
              <a:spcBef>
                <a:spcPts val="100"/>
              </a:spcBef>
              <a:buNone/>
            </a:pPr>
            <a:r>
              <a:rPr lang="en-US" sz="1800" b="0" dirty="0">
                <a:solidFill>
                  <a:srgbClr val="000000"/>
                </a:solidFill>
                <a:latin typeface="Arial"/>
              </a:rPr>
              <a:t>E. Subcutaneous sinus</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34 / 45</a:t>
            </a:r>
          </a:p>
        </p:txBody>
      </p:sp>
    </p:spTree>
  </p:cSld>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11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22-year-old male student presents with 3-day history of severe throbbing pain in the natal cleft. He is obese, hirsute, and sits 8 hours daily. Examination shows a tense fluctuant tender swelling 2 cm above the anal verge in the midline. Temperature 38.2°C.</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What is the most appropriate immediate management?</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Broad-spectrum antibiotics only</a:t>
            </a:r>
          </a:p>
          <a:p>
            <a:pPr>
              <a:spcBef>
                <a:spcPts val="100"/>
              </a:spcBef>
              <a:buNone/>
            </a:pPr>
            <a:r>
              <a:rPr lang="en-US" sz="1600" b="0" dirty="0">
                <a:solidFill>
                  <a:srgbClr val="000000"/>
                </a:solidFill>
                <a:latin typeface="Arial"/>
              </a:rPr>
              <a:t>B. Excision and primary closure today</a:t>
            </a:r>
          </a:p>
          <a:p>
            <a:pPr>
              <a:spcBef>
                <a:spcPts val="100"/>
              </a:spcBef>
              <a:buNone/>
            </a:pPr>
            <a:r>
              <a:rPr lang="en-US" sz="1600" b="1" dirty="0">
                <a:solidFill>
                  <a:srgbClr val="CC0000"/>
                </a:solidFill>
                <a:latin typeface="Arial"/>
              </a:rPr>
              <a:t>C. Incision and drainage under local anaesthesia ✓ KEY</a:t>
            </a:r>
          </a:p>
          <a:p>
            <a:pPr>
              <a:spcBef>
                <a:spcPts val="100"/>
              </a:spcBef>
              <a:buNone/>
            </a:pPr>
            <a:r>
              <a:rPr lang="en-US" sz="1600" b="0" dirty="0">
                <a:solidFill>
                  <a:srgbClr val="000000"/>
                </a:solidFill>
                <a:latin typeface="Arial"/>
              </a:rPr>
              <a:t>D. Karydakis flap repair</a:t>
            </a:r>
          </a:p>
          <a:p>
            <a:pPr>
              <a:spcBef>
                <a:spcPts val="100"/>
              </a:spcBef>
              <a:buNone/>
            </a:pPr>
            <a:r>
              <a:rPr lang="en-US" sz="1600" b="0" dirty="0">
                <a:solidFill>
                  <a:srgbClr val="000000"/>
                </a:solidFill>
                <a:latin typeface="Arial"/>
              </a:rPr>
              <a:t>E. MRI pelvis first then surgery</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35 / 45</a:t>
            </a:r>
          </a:p>
        </p:txBody>
      </p:sp>
    </p:spTree>
  </p:cSld>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12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25-year-old army officer has recurrent natal cleft discharge for 8 months after abscess drainage. Examination shows two lateral secondary openings with hair and a midline pit. No active abscess. He requests definitive surgery to prevent further recurrence.</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Which surgical option gives the lowest recurrence rate?</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Excision with midline primary closure</a:t>
            </a:r>
          </a:p>
          <a:p>
            <a:pPr>
              <a:spcBef>
                <a:spcPts val="100"/>
              </a:spcBef>
              <a:buNone/>
            </a:pPr>
            <a:r>
              <a:rPr lang="en-US" sz="1600" b="0" dirty="0">
                <a:solidFill>
                  <a:srgbClr val="000000"/>
                </a:solidFill>
                <a:latin typeface="Arial"/>
              </a:rPr>
              <a:t>B. Incision and drainage alone</a:t>
            </a:r>
          </a:p>
          <a:p>
            <a:pPr>
              <a:spcBef>
                <a:spcPts val="100"/>
              </a:spcBef>
              <a:buNone/>
            </a:pPr>
            <a:r>
              <a:rPr lang="en-US" sz="1600" b="1" dirty="0">
                <a:solidFill>
                  <a:srgbClr val="CC0000"/>
                </a:solidFill>
                <a:latin typeface="Arial"/>
              </a:rPr>
              <a:t>C. Karydakis off-midline flap closure ✓ KEY</a:t>
            </a:r>
          </a:p>
          <a:p>
            <a:pPr>
              <a:spcBef>
                <a:spcPts val="100"/>
              </a:spcBef>
              <a:buNone/>
            </a:pPr>
            <a:r>
              <a:rPr lang="en-US" sz="1600" b="0" dirty="0">
                <a:solidFill>
                  <a:srgbClr val="000000"/>
                </a:solidFill>
                <a:latin typeface="Arial"/>
              </a:rPr>
              <a:t>D. Lay open and pack</a:t>
            </a:r>
          </a:p>
          <a:p>
            <a:pPr>
              <a:spcBef>
                <a:spcPts val="100"/>
              </a:spcBef>
              <a:buNone/>
            </a:pPr>
            <a:r>
              <a:rPr lang="en-US" sz="1600" b="0" dirty="0">
                <a:solidFill>
                  <a:srgbClr val="000000"/>
                </a:solidFill>
                <a:latin typeface="Arial"/>
              </a:rPr>
              <a:t>E. Phenol injection sclerotherapy</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36 / 45</a:t>
            </a:r>
          </a:p>
        </p:txBody>
      </p:sp>
    </p:spTree>
  </p:cSld>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13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28-year-old truck driver has a discharging natal cleft sinus for 2 years. He has had three previous operations with midline closure each time, with recurrence within 12 months each time. Examination shows a midline pit with granulation tissue and two lateral openings.</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What is the most likely reason for recurrent disease?</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Failure to remove all hair follicles</a:t>
            </a:r>
          </a:p>
          <a:p>
            <a:pPr>
              <a:spcBef>
                <a:spcPts val="100"/>
              </a:spcBef>
              <a:buNone/>
            </a:pPr>
            <a:r>
              <a:rPr lang="en-US" sz="1600" b="0" dirty="0">
                <a:solidFill>
                  <a:srgbClr val="000000"/>
                </a:solidFill>
                <a:latin typeface="Arial"/>
              </a:rPr>
              <a:t>B. Inadequate antibiotic therapy</a:t>
            </a:r>
          </a:p>
          <a:p>
            <a:pPr>
              <a:spcBef>
                <a:spcPts val="100"/>
              </a:spcBef>
              <a:buNone/>
            </a:pPr>
            <a:r>
              <a:rPr lang="en-US" sz="1600" b="0" dirty="0">
                <a:solidFill>
                  <a:srgbClr val="000000"/>
                </a:solidFill>
                <a:latin typeface="Arial"/>
              </a:rPr>
              <a:t>C. Insufficient wound irrigation</a:t>
            </a:r>
          </a:p>
          <a:p>
            <a:pPr>
              <a:spcBef>
                <a:spcPts val="100"/>
              </a:spcBef>
              <a:buNone/>
            </a:pPr>
            <a:r>
              <a:rPr lang="en-US" sz="1600" b="1" dirty="0">
                <a:solidFill>
                  <a:srgbClr val="CC0000"/>
                </a:solidFill>
                <a:latin typeface="Arial"/>
              </a:rPr>
              <a:t>D. Midline closure used previously ✓ KEY</a:t>
            </a:r>
          </a:p>
          <a:p>
            <a:pPr>
              <a:spcBef>
                <a:spcPts val="100"/>
              </a:spcBef>
              <a:buNone/>
            </a:pPr>
            <a:r>
              <a:rPr lang="en-US" sz="1600" b="0" dirty="0">
                <a:solidFill>
                  <a:srgbClr val="000000"/>
                </a:solidFill>
                <a:latin typeface="Arial"/>
              </a:rPr>
              <a:t>E. Use of general anaesthesia</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37 / 45</a:t>
            </a:r>
          </a:p>
        </p:txBody>
      </p:sp>
    </p:spTree>
  </p:cSld>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14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30-year-old male has a non-healing natal cleft wound 18 months after pilonidal sinus excision. He reports increasing pain, contact bleeding, and foul-smelling discharge. Examination shows a 3 cm indurated ulcerating lesion at the operative site. Malignant transformation is suspected.</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What is the most appropriate next investigation?</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CT scan of pelvis</a:t>
            </a:r>
          </a:p>
          <a:p>
            <a:pPr>
              <a:spcBef>
                <a:spcPts val="100"/>
              </a:spcBef>
              <a:buNone/>
            </a:pPr>
            <a:r>
              <a:rPr lang="en-US" sz="1600" b="0" dirty="0">
                <a:solidFill>
                  <a:srgbClr val="000000"/>
                </a:solidFill>
                <a:latin typeface="Arial"/>
              </a:rPr>
              <a:t>B. Full blood count</a:t>
            </a:r>
          </a:p>
          <a:p>
            <a:pPr>
              <a:spcBef>
                <a:spcPts val="100"/>
              </a:spcBef>
              <a:buNone/>
            </a:pPr>
            <a:r>
              <a:rPr lang="en-US" sz="1600" b="0" dirty="0">
                <a:solidFill>
                  <a:srgbClr val="000000"/>
                </a:solidFill>
                <a:latin typeface="Arial"/>
              </a:rPr>
              <a:t>C. MRI lumbosacral spine</a:t>
            </a:r>
          </a:p>
          <a:p>
            <a:pPr>
              <a:spcBef>
                <a:spcPts val="100"/>
              </a:spcBef>
              <a:buNone/>
            </a:pPr>
            <a:r>
              <a:rPr lang="en-US" sz="1600" b="1" dirty="0">
                <a:solidFill>
                  <a:srgbClr val="CC0000"/>
                </a:solidFill>
                <a:latin typeface="Arial"/>
              </a:rPr>
              <a:t>D. Tissue biopsy of lesion ✓ KEY</a:t>
            </a:r>
          </a:p>
          <a:p>
            <a:pPr>
              <a:spcBef>
                <a:spcPts val="100"/>
              </a:spcBef>
              <a:buNone/>
            </a:pPr>
            <a:r>
              <a:rPr lang="en-US" sz="1600" b="0" dirty="0">
                <a:solidFill>
                  <a:srgbClr val="000000"/>
                </a:solidFill>
                <a:latin typeface="Arial"/>
              </a:rPr>
              <a:t>E. Wound swab for culture</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38 / 45</a:t>
            </a:r>
          </a:p>
        </p:txBody>
      </p:sp>
    </p:spTree>
  </p:cSld>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15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19-year-old female is referred after routine examination revealed a small midline pit in the natal cleft 2 cm above the anal verge. She has no pain, discharge, or swelling. The pit is clean and non-tender. She is not overweight and has mild body hair only.</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What is the most appropriate management at this stage?</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Excision under general anaesthesia</a:t>
            </a:r>
          </a:p>
          <a:p>
            <a:pPr>
              <a:spcBef>
                <a:spcPts val="100"/>
              </a:spcBef>
              <a:buNone/>
            </a:pPr>
            <a:r>
              <a:rPr lang="en-US" sz="1600" b="0" dirty="0">
                <a:solidFill>
                  <a:srgbClr val="000000"/>
                </a:solidFill>
                <a:latin typeface="Arial"/>
              </a:rPr>
              <a:t>B. Immediate Karydakis flap repair</a:t>
            </a:r>
          </a:p>
          <a:p>
            <a:pPr>
              <a:spcBef>
                <a:spcPts val="100"/>
              </a:spcBef>
              <a:buNone/>
            </a:pPr>
            <a:r>
              <a:rPr lang="en-US" sz="1600" b="1" dirty="0">
                <a:solidFill>
                  <a:srgbClr val="CC0000"/>
                </a:solidFill>
                <a:latin typeface="Arial"/>
              </a:rPr>
              <a:t>C. Observation with hygiene advice and hair removal ✓ KEY</a:t>
            </a:r>
          </a:p>
          <a:p>
            <a:pPr>
              <a:spcBef>
                <a:spcPts val="100"/>
              </a:spcBef>
              <a:buNone/>
            </a:pPr>
            <a:r>
              <a:rPr lang="en-US" sz="1600" b="0" dirty="0">
                <a:solidFill>
                  <a:srgbClr val="000000"/>
                </a:solidFill>
                <a:latin typeface="Arial"/>
              </a:rPr>
              <a:t>D. Phenol injection into pit</a:t>
            </a:r>
          </a:p>
          <a:p>
            <a:pPr>
              <a:spcBef>
                <a:spcPts val="100"/>
              </a:spcBef>
              <a:buNone/>
            </a:pPr>
            <a:r>
              <a:rPr lang="en-US" sz="1600" b="0" dirty="0">
                <a:solidFill>
                  <a:srgbClr val="000000"/>
                </a:solidFill>
                <a:latin typeface="Arial"/>
              </a:rPr>
              <a:t>E. Urgent MRI to assess sinus extent</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39 / 45</a:t>
            </a: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LEARNING OUTCOMES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Define pilonidal sinus and its aetiology</a:t>
            </a:r>
          </a:p>
          <a:p>
            <a:pPr indent="-228600" marL="320040">
              <a:spcBef>
                <a:spcPts val="100"/>
              </a:spcBef>
              <a:buChar char="•"/>
            </a:pPr>
            <a:r>
              <a:rPr lang="en-US" sz="1900" b="0" dirty="0">
                <a:solidFill>
                  <a:srgbClr val="000000"/>
                </a:solidFill>
                <a:latin typeface="Arial"/>
              </a:rPr>
              <a:t>Describe anatomy of the natal cleft</a:t>
            </a:r>
          </a:p>
          <a:p>
            <a:pPr indent="-228600" marL="320040">
              <a:spcBef>
                <a:spcPts val="100"/>
              </a:spcBef>
              <a:buChar char="•"/>
            </a:pPr>
            <a:r>
              <a:rPr lang="en-US" sz="1900" b="0" dirty="0">
                <a:solidFill>
                  <a:srgbClr val="000000"/>
                </a:solidFill>
                <a:latin typeface="Arial"/>
              </a:rPr>
              <a:t>List clinical features and presentations</a:t>
            </a:r>
          </a:p>
          <a:p>
            <a:pPr indent="-228600" marL="320040">
              <a:spcBef>
                <a:spcPts val="100"/>
              </a:spcBef>
              <a:buChar char="•"/>
            </a:pPr>
            <a:r>
              <a:rPr lang="en-US" sz="1900" b="0" dirty="0">
                <a:solidFill>
                  <a:srgbClr val="000000"/>
                </a:solidFill>
                <a:latin typeface="Arial"/>
              </a:rPr>
              <a:t>Outline investigations required</a:t>
            </a:r>
          </a:p>
          <a:p>
            <a:pPr indent="-228600" marL="320040">
              <a:spcBef>
                <a:spcPts val="100"/>
              </a:spcBef>
              <a:buChar char="•"/>
            </a:pPr>
            <a:r>
              <a:rPr lang="en-US" sz="1900" b="0" dirty="0">
                <a:solidFill>
                  <a:srgbClr val="000000"/>
                </a:solidFill>
                <a:latin typeface="Arial"/>
              </a:rPr>
              <a:t>Discuss surgical and non-surgical treatment</a:t>
            </a:r>
          </a:p>
          <a:p>
            <a:pPr indent="-228600" marL="320040">
              <a:spcBef>
                <a:spcPts val="100"/>
              </a:spcBef>
              <a:buChar char="•"/>
            </a:pPr>
            <a:r>
              <a:rPr lang="en-US" sz="1900" b="0" dirty="0">
                <a:solidFill>
                  <a:srgbClr val="000000"/>
                </a:solidFill>
                <a:latin typeface="Arial"/>
              </a:rPr>
              <a:t>Manage recurrence and complications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 / 45</a:t>
            </a:r>
          </a:p>
        </p:txBody>
      </p:sp>
    </p:spTree>
  </p:cSld>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16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24-year-old male is reviewed 3 weeks after excision and lay open of a pilonidal sinus. Wound is healing slowly. He is hirsute, overweight, and sits at a computer all day. He asks the most important single step to prevent disease recurrence after the wound heals.</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Which measure is MOST important to prevent recurrence?</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Avoiding all physical activity</a:t>
            </a:r>
          </a:p>
          <a:p>
            <a:pPr>
              <a:spcBef>
                <a:spcPts val="100"/>
              </a:spcBef>
              <a:buNone/>
            </a:pPr>
            <a:r>
              <a:rPr lang="en-US" sz="1600" b="0" dirty="0">
                <a:solidFill>
                  <a:srgbClr val="000000"/>
                </a:solidFill>
                <a:latin typeface="Arial"/>
              </a:rPr>
              <a:t>B. Daily wound dressing by a nurse only</a:t>
            </a:r>
          </a:p>
          <a:p>
            <a:pPr>
              <a:spcBef>
                <a:spcPts val="100"/>
              </a:spcBef>
              <a:buNone/>
            </a:pPr>
            <a:r>
              <a:rPr lang="en-US" sz="1600" b="0" dirty="0">
                <a:solidFill>
                  <a:srgbClr val="000000"/>
                </a:solidFill>
                <a:latin typeface="Arial"/>
              </a:rPr>
              <a:t>C. High-protein diet supplementation</a:t>
            </a:r>
          </a:p>
          <a:p>
            <a:pPr>
              <a:spcBef>
                <a:spcPts val="100"/>
              </a:spcBef>
              <a:buNone/>
            </a:pPr>
            <a:r>
              <a:rPr lang="en-US" sz="1600" b="1" dirty="0">
                <a:solidFill>
                  <a:srgbClr val="CC0000"/>
                </a:solidFill>
                <a:latin typeface="Arial"/>
              </a:rPr>
              <a:t>D. Long-term regular hair removal from natal cleft ✓ KEY</a:t>
            </a:r>
          </a:p>
          <a:p>
            <a:pPr>
              <a:spcBef>
                <a:spcPts val="100"/>
              </a:spcBef>
              <a:buNone/>
            </a:pPr>
            <a:r>
              <a:rPr lang="en-US" sz="1600" b="0" dirty="0">
                <a:solidFill>
                  <a:srgbClr val="000000"/>
                </a:solidFill>
                <a:latin typeface="Arial"/>
              </a:rPr>
              <a:t>E. Oral antibiotic prophylaxis for 6 months</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40 / 45</a:t>
            </a:r>
          </a:p>
        </p:txBody>
      </p:sp>
    </p:spTree>
  </p:cSld>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17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26-year-old Pakistani male presents with a painful natal cleft swelling. A similar episode 6 months ago resolved with antibiotics. Examination shows a 4 cm tense abscess above the anus with surrounding cellulitis. He is a known type 2 diabetic on insulin. You decide to perform incision and drainage today.</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Where should the incision be placed?</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Directly over the midline pit</a:t>
            </a:r>
          </a:p>
          <a:p>
            <a:pPr>
              <a:spcBef>
                <a:spcPts val="100"/>
              </a:spcBef>
              <a:buNone/>
            </a:pPr>
            <a:r>
              <a:rPr lang="en-US" sz="1600" b="0" dirty="0">
                <a:solidFill>
                  <a:srgbClr val="000000"/>
                </a:solidFill>
                <a:latin typeface="Arial"/>
              </a:rPr>
              <a:t>B. In the gluteal crease bilaterally</a:t>
            </a:r>
          </a:p>
          <a:p>
            <a:pPr>
              <a:spcBef>
                <a:spcPts val="100"/>
              </a:spcBef>
              <a:buNone/>
            </a:pPr>
            <a:r>
              <a:rPr lang="en-US" sz="1600" b="1" dirty="0">
                <a:solidFill>
                  <a:srgbClr val="CC0000"/>
                </a:solidFill>
                <a:latin typeface="Arial"/>
              </a:rPr>
              <a:t>C. Lateral to the midline ✓ KEY</a:t>
            </a:r>
          </a:p>
          <a:p>
            <a:pPr>
              <a:spcBef>
                <a:spcPts val="100"/>
              </a:spcBef>
              <a:buNone/>
            </a:pPr>
            <a:r>
              <a:rPr lang="en-US" sz="1600" b="0" dirty="0">
                <a:solidFill>
                  <a:srgbClr val="000000"/>
                </a:solidFill>
                <a:latin typeface="Arial"/>
              </a:rPr>
              <a:t>D. Over the coccyx posteriorly</a:t>
            </a:r>
          </a:p>
          <a:p>
            <a:pPr>
              <a:spcBef>
                <a:spcPts val="100"/>
              </a:spcBef>
              <a:buNone/>
            </a:pPr>
            <a:r>
              <a:rPr lang="en-US" sz="1600" b="0" dirty="0">
                <a:solidFill>
                  <a:srgbClr val="000000"/>
                </a:solidFill>
                <a:latin typeface="Arial"/>
              </a:rPr>
              <a:t>E. Through the anal canal</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41 / 45</a:t>
            </a:r>
          </a:p>
        </p:txBody>
      </p:sp>
    </p:spTree>
  </p:cSld>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18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35-year-old male with Crohn's disease presents with perianal discomfort and two discharging openings near the natal cleft. Chronic loose stools present. A probe passes toward the anal canal on the right. No midline pit is visible on careful examination.</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This presentation most likely represents:</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1" dirty="0">
                <a:solidFill>
                  <a:srgbClr val="CC0000"/>
                </a:solidFill>
                <a:latin typeface="Arial"/>
              </a:rPr>
              <a:t>A. Anal fistula related to Crohn's disease ✓ KEY</a:t>
            </a:r>
          </a:p>
          <a:p>
            <a:pPr>
              <a:spcBef>
                <a:spcPts val="100"/>
              </a:spcBef>
              <a:buNone/>
            </a:pPr>
            <a:r>
              <a:rPr lang="en-US" sz="1600" b="0" dirty="0">
                <a:solidFill>
                  <a:srgbClr val="000000"/>
                </a:solidFill>
                <a:latin typeface="Arial"/>
              </a:rPr>
              <a:t>B. Carbuncle of natal cleft</a:t>
            </a:r>
          </a:p>
          <a:p>
            <a:pPr>
              <a:spcBef>
                <a:spcPts val="100"/>
              </a:spcBef>
              <a:buNone/>
            </a:pPr>
            <a:r>
              <a:rPr lang="en-US" sz="1600" b="0" dirty="0">
                <a:solidFill>
                  <a:srgbClr val="000000"/>
                </a:solidFill>
                <a:latin typeface="Arial"/>
              </a:rPr>
              <a:t>C. Hidradenitis suppurativa</a:t>
            </a:r>
          </a:p>
          <a:p>
            <a:pPr>
              <a:spcBef>
                <a:spcPts val="100"/>
              </a:spcBef>
              <a:buNone/>
            </a:pPr>
            <a:r>
              <a:rPr lang="en-US" sz="1600" b="0" dirty="0">
                <a:solidFill>
                  <a:srgbClr val="000000"/>
                </a:solidFill>
                <a:latin typeface="Arial"/>
              </a:rPr>
              <a:t>D. Pilonidal sinus with lateral openings</a:t>
            </a:r>
          </a:p>
          <a:p>
            <a:pPr>
              <a:spcBef>
                <a:spcPts val="100"/>
              </a:spcBef>
              <a:buNone/>
            </a:pPr>
            <a:r>
              <a:rPr lang="en-US" sz="1600" b="0" dirty="0">
                <a:solidFill>
                  <a:srgbClr val="000000"/>
                </a:solidFill>
                <a:latin typeface="Arial"/>
              </a:rPr>
              <a:t>E. Sacral dermoid cyst abscess</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42 / 45</a:t>
            </a:r>
          </a:p>
        </p:txBody>
      </p:sp>
    </p:spTree>
  </p:cSld>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19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final year MBBS student is asked in a surgery viva about the Limberg flap for pilonidal sinus. He correctly states it is used for definitive treatment. The examiner asks what anatomical principle makes the Limberg flap superior to midline closure in reducing recurrence rates in pilonidal sinus disease.</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The Limberg flap reduces recurrence primarily by:</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Creating a deeper natal cleft</a:t>
            </a:r>
          </a:p>
          <a:p>
            <a:pPr>
              <a:spcBef>
                <a:spcPts val="100"/>
              </a:spcBef>
              <a:buNone/>
            </a:pPr>
            <a:r>
              <a:rPr lang="en-US" sz="1600" b="0" dirty="0">
                <a:solidFill>
                  <a:srgbClr val="000000"/>
                </a:solidFill>
                <a:latin typeface="Arial"/>
              </a:rPr>
              <a:t>B. Eliminating the natal cleft depth</a:t>
            </a:r>
          </a:p>
          <a:p>
            <a:pPr>
              <a:spcBef>
                <a:spcPts val="100"/>
              </a:spcBef>
              <a:buNone/>
            </a:pPr>
            <a:r>
              <a:rPr lang="en-US" sz="1600" b="0" dirty="0">
                <a:solidFill>
                  <a:srgbClr val="000000"/>
                </a:solidFill>
                <a:latin typeface="Arial"/>
              </a:rPr>
              <a:t>C. Increasing blood supply to midline</a:t>
            </a:r>
          </a:p>
          <a:p>
            <a:pPr>
              <a:spcBef>
                <a:spcPts val="100"/>
              </a:spcBef>
              <a:buNone/>
            </a:pPr>
            <a:r>
              <a:rPr lang="en-US" sz="1600" b="1" dirty="0">
                <a:solidFill>
                  <a:srgbClr val="CC0000"/>
                </a:solidFill>
                <a:latin typeface="Arial"/>
              </a:rPr>
              <a:t>D. Moving the scar away from the midline ✓ KEY</a:t>
            </a:r>
          </a:p>
          <a:p>
            <a:pPr>
              <a:spcBef>
                <a:spcPts val="100"/>
              </a:spcBef>
              <a:buNone/>
            </a:pPr>
            <a:r>
              <a:rPr lang="en-US" sz="1600" b="0" dirty="0">
                <a:solidFill>
                  <a:srgbClr val="000000"/>
                </a:solidFill>
                <a:latin typeface="Arial"/>
              </a:rPr>
              <a:t>E. Removing all hair follicles surgically</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43 / 45</a:t>
            </a:r>
          </a:p>
        </p:txBody>
      </p:sp>
    </p:spTree>
  </p:cSld>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91440"/>
            <a:ext cx="8412480" cy="502920"/>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200" b="1" dirty="0">
                <a:solidFill>
                  <a:srgbClr val="CC0000"/>
                </a:solidFill>
                <a:latin typeface="Arial"/>
              </a:rPr>
              <a:t>MCQ 20 — Clinical Vignette</a:t>
            </a:r>
          </a:p>
        </p:txBody>
      </p:sp>
      <p:sp>
        <p:nvSpPr>
          <p:cNvPr id="3" name="ln3"/>
          <p:cNvSpPr/>
          <p:nvPr/>
        </p:nvSpPr>
        <p:spPr>
          <a:xfrm>
            <a:off x="274320" y="640080"/>
            <a:ext cx="8412480" cy="36576"/>
          </a:xfrm>
          <a:prstGeom prst="rect">
            <a:avLst/>
          </a:prstGeom>
          <a:solidFill>
            <a:srgbClr val="CC0000"/>
          </a:solidFill>
          <a:ln>
            <a:noFill/>
          </a:ln>
        </p:spPr>
        <p:txBody>
          <a:bodyPr/>
          <a:lstStyle/>
        </p:txBody>
      </p:sp>
      <p:sp>
        <p:nvSpPr>
          <p:cNvPr id="4" name="s4"/>
          <p:cNvSpPr>
            <a:spLocks noGrp="1"/>
          </p:cNvSpPr>
          <p:nvPr/>
        </p:nvSpPr>
        <p:spPr>
          <a:xfrm>
            <a:off x="274320" y="713232"/>
            <a:ext cx="8412480" cy="2286000"/>
          </a:xfrm>
          <a:prstGeom prst="rect">
            <a:avLst/>
          </a:prstGeom>
          <a:solidFill>
            <a:srgbClr val="F5F5F5"/>
          </a:solidFill>
          <a:ln>
            <a:solidFill>
              <a:srgbClr val="CC0000"/>
            </a:solidFill>
          </a:ln>
        </p:spPr>
        <p:txBody>
          <a:bodyPr wrap="square" lIns="91440" rIns="91440" tIns="45720" bIns="45720">
            <a:normAutofit/>
          </a:bodyPr>
          <a:lstStyle/>
          <a:p>
            <a:pPr>
              <a:spcBef>
                <a:spcPts val="100"/>
              </a:spcBef>
              <a:buNone/>
            </a:pPr>
            <a:r>
              <a:rPr lang="en-US" sz="1400" b="1" dirty="0">
                <a:solidFill>
                  <a:srgbClr val="CC0000"/>
                </a:solidFill>
                <a:latin typeface="Arial"/>
              </a:rPr>
              <a:t>Clinical Vignette: </a:t>
            </a:r>
            <a:r>
              <a:rPr lang="en-US" sz="1400" b="0" dirty="0">
                <a:solidFill>
                  <a:srgbClr val="333333"/>
                </a:solidFill>
                <a:latin typeface="Arial"/>
              </a:rPr>
              <a:t>A 23-year-old male presents with his second episode of pilonidal abscess in one year. After drainage today, he is counselled about definitive surgery in 6–8 weeks. He requests the procedure giving the quickest return to work, least wound care, and lowest long-term chance of recurrence.</a:t>
            </a:r>
          </a:p>
        </p:txBody>
      </p:sp>
      <p:sp>
        <p:nvSpPr>
          <p:cNvPr id="5" name="s5"/>
          <p:cNvSpPr>
            <a:spLocks noGrp="1"/>
          </p:cNvSpPr>
          <p:nvPr/>
        </p:nvSpPr>
        <p:spPr>
          <a:xfrm>
            <a:off x="274320" y="3090672"/>
            <a:ext cx="8412480" cy="56692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1700" b="1" dirty="0">
                <a:solidFill>
                  <a:srgbClr val="000000"/>
                </a:solidFill>
                <a:latin typeface="Arial"/>
              </a:rPr>
              <a:t>The most appropriate definitive procedure is:</a:t>
            </a:r>
          </a:p>
        </p:txBody>
      </p:sp>
      <p:sp>
        <p:nvSpPr>
          <p:cNvPr id="6" name="s6"/>
          <p:cNvSpPr>
            <a:spLocks noGrp="1"/>
          </p:cNvSpPr>
          <p:nvPr/>
        </p:nvSpPr>
        <p:spPr>
          <a:xfrm>
            <a:off x="320040" y="3703320"/>
            <a:ext cx="8321040" cy="2834640"/>
          </a:xfrm>
          <a:prstGeom prst="rect">
            <a:avLst/>
          </a:prstGeom>
          <a:solidFill>
            <a:srgbClr val="FFFFFF"/>
          </a:solidFill>
          <a:ln>
            <a:noFill/>
          </a:ln>
        </p:spPr>
        <p:txBody>
          <a:bodyPr wrap="square" lIns="91440" rIns="91440" tIns="45720" bIns="45720">
            <a:normAutofit/>
          </a:bodyPr>
          <a:lstStyle/>
          <a:p>
            <a:pPr>
              <a:spcBef>
                <a:spcPts val="100"/>
              </a:spcBef>
              <a:buNone/>
            </a:pPr>
            <a:r>
              <a:rPr lang="en-US" sz="1600" b="0" dirty="0">
                <a:solidFill>
                  <a:srgbClr val="000000"/>
                </a:solidFill>
                <a:latin typeface="Arial"/>
              </a:rPr>
              <a:t>A. Bascom I — pit picking procedure</a:t>
            </a:r>
          </a:p>
          <a:p>
            <a:pPr>
              <a:spcBef>
                <a:spcPts val="100"/>
              </a:spcBef>
              <a:buNone/>
            </a:pPr>
            <a:r>
              <a:rPr lang="en-US" sz="1600" b="0" dirty="0">
                <a:solidFill>
                  <a:srgbClr val="000000"/>
                </a:solidFill>
                <a:latin typeface="Arial"/>
              </a:rPr>
              <a:t>B. Excision and lay open technique</a:t>
            </a:r>
          </a:p>
          <a:p>
            <a:pPr>
              <a:spcBef>
                <a:spcPts val="100"/>
              </a:spcBef>
              <a:buNone/>
            </a:pPr>
            <a:r>
              <a:rPr lang="en-US" sz="1600" b="1" dirty="0">
                <a:solidFill>
                  <a:srgbClr val="CC0000"/>
                </a:solidFill>
                <a:latin typeface="Arial"/>
              </a:rPr>
              <a:t>C. Karydakis or Limberg flap repair ✓ KEY</a:t>
            </a:r>
          </a:p>
          <a:p>
            <a:pPr>
              <a:spcBef>
                <a:spcPts val="100"/>
              </a:spcBef>
              <a:buNone/>
            </a:pPr>
            <a:r>
              <a:rPr lang="en-US" sz="1600" b="0" dirty="0">
                <a:solidFill>
                  <a:srgbClr val="000000"/>
                </a:solidFill>
                <a:latin typeface="Arial"/>
              </a:rPr>
              <a:t>D. Phenol injection sclerotherapy</a:t>
            </a:r>
          </a:p>
          <a:p>
            <a:pPr>
              <a:spcBef>
                <a:spcPts val="100"/>
              </a:spcBef>
              <a:buNone/>
            </a:pPr>
            <a:r>
              <a:rPr lang="en-US" sz="1600" b="0" dirty="0">
                <a:solidFill>
                  <a:srgbClr val="000000"/>
                </a:solidFill>
                <a:latin typeface="Arial"/>
              </a:rPr>
              <a:t>E. Wide excision without closure</a:t>
            </a:r>
          </a:p>
        </p:txBody>
      </p:sp>
      <p:sp>
        <p:nvSpPr>
          <p:cNvPr id="7" name="s7"/>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44 / 45</a:t>
            </a:r>
          </a:p>
        </p:txBody>
      </p:sp>
    </p:spTree>
  </p:cSld>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1188720"/>
            <a:ext cx="8412480" cy="91440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4000" b="1" dirty="0">
                <a:solidFill>
                  <a:srgbClr val="CC0000"/>
                </a:solidFill>
                <a:latin typeface="Arial"/>
              </a:rPr>
              <a:t>THANK YOU</a:t>
            </a:r>
          </a:p>
        </p:txBody>
      </p:sp>
      <p:sp>
        <p:nvSpPr>
          <p:cNvPr id="3" name="s3"/>
          <p:cNvSpPr>
            <a:spLocks noGrp="1"/>
          </p:cNvSpPr>
          <p:nvPr/>
        </p:nvSpPr>
        <p:spPr>
          <a:xfrm>
            <a:off x="274320" y="2148840"/>
            <a:ext cx="8412480" cy="54864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2200" b="0" dirty="0">
                <a:solidFill>
                  <a:srgbClr val="000000"/>
                </a:solidFill>
                <a:latin typeface="Arial"/>
              </a:rPr>
              <a:t>JazakAllah Khair  —  جزاک اللہ خیر</a:t>
            </a:r>
          </a:p>
        </p:txBody>
      </p:sp>
      <p:sp>
        <p:nvSpPr>
          <p:cNvPr id="4" name="ln4"/>
          <p:cNvSpPr/>
          <p:nvPr/>
        </p:nvSpPr>
        <p:spPr>
          <a:xfrm>
            <a:off x="3017520" y="2788920"/>
            <a:ext cx="2926080" cy="36576"/>
          </a:xfrm>
          <a:prstGeom prst="rect">
            <a:avLst/>
          </a:prstGeom>
          <a:solidFill>
            <a:srgbClr val="CC0000"/>
          </a:solidFill>
          <a:ln>
            <a:noFill/>
          </a:ln>
        </p:spPr>
        <p:txBody>
          <a:bodyPr/>
          <a:lstStyle/>
        </p:txBody>
      </p:sp>
      <p:sp>
        <p:nvSpPr>
          <p:cNvPr id="5" name="s5"/>
          <p:cNvSpPr>
            <a:spLocks noGrp="1"/>
          </p:cNvSpPr>
          <p:nvPr/>
        </p:nvSpPr>
        <p:spPr>
          <a:xfrm>
            <a:off x="274320" y="2880360"/>
            <a:ext cx="8412480" cy="45720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900" b="1" dirty="0">
                <a:solidFill>
                  <a:srgbClr val="CC0000"/>
                </a:solidFill>
                <a:latin typeface="Arial"/>
              </a:rPr>
              <a:t>Moral Lesson for a Surgeon:</a:t>
            </a:r>
          </a:p>
        </p:txBody>
      </p:sp>
      <p:sp>
        <p:nvSpPr>
          <p:cNvPr id="6" name="s6"/>
          <p:cNvSpPr>
            <a:spLocks noGrp="1"/>
          </p:cNvSpPr>
          <p:nvPr/>
        </p:nvSpPr>
        <p:spPr>
          <a:xfrm>
            <a:off x="274320" y="3401568"/>
            <a:ext cx="8412480" cy="146304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700" b="0" dirty="0">
                <a:solidFill>
                  <a:srgbClr val="333333"/>
                </a:solidFill>
                <a:latin typeface="Arial"/>
              </a:rPr>
              <a:t>“The art of surgery is not just in the hands —</a:t>
            </a:r>
          </a:p>
          <a:p>
            <a:pPr algn="ctr" indent="0" marL="0">
              <a:spcBef>
                <a:spcPts val="100"/>
              </a:spcBef>
              <a:buNone/>
            </a:pPr>
            <a:r>
              <a:rPr lang="en-US" sz="1700" b="0" dirty="0">
                <a:solidFill>
                  <a:srgbClr val="333333"/>
                </a:solidFill>
                <a:latin typeface="Arial"/>
              </a:rPr>
              <a:t>it lives in the heart, the mind, and the conscience.</a:t>
            </a:r>
          </a:p>
          <a:p>
            <a:pPr algn="ctr" indent="0" marL="0">
              <a:spcBef>
                <a:spcPts val="100"/>
              </a:spcBef>
              <a:buNone/>
            </a:pPr>
            <a:r>
              <a:rPr lang="en-US" sz="1700" b="0" dirty="0">
                <a:solidFill>
                  <a:srgbClr val="333333"/>
                </a:solidFill>
                <a:latin typeface="Arial"/>
              </a:rPr>
              <a:t>Treat every wound as if it were your own.”</a:t>
            </a:r>
          </a:p>
        </p:txBody>
      </p:sp>
      <p:sp>
        <p:nvSpPr>
          <p:cNvPr id="7" name="s7"/>
          <p:cNvSpPr>
            <a:spLocks noGrp="1"/>
          </p:cNvSpPr>
          <p:nvPr/>
        </p:nvSpPr>
        <p:spPr>
          <a:xfrm>
            <a:off x="274320" y="4919472"/>
            <a:ext cx="8412480" cy="41148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500" b="0" dirty="0">
                <a:solidFill>
                  <a:srgbClr val="444444"/>
                </a:solidFill>
                <a:latin typeface="Arial"/>
              </a:rPr>
              <a:t>A surgeon who operates with compassion heals far more than the body alone.</a:t>
            </a:r>
          </a:p>
        </p:txBody>
      </p:sp>
      <p:sp>
        <p:nvSpPr>
          <p:cNvPr id="8" name="s8"/>
          <p:cNvSpPr>
            <a:spLocks noGrp="1"/>
          </p:cNvSpPr>
          <p:nvPr/>
        </p:nvSpPr>
        <p:spPr>
          <a:xfrm>
            <a:off x="274320" y="5376672"/>
            <a:ext cx="8412480" cy="365760"/>
          </a:xfrm>
          <a:prstGeom prst="rect">
            <a:avLst/>
          </a:prstGeom>
          <a:solidFill>
            <a:srgbClr val="FFFFFF"/>
          </a:solidFill>
          <a:ln>
            <a:noFill/>
          </a:ln>
        </p:spPr>
        <p:txBody>
          <a:bodyPr wrap="square" lIns="91440" rIns="91440" tIns="45720" bIns="45720">
            <a:normAutofit/>
          </a:bodyPr>
          <a:lstStyle/>
          <a:p>
            <a:pPr algn="ctr" indent="0" marL="0">
              <a:spcBef>
                <a:spcPts val="100"/>
              </a:spcBef>
              <a:buNone/>
            </a:pPr>
            <a:r>
              <a:rPr lang="en-US" sz="1300" b="0" dirty="0">
                <a:solidFill>
                  <a:srgbClr val="888888"/>
                </a:solidFill>
                <a:latin typeface="Arial"/>
              </a:rPr>
              <a:t>— Prof. Zahid Mahmood  |  0300-4130159</a:t>
            </a:r>
          </a:p>
        </p:txBody>
      </p:sp>
      <p:sp>
        <p:nvSpPr>
          <p:cNvPr id="9" name="s9"/>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45 / 45</a:t>
            </a: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DEFINITION &amp; TERMINOLOGY</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Latin: pilus = hair, nidus = nest</a:t>
            </a:r>
          </a:p>
          <a:p>
            <a:pPr indent="-228600" marL="320040">
              <a:spcBef>
                <a:spcPts val="100"/>
              </a:spcBef>
              <a:buChar char="•"/>
            </a:pPr>
            <a:r>
              <a:rPr lang="en-US" sz="1900" b="0" dirty="0">
                <a:solidFill>
                  <a:srgbClr val="000000"/>
                </a:solidFill>
                <a:latin typeface="Arial"/>
              </a:rPr>
              <a:t>Acquired epithelium-lined sinus tract</a:t>
            </a:r>
          </a:p>
          <a:p>
            <a:pPr indent="-228600" marL="320040">
              <a:spcBef>
                <a:spcPts val="100"/>
              </a:spcBef>
              <a:buChar char="•"/>
            </a:pPr>
            <a:r>
              <a:rPr lang="en-US" sz="1900" b="0" dirty="0">
                <a:solidFill>
                  <a:srgbClr val="000000"/>
                </a:solidFill>
                <a:latin typeface="Arial"/>
              </a:rPr>
              <a:t>Contains loose hair in natal cleft</a:t>
            </a:r>
          </a:p>
          <a:p>
            <a:pPr indent="-228600" marL="320040">
              <a:spcBef>
                <a:spcPts val="100"/>
              </a:spcBef>
              <a:buChar char="•"/>
            </a:pPr>
            <a:r>
              <a:rPr lang="en-US" sz="1900" b="0" dirty="0">
                <a:solidFill>
                  <a:srgbClr val="000000"/>
                </a:solidFill>
                <a:latin typeface="Arial"/>
              </a:rPr>
              <a:t>Sacrococcygeal region — most common site</a:t>
            </a:r>
          </a:p>
          <a:p>
            <a:pPr indent="-228600" marL="320040">
              <a:spcBef>
                <a:spcPts val="100"/>
              </a:spcBef>
              <a:buChar char="•"/>
            </a:pPr>
            <a:r>
              <a:rPr lang="en-US" sz="1900" b="0" dirty="0">
                <a:solidFill>
                  <a:srgbClr val="000000"/>
                </a:solidFill>
                <a:latin typeface="Arial"/>
              </a:rPr>
              <a:t>Not congenital — acquired in young adults</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Diagram of pit with hair tuft</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5 / 45</a:t>
            </a: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EPIDEMIOLOGY</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Affects young adults aged 15–30 years</a:t>
            </a:r>
          </a:p>
          <a:p>
            <a:pPr indent="-228600" marL="320040">
              <a:spcBef>
                <a:spcPts val="100"/>
              </a:spcBef>
              <a:buChar char="•"/>
            </a:pPr>
            <a:r>
              <a:rPr lang="en-US" sz="1900" b="0" dirty="0">
                <a:solidFill>
                  <a:srgbClr val="000000"/>
                </a:solidFill>
                <a:latin typeface="Arial"/>
              </a:rPr>
              <a:t>Male : Female ratio = 3–4 : 1</a:t>
            </a:r>
          </a:p>
          <a:p>
            <a:pPr indent="-228600" marL="320040">
              <a:spcBef>
                <a:spcPts val="100"/>
              </a:spcBef>
              <a:buChar char="•"/>
            </a:pPr>
            <a:r>
              <a:rPr lang="en-US" sz="1900" b="0" dirty="0">
                <a:solidFill>
                  <a:srgbClr val="000000"/>
                </a:solidFill>
                <a:latin typeface="Arial"/>
              </a:rPr>
              <a:t>Incidence: 26 per 100,000 population</a:t>
            </a:r>
          </a:p>
          <a:p>
            <a:pPr indent="-228600" marL="320040">
              <a:spcBef>
                <a:spcPts val="100"/>
              </a:spcBef>
              <a:buChar char="•"/>
            </a:pPr>
            <a:r>
              <a:rPr lang="en-US" sz="1900" b="0" dirty="0">
                <a:solidFill>
                  <a:srgbClr val="000000"/>
                </a:solidFill>
                <a:latin typeface="Arial"/>
              </a:rPr>
              <a:t>Rare after age 40 years</a:t>
            </a:r>
          </a:p>
          <a:p>
            <a:pPr indent="-228600" marL="320040">
              <a:spcBef>
                <a:spcPts val="100"/>
              </a:spcBef>
              <a:buChar char="•"/>
            </a:pPr>
            <a:r>
              <a:rPr lang="en-US" sz="1900" b="0" dirty="0">
                <a:solidFill>
                  <a:srgbClr val="000000"/>
                </a:solidFill>
                <a:latin typeface="Arial"/>
              </a:rPr>
              <a:t>Higher in Mediterranean and Middle Eastern races</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6 / 45</a:t>
            </a: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AETIOLOGY — THE MECHANISM</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Hair follicle distension and rupture</a:t>
            </a:r>
          </a:p>
          <a:p>
            <a:pPr indent="-228600" marL="320040">
              <a:spcBef>
                <a:spcPts val="100"/>
              </a:spcBef>
              <a:buChar char="•"/>
            </a:pPr>
            <a:r>
              <a:rPr lang="en-US" sz="1900" b="0" dirty="0">
                <a:solidFill>
                  <a:srgbClr val="000000"/>
                </a:solidFill>
                <a:latin typeface="Arial"/>
              </a:rPr>
              <a:t>Loose hair penetrates skin via suction</a:t>
            </a:r>
          </a:p>
          <a:p>
            <a:pPr indent="-228600" marL="320040">
              <a:spcBef>
                <a:spcPts val="100"/>
              </a:spcBef>
              <a:buChar char="•"/>
            </a:pPr>
            <a:r>
              <a:rPr lang="en-US" sz="1900" b="0" dirty="0">
                <a:solidFill>
                  <a:srgbClr val="000000"/>
                </a:solidFill>
                <a:latin typeface="Arial"/>
              </a:rPr>
              <a:t>Gluteal movement draws hair inward</a:t>
            </a:r>
          </a:p>
          <a:p>
            <a:pPr indent="-228600" marL="320040">
              <a:spcBef>
                <a:spcPts val="100"/>
              </a:spcBef>
              <a:buChar char="•"/>
            </a:pPr>
            <a:r>
              <a:rPr lang="en-US" sz="1900" b="0" dirty="0">
                <a:solidFill>
                  <a:srgbClr val="000000"/>
                </a:solidFill>
                <a:latin typeface="Arial"/>
              </a:rPr>
              <a:t>Hair acts as foreign body → abscess</a:t>
            </a:r>
          </a:p>
          <a:p>
            <a:pPr indent="-228600" marL="320040">
              <a:spcBef>
                <a:spcPts val="100"/>
              </a:spcBef>
              <a:buChar char="•"/>
            </a:pPr>
            <a:r>
              <a:rPr lang="en-US" sz="1900" b="0" dirty="0">
                <a:solidFill>
                  <a:srgbClr val="000000"/>
                </a:solidFill>
                <a:latin typeface="Arial"/>
              </a:rPr>
              <a:t>Infection → chronic sinus tract formation</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Bailey &amp; Love — hair penetration diagram</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7 / 45</a:t>
            </a: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PREDISPOSING FACTORS</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530352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Hirsutism — excessive body hair</a:t>
            </a:r>
          </a:p>
          <a:p>
            <a:pPr indent="-228600" marL="320040">
              <a:spcBef>
                <a:spcPts val="100"/>
              </a:spcBef>
              <a:buChar char="•"/>
            </a:pPr>
            <a:r>
              <a:rPr lang="en-US" sz="1900" b="0" dirty="0">
                <a:solidFill>
                  <a:srgbClr val="000000"/>
                </a:solidFill>
                <a:latin typeface="Arial"/>
              </a:rPr>
              <a:t>Obesity — deep natal cleft created</a:t>
            </a:r>
          </a:p>
          <a:p>
            <a:pPr indent="-228600" marL="320040">
              <a:spcBef>
                <a:spcPts val="100"/>
              </a:spcBef>
              <a:buChar char="•"/>
            </a:pPr>
            <a:r>
              <a:rPr lang="en-US" sz="1900" b="0" dirty="0">
                <a:solidFill>
                  <a:srgbClr val="000000"/>
                </a:solidFill>
                <a:latin typeface="Arial"/>
              </a:rPr>
              <a:t>Sedentary occupation / prolonged sitting</a:t>
            </a:r>
          </a:p>
          <a:p>
            <a:pPr indent="-228600" marL="320040">
              <a:spcBef>
                <a:spcPts val="100"/>
              </a:spcBef>
              <a:buChar char="•"/>
            </a:pPr>
            <a:r>
              <a:rPr lang="en-US" sz="1900" b="0" dirty="0">
                <a:solidFill>
                  <a:srgbClr val="000000"/>
                </a:solidFill>
                <a:latin typeface="Arial"/>
              </a:rPr>
              <a:t>Poor hygiene in natal cleft</a:t>
            </a:r>
          </a:p>
          <a:p>
            <a:pPr indent="-228600" marL="320040">
              <a:spcBef>
                <a:spcPts val="100"/>
              </a:spcBef>
              <a:buChar char="•"/>
            </a:pPr>
            <a:r>
              <a:rPr lang="en-US" sz="1900" b="0" dirty="0">
                <a:solidFill>
                  <a:srgbClr val="000000"/>
                </a:solidFill>
                <a:latin typeface="Arial"/>
              </a:rPr>
              <a:t>Repeated trauma or friction to cleft</a:t>
            </a:r>
          </a:p>
        </p:txBody>
      </p:sp>
      <p:sp>
        <p:nvSpPr>
          <p:cNvPr id="5" name="s5"/>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8 / 45</a:t>
            </a: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2" name="s2"/>
          <p:cNvSpPr>
            <a:spLocks noGrp="1"/>
          </p:cNvSpPr>
          <p:nvPr/>
        </p:nvSpPr>
        <p:spPr>
          <a:xfrm>
            <a:off x="274320" y="201168"/>
            <a:ext cx="8412480" cy="658368"/>
          </a:xfrm>
          <a:prstGeom prst="rect">
            <a:avLst/>
          </a:prstGeom>
          <a:solidFill>
            <a:srgbClr val="FFFFFF"/>
          </a:solidFill>
          <a:ln>
            <a:noFill/>
          </a:ln>
        </p:spPr>
        <p:txBody>
          <a:bodyPr wrap="square" lIns="91440" rIns="91440" tIns="45720" bIns="45720">
            <a:normAutofit/>
          </a:bodyPr>
          <a:lstStyle/>
          <a:p>
            <a:pPr indent="0" marL="0">
              <a:spcBef>
                <a:spcPts val="100"/>
              </a:spcBef>
              <a:buNone/>
            </a:pPr>
            <a:r>
              <a:rPr lang="en-US" sz="2800" b="1" dirty="0">
                <a:solidFill>
                  <a:srgbClr val="CC0000"/>
                </a:solidFill>
                <a:latin typeface="Arial"/>
              </a:rPr>
              <a:t>PATHOLOGY</a:t>
            </a:r>
          </a:p>
        </p:txBody>
      </p:sp>
      <p:sp>
        <p:nvSpPr>
          <p:cNvPr id="3" name="ln3"/>
          <p:cNvSpPr/>
          <p:nvPr/>
        </p:nvSpPr>
        <p:spPr>
          <a:xfrm>
            <a:off x="274320" y="914400"/>
            <a:ext cx="8412480" cy="36576"/>
          </a:xfrm>
          <a:prstGeom prst="rect">
            <a:avLst/>
          </a:prstGeom>
          <a:solidFill>
            <a:srgbClr val="CC0000"/>
          </a:solidFill>
          <a:ln>
            <a:noFill/>
          </a:ln>
        </p:spPr>
        <p:txBody>
          <a:bodyPr/>
          <a:lstStyle/>
        </p:txBody>
      </p:sp>
      <p:sp>
        <p:nvSpPr>
          <p:cNvPr id="4" name="s4"/>
          <p:cNvSpPr>
            <a:spLocks noGrp="1"/>
          </p:cNvSpPr>
          <p:nvPr/>
        </p:nvSpPr>
        <p:spPr>
          <a:xfrm>
            <a:off x="320040" y="1024128"/>
            <a:ext cx="8321040" cy="4754880"/>
          </a:xfrm>
          <a:prstGeom prst="rect">
            <a:avLst/>
          </a:prstGeom>
          <a:solidFill>
            <a:srgbClr val="FFFFFF"/>
          </a:solidFill>
          <a:ln>
            <a:noFill/>
          </a:ln>
        </p:spPr>
        <p:txBody>
          <a:bodyPr wrap="square" lIns="91440" rIns="91440" tIns="45720" bIns="45720">
            <a:normAutofit/>
          </a:bodyPr>
          <a:lstStyle/>
          <a:p>
            <a:pPr indent="-228600" marL="320040">
              <a:spcBef>
                <a:spcPts val="100"/>
              </a:spcBef>
              <a:buChar char="•"/>
            </a:pPr>
            <a:r>
              <a:rPr lang="en-US" sz="1900" b="0" dirty="0">
                <a:solidFill>
                  <a:srgbClr val="000000"/>
                </a:solidFill>
                <a:latin typeface="Arial"/>
              </a:rPr>
              <a:t>Primary pit: midline hair follicle opening</a:t>
            </a:r>
          </a:p>
          <a:p>
            <a:pPr indent="-228600" marL="320040">
              <a:spcBef>
                <a:spcPts val="100"/>
              </a:spcBef>
              <a:buChar char="•"/>
            </a:pPr>
            <a:r>
              <a:rPr lang="en-US" sz="1900" b="0" dirty="0">
                <a:solidFill>
                  <a:srgbClr val="000000"/>
                </a:solidFill>
                <a:latin typeface="Arial"/>
              </a:rPr>
              <a:t>Secondary opening: lateral to midline</a:t>
            </a:r>
          </a:p>
          <a:p>
            <a:pPr indent="-228600" marL="320040">
              <a:spcBef>
                <a:spcPts val="100"/>
              </a:spcBef>
              <a:buChar char="•"/>
            </a:pPr>
            <a:r>
              <a:rPr lang="en-US" sz="1900" b="0" dirty="0">
                <a:solidFill>
                  <a:srgbClr val="000000"/>
                </a:solidFill>
                <a:latin typeface="Arial"/>
              </a:rPr>
              <a:t>Sinus lined with granulation tissue</a:t>
            </a:r>
          </a:p>
          <a:p>
            <a:pPr indent="-228600" marL="320040">
              <a:spcBef>
                <a:spcPts val="100"/>
              </a:spcBef>
              <a:buChar char="•"/>
            </a:pPr>
            <a:r>
              <a:rPr lang="en-US" sz="1900" b="0" dirty="0">
                <a:solidFill>
                  <a:srgbClr val="000000"/>
                </a:solidFill>
                <a:latin typeface="Arial"/>
              </a:rPr>
              <a:t>Hair tufts visible in 50% of cases</a:t>
            </a:r>
          </a:p>
          <a:p>
            <a:pPr indent="-228600" marL="320040">
              <a:spcBef>
                <a:spcPts val="100"/>
              </a:spcBef>
              <a:buChar char="•"/>
            </a:pPr>
            <a:r>
              <a:rPr lang="en-US" sz="1900" b="0" dirty="0">
                <a:solidFill>
                  <a:srgbClr val="000000"/>
                </a:solidFill>
                <a:latin typeface="Arial"/>
              </a:rPr>
              <a:t>Abscess cavity develops in acute phase</a:t>
            </a:r>
          </a:p>
        </p:txBody>
      </p:sp>
      <p:sp>
        <p:nvSpPr>
          <p:cNvPr id="5" name="s5"/>
          <p:cNvSpPr>
            <a:spLocks noGrp="1"/>
          </p:cNvSpPr>
          <p:nvPr/>
        </p:nvSpPr>
        <p:spPr>
          <a:xfrm>
            <a:off x="274320" y="6035040"/>
            <a:ext cx="8412480" cy="621792"/>
          </a:xfrm>
          <a:prstGeom prst="rect">
            <a:avLst/>
          </a:prstGeom>
          <a:solidFill>
            <a:srgbClr val="FFF8E1"/>
          </a:solidFill>
          <a:ln>
            <a:solidFill>
              <a:srgbClr val="FFC107"/>
            </a:solidFill>
          </a:ln>
        </p:spPr>
        <p:txBody>
          <a:bodyPr wrap="square" lIns="91440" rIns="91440" tIns="45720" bIns="45720">
            <a:normAutofit/>
          </a:bodyPr>
          <a:lstStyle/>
          <a:p>
            <a:pPr>
              <a:spcBef>
                <a:spcPts val="100"/>
              </a:spcBef>
              <a:buNone/>
            </a:pPr>
            <a:r>
              <a:rPr lang="en-US" sz="1300" b="1" dirty="0">
                <a:solidFill>
                  <a:srgbClr val="CC0000"/>
                </a:solidFill>
                <a:latin typeface="Arial"/>
              </a:rPr>
              <a:t>Note: </a:t>
            </a:r>
            <a:r>
              <a:rPr lang="en-US" sz="1300" b="0" dirty="0">
                <a:solidFill>
                  <a:srgbClr val="555555"/>
                </a:solidFill>
                <a:latin typeface="Arial"/>
              </a:rPr>
              <a:t>Insert: Operative photo of sinus tract</a:t>
            </a:r>
          </a:p>
        </p:txBody>
      </p:sp>
      <p:sp>
        <p:nvSpPr>
          <p:cNvPr id="6" name="s6"/>
          <p:cNvSpPr>
            <a:spLocks noGrp="1"/>
          </p:cNvSpPr>
          <p:nvPr/>
        </p:nvSpPr>
        <p:spPr>
          <a:xfrm>
            <a:off x="7955280" y="6537960"/>
            <a:ext cx="1005840" cy="256032"/>
          </a:xfrm>
          <a:prstGeom prst="rect">
            <a:avLst/>
          </a:prstGeom>
          <a:solidFill>
            <a:srgbClr val="FFFFFF"/>
          </a:solidFill>
          <a:ln>
            <a:noFill/>
          </a:ln>
        </p:spPr>
        <p:txBody>
          <a:bodyPr wrap="square" lIns="91440" rIns="91440" tIns="45720" bIns="45720">
            <a:normAutofit/>
          </a:bodyPr>
          <a:lstStyle/>
          <a:p>
            <a:pPr algn="r" indent="0" marL="0">
              <a:spcBef>
                <a:spcPts val="100"/>
              </a:spcBef>
              <a:buNone/>
            </a:pPr>
            <a:r>
              <a:rPr lang="en-US" sz="1100" b="0" dirty="0">
                <a:solidFill>
                  <a:srgbClr val="BBBBBB"/>
                </a:solidFill>
                <a:latin typeface="Arial"/>
              </a:rPr>
              <a:t>9 / 45</a:t>
            </a:r>
          </a:p>
        </p:txBody>
      </p:sp>
    </p:spTree>
  </p:cSld>
</p:sld>
</file>