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89" r:id="rId5"/>
    <p:sldId id="259" r:id="rId6"/>
    <p:sldId id="260" r:id="rId7"/>
    <p:sldId id="287" r:id="rId8"/>
    <p:sldId id="261" r:id="rId9"/>
    <p:sldId id="288" r:id="rId10"/>
    <p:sldId id="262" r:id="rId11"/>
    <p:sldId id="290" r:id="rId12"/>
    <p:sldId id="263" r:id="rId13"/>
    <p:sldId id="291" r:id="rId14"/>
    <p:sldId id="264" r:id="rId15"/>
    <p:sldId id="265" r:id="rId16"/>
    <p:sldId id="292" r:id="rId17"/>
    <p:sldId id="266" r:id="rId18"/>
    <p:sldId id="293" r:id="rId19"/>
    <p:sldId id="267" r:id="rId20"/>
    <p:sldId id="268" r:id="rId21"/>
    <p:sldId id="269" r:id="rId22"/>
    <p:sldId id="270" r:id="rId23"/>
    <p:sldId id="271" r:id="rId24"/>
    <p:sldId id="294" r:id="rId25"/>
    <p:sldId id="272" r:id="rId26"/>
    <p:sldId id="295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20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3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0155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1463040"/>
            <a:ext cx="85953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بِسْمِ اللَّهِ الرَّحْمَٰنِ الرَّحِيمِ</a:t>
            </a:r>
            <a:endParaRPr lang="en-US" sz="5200" dirty="0"/>
          </a:p>
        </p:txBody>
      </p:sp>
      <p:sp>
        <p:nvSpPr>
          <p:cNvPr id="3" name="Text 1"/>
          <p:cNvSpPr/>
          <p:nvPr/>
        </p:nvSpPr>
        <p:spPr>
          <a:xfrm>
            <a:off x="274320" y="2834640"/>
            <a:ext cx="8595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name of Allah, the Most Gracious, the Most Merciful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Aetiology — Acquired Theory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accepted theory: acquired, not congenital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Buttock friction + shearing forces involved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Shed hairs drill through midline skin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Hair follicle infection allows hair entry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Suction from buttock movement pulls hair in</a:t>
            </a:r>
            <a:endParaRPr 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47AD7F-C2BE-4ABC-236D-3D72BB1C3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00" y="158750"/>
            <a:ext cx="7061200" cy="482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01779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— Acquired Origin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Interdigital sinus: occupational disease of barbers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 of onset older than congenital lesions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Hair follicles absent in sinus walls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Hair tips point toward blind sinus end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Disease mainly affects hirsute young men</a:t>
            </a:r>
            <a:endParaRPr lang="en-U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0F702C-3C4E-89AE-5EC7-5A117DD27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700" y="939800"/>
            <a:ext cx="4546600" cy="3263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08627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Epidemiology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Males &gt;&gt; Females (much more common)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Typically after puberty to 4th decade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Dark-haired individuals more affected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Obese, sedentary individuals at higher risk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Rare in children and over 40 years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Features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Intermittent pain at base of spine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Swelling and discharge in natal cleft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History of repeated abscesses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Abscesses burst spontaneously or incised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Minimal constitutional symptoms</a:t>
            </a:r>
            <a:endParaRPr 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92EB41-1D65-EE78-FB6A-9FFC29956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157" y="331595"/>
            <a:ext cx="3331512" cy="44803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97852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Examination Findings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Midline pit(s): sacrococcygeal to coccyx tip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Tuft of hair protruding from pit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secondary openings may be present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Tender induration in the natal cleft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Purulent discharge on pressure</a:t>
            </a:r>
            <a:endParaRPr lang="en-US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B32552-9C32-4EC9-D310-5DB9F1C89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750" y="450850"/>
            <a:ext cx="5270500" cy="42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61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Differential Diagnosis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 fistula (sinus caudal to pits)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Hidradenitis suppurativa (lateral drainage)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Perianal abscess or fistula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Osteomyelitis with draining sinuses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Tuberculosis or actinomycosis (rare)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0"/>
            <a:ext cx="8412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PILONIDAL SINUS</a:t>
            </a:r>
            <a:endParaRPr lang="en-US" sz="5400" dirty="0"/>
          </a:p>
        </p:txBody>
      </p:sp>
      <p:sp>
        <p:nvSpPr>
          <p:cNvPr id="3" name="Shape 1"/>
          <p:cNvSpPr/>
          <p:nvPr/>
        </p:nvSpPr>
        <p:spPr>
          <a:xfrm>
            <a:off x="1371600" y="2011680"/>
            <a:ext cx="6400800" cy="0"/>
          </a:xfrm>
          <a:prstGeom prst="line">
            <a:avLst/>
          </a:prstGeom>
          <a:noFill/>
          <a:ln w="381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365760" y="228600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Zahid Mahmood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E30EDD-201E-0723-9AD2-BC212EAFF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3702" y="2880360"/>
            <a:ext cx="3042313" cy="170758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Pilonidal Sinus vs Anal Fistula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005840"/>
          <a:ext cx="8412480" cy="356616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63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32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Feature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Pilonidal Sinus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Anal Fistula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2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Location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Natal cleft, midline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Perianal region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2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Opening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Midline pits above anus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External opening near anus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32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Content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Hair-containing track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 hair, lined by epithelium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32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Relation to gut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 relation to gut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Communicates with anal canal</a:t>
                      </a:r>
                      <a:endParaRPr lang="en-US" sz="2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Conservative Treatment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Natural history: regresses over time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Hygiene: remove hair, keep area clean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Regular hair exfoliation of the region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Silver nitrate cauterisation of tracks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Laser coagulation for less complex disease</a:t>
            </a:r>
            <a:endParaRPr lang="en-US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Abscess: Treatment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Drain through small longitudinal incision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Incision placed OFF the midline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Thorough curettage of granulation tissue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Remove all hair from cavity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result in complete resolution</a:t>
            </a:r>
            <a:endParaRPr lang="en-US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Surgical Treatment — Options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 open all tracks ± marsupialisation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Excise all tracks with primary closure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Excise + off-midline flap closure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Bascom's procedure (lateral approach)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Limberg flap / Karydakis procedure</a:t>
            </a:r>
            <a:endParaRPr lang="en-US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9157CE-725F-8F14-C06F-6151D37A3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975" y="215725"/>
            <a:ext cx="4712049" cy="47120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665046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Off-Midline Techniques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Karydakis: off-midline excision + flap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Limberg: rhomboid excision + rotational flap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Bascom: lateral incision, curette cavity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Bascom: excise + close midline pits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Lateral wound left open to heal secondarily</a:t>
            </a:r>
            <a:endParaRPr lang="en-US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35F6F2-D110-4AE1-B882-7DB016229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508000"/>
            <a:ext cx="5410200" cy="412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547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Healing &amp; Recurrence: Key Facts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healing: lower recurrence, slower healing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closure: faster healing, higher recurrence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Off-midline closure: best recurrence rates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Midline closure: higher recurrence rate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Postop hair removal is essential always</a:t>
            </a:r>
            <a:endParaRPr lang="en-US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Complications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Recurrence: most common complication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Wound infection and poor healing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Chronic discharging sinus formation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Squamous cell carcinoma: rare, chronic cases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Flap failure after reconstructive procedures</a:t>
            </a:r>
            <a:endParaRPr lang="en-US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Home Message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Pilonidal sinus is an ACQUIRED disease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Young hirsute men most commonly affected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Drain acute abscess OFF the midline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Off-midline closure gives best results</a:t>
            </a:r>
            <a:endParaRPr lang="en-US" sz="2800" dirty="0"/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Hair removal prevents recurrence always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Know?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"Pilonidal" = Latin: pilus (hair) + nidus (nest)</a:t>
            </a:r>
            <a:endParaRPr lang="en-US" sz="2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Literally a "nest of hair" under your skin!</a:t>
            </a:r>
            <a:endParaRPr lang="en-US" sz="2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8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Barbers get it between their fingers!</a:t>
            </a:r>
            <a:endParaRPr lang="en-US" sz="2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common than appendicitis in young men</a:t>
            </a:r>
            <a:endParaRPr lang="en-US" sz="2800" dirty="0"/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Called "Jeep Rider's Disease" in World War II</a:t>
            </a:r>
            <a:endParaRPr lang="en-US" sz="2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Q1. Which statement best defines pilonidal sinus?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1051560"/>
            <a:ext cx="8412480" cy="0"/>
          </a:xfrm>
          <a:prstGeom prst="line">
            <a:avLst/>
          </a:prstGeom>
          <a:noFill/>
          <a:ln w="254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80467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A. Congenital midline cyst of sacrum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B. Midline pits with hair-containing fibrous track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C. Fistula between anal canal and skin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D. Abscess of apocrine sweat glands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E. Perianal haematoma with infection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4251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Q2. Pilonidal sinus most commonly affects which group?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1051560"/>
            <a:ext cx="8412480" cy="0"/>
          </a:xfrm>
          <a:prstGeom prst="line">
            <a:avLst/>
          </a:prstGeom>
          <a:noFill/>
          <a:ln w="254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80467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A. Elderly females over 60 years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B. Young children under 10 years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C. Hirsute young men after puberty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D. Post-menopausal women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E. Infants with spina bifida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40919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C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Q3. Interdigital pilonidal sinus is most common in?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1051560"/>
            <a:ext cx="8412480" cy="0"/>
          </a:xfrm>
          <a:prstGeom prst="line">
            <a:avLst/>
          </a:prstGeom>
          <a:noFill/>
          <a:ln w="254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80467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A. Surgeons during operations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B. Hairdressers as occupational disease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C. Farmers doing physical labour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D. Nurses from frequent washing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E. Athletes from friction injury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40005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Q4. Primary sinus pits are located strictly in the?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1051560"/>
            <a:ext cx="8412480" cy="0"/>
          </a:xfrm>
          <a:prstGeom prst="line">
            <a:avLst/>
          </a:prstGeom>
          <a:noFill/>
          <a:ln w="254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80467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A. Lateral buttock crease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B. Perineal body region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C. Midline natal cleft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D. Left gluteal fold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E. Perianal skin at 6 o'clock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40919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C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Q5. An acute pilonidal abscess should be drained by?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1051560"/>
            <a:ext cx="8412480" cy="0"/>
          </a:xfrm>
          <a:prstGeom prst="line">
            <a:avLst/>
          </a:prstGeom>
          <a:noFill/>
          <a:ln w="254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80467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A. Midline incision over abscess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B. Cruciate incision in natal cleft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C. Small off-midline longitudinal incision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D. Wide excision with primary closure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E. Needle aspiration under ultrasound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40919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C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Q6. Which of the following supports acquired theory of pilonidal sinus?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1051560"/>
            <a:ext cx="8412480" cy="0"/>
          </a:xfrm>
          <a:prstGeom prst="line">
            <a:avLst/>
          </a:prstGeom>
          <a:noFill/>
          <a:ln w="254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80467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A. Hair follicles seen in sinus walls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B. Disease present since childhood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C. Condition appears after puberty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D. Equal incidence in males and females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E. Congenital embryonic remnant found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40005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C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Q7. Karydakis procedure for pilonidal sinus involves?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1051560"/>
            <a:ext cx="8412480" cy="0"/>
          </a:xfrm>
          <a:prstGeom prst="line">
            <a:avLst/>
          </a:prstGeom>
          <a:noFill/>
          <a:ln w="254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80467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A. Wide midline excision, open wound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B. Off-midline excision and flap closure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C. Rhomboid excision with rotation flap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D. Lateral incision and sinus curettage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E. Laser ablation of sinus tracts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39090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Q8. Which closure gives lowest recurrence rate?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1051560"/>
            <a:ext cx="8412480" cy="0"/>
          </a:xfrm>
          <a:prstGeom prst="line">
            <a:avLst/>
          </a:prstGeom>
          <a:noFill/>
          <a:ln w="254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80467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A. Midline primary closure technique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B. Open wound healing technique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C. Off-midline closure technique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D. Z-plasty midline closure only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E. Split-thickness skin graft closure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40005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C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Q9. Carcinoma arising in pilonidal disease is?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1051560"/>
            <a:ext cx="8412480" cy="0"/>
          </a:xfrm>
          <a:prstGeom prst="line">
            <a:avLst/>
          </a:prstGeom>
          <a:noFill/>
          <a:ln w="254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80467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A. Very common complication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B. Always adenocarcinoma type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C. Exceedingly rare occurrence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D. Present in 10% of cases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E. Usually basal cell carcinoma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39090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C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Q10. Most important step to prevent recurrence after surgery?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1051560"/>
            <a:ext cx="8412480" cy="0"/>
          </a:xfrm>
          <a:prstGeom prst="line">
            <a:avLst/>
          </a:prstGeom>
          <a:noFill/>
          <a:ln w="254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80467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A. Prophylactic antibiotics for 6 months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B. Strict hair removal from wound area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C. Daily wound packing with gauze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D. Immobilisation in bed for 2 weeks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dirty="0">
                <a:latin typeface="Arial" pitchFamily="34" charset="0"/>
                <a:ea typeface="Arial" pitchFamily="34" charset="-122"/>
                <a:cs typeface="Arial" pitchFamily="34" charset="-120"/>
              </a:rPr>
              <a:t>E. Laser hair removal of entire back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39090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4652BC-A7A4-AD63-3FF9-C68C8D855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700" y="1035050"/>
            <a:ext cx="5308600" cy="3073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899044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57200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5200" dirty="0"/>
          </a:p>
        </p:txBody>
      </p:sp>
      <p:sp>
        <p:nvSpPr>
          <p:cNvPr id="3" name="Shape 1"/>
          <p:cNvSpPr/>
          <p:nvPr/>
        </p:nvSpPr>
        <p:spPr>
          <a:xfrm>
            <a:off x="1371600" y="1371600"/>
            <a:ext cx="6400800" cy="0"/>
          </a:xfrm>
          <a:prstGeom prst="line">
            <a:avLst/>
          </a:prstGeom>
          <a:noFill/>
          <a:ln w="381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365760" y="150876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Moral Lesson for a Surgeon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57200" y="2103120"/>
            <a:ext cx="82296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a small sinus can ruin a life</a:t>
            </a:r>
            <a:endParaRPr lang="en-US" sz="2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the cause, not just the symptom</a:t>
            </a:r>
            <a:endParaRPr lang="en-US" sz="2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8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good surgeon prevents recurrence</a:t>
            </a:r>
            <a:endParaRPr lang="en-US" sz="2800" dirty="0"/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Attention to detail defines excellence</a:t>
            </a:r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Outcomes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pilonidal sinus and its anatomy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aetiology and pathogenesis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clinical features and diagnosis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Outline management options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 surgical techniques and complications</a:t>
            </a: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Pilonidal Sinus?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 in natal cleft overlying coccyx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or more midline skin openings (pits)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Fibrous track lined by granulation tissue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Contains loose hair within the lumen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 communicates with subcutaneous cavity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6B9976-657F-0821-3495-F0930F711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050" y="501650"/>
            <a:ext cx="6311900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70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Anatomy &amp; Location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0"/>
          </a:xfrm>
          <a:prstGeom prst="line">
            <a:avLst/>
          </a:prstGeom>
          <a:noFill/>
          <a:ln w="3175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Located in sacrococcygeal natal cleft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Between sacrococcygeal joint and coccyx tip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pits: strictly in the midline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Secondary tracts spread laterally</a:t>
            </a:r>
            <a:endParaRPr lang="en-US" sz="2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Secondary openings: discharging granulation tissue</a:t>
            </a: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1B1769-91F3-4D94-A30F-23C2CC9DD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8129" y="578042"/>
            <a:ext cx="3044521" cy="367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95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1158</Words>
  <Application>Microsoft Macintosh PowerPoint</Application>
  <PresentationFormat>On-screen Show (16:9)</PresentationFormat>
  <Paragraphs>229</Paragraphs>
  <Slides>40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Pilonidal Sinus</dc:title>
  <dc:subject>PptxGenJS Presentation</dc:subject>
  <dc:creator>Prof. Zahid Mahmood</dc:creator>
  <cp:lastModifiedBy>Zahid Mahmood</cp:lastModifiedBy>
  <cp:revision>10</cp:revision>
  <dcterms:created xsi:type="dcterms:W3CDTF">2026-05-30T14:25:45Z</dcterms:created>
  <dcterms:modified xsi:type="dcterms:W3CDTF">2026-06-03T17:55:18Z</dcterms:modified>
</cp:coreProperties>
</file>