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6858000" type="screen4x3"/>
  <p:notesSz cx="6858000" cy="9144000"/>
</p:presentation>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cSld name="Blank">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Tree>
  </p:cSld>
  <p:txStyles>
    <p:titleStyle>
      <a:lstStyle/>
    </p:titleStyle>
    <p:bodyStyle>
      <a:lstStyle/>
    </p:bodyStyle>
    <p:otherStyle>
      <a:lstStyle/>
    </p:otherStyle>
  </p:txStyles>
  <p:sldLayoutIdLst>
    <p:sldLayoutId id="2147483649" r:id="rId1"/>
  </p:sldLayoutIdLst>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0" y="0"/>
            <a:ext cx="9144000" cy="6858000"/>
          </a:xfrm>
          <a:prstGeom prst="rect">
            <a:avLst/>
          </a:prstGeom>
          <a:solidFill>
            <a:srgbClr val="FFFFFF"/>
          </a:solidFill>
          <a:ln>
            <a:noFill/>
          </a:ln>
        </p:spPr>
        <p:txBody>
          <a:bodyPr/>
          <a:lstStyle/>
        </p:txBody>
      </p:sp>
      <p:sp>
        <p:nvSpPr>
          <p:cNvPr id="2" name="Shape2"/>
          <p:cNvSpPr>
            <a:spLocks noGrp="1"/>
          </p:cNvSpPr>
          <p:nvPr/>
        </p:nvSpPr>
        <p:spPr>
          <a:xfrm>
            <a:off x="360000" y="1800000"/>
            <a:ext cx="8280000" cy="1440000"/>
          </a:xfrm>
          <a:prstGeom prst="rect">
            <a:avLst/>
          </a:prstGeom>
          <a:solidFill>
            <a:srgbClr val="FFFFFF"/>
          </a:solidFill>
          <a:ln>
            <a:noFill/>
          </a:ln>
        </p:spPr>
        <p:txBody>
          <a:bodyPr/>
          <a:lstStyle/>
          <a:p>
            <a:pPr algn="ctr"/>
            <a:pPr marL="0" indent="0">
              <a:buFont typeface="Arial"/>
              <a:buNone/>
            </a:pPr>
            <a:r>
              <a:rPr lang="en-US" sz="5400" b="1" dirty="0">
                <a:solidFill>
                  <a:srgbClr val="222222"/>
                </a:solidFill>
                <a:latin typeface="Arial"/>
              </a:rPr>
              <a:t>بِسْمِ اللَّهِ الرَّحْمَنِ الرَّحِيمِ</a:t>
            </a:r>
          </a:p>
          <a:p>
            <a:pPr marL="0" indent="0">
              <a:buFont typeface="Arial"/>
              <a:buNone/>
            </a:pPr>
            <a:r>
              <a:rPr lang="en-US" sz="1200" b="0" dirty="0">
                <a:solidFill>
                  <a:srgbClr val="000000"/>
                </a:solidFill>
                <a:latin typeface="Arial"/>
              </a:rPr>
              <a:t/>
            </a:r>
          </a:p>
          <a:p>
            <a:pPr algn="ctr"/>
            <a:pPr marL="0" indent="0">
              <a:buFont typeface="Arial"/>
              <a:buNone/>
            </a:pPr>
            <a:r>
              <a:rPr lang="en-US" sz="2000" b="0" dirty="0">
                <a:solidFill>
                  <a:srgbClr val="555555"/>
                </a:solidFill>
                <a:latin typeface="Arial"/>
              </a:rPr>
              <a:t>In the name of Allah, the Most Gracious, the Most Merciful</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 / 45</a:t>
            </a:r>
          </a:p>
        </p:txBody>
      </p:sp>
    </p:spTree>
  </p:cSld>
</p:sld>
</file>

<file path=ppt/slides/slide10.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CLINICAL FEATURES — SYMPTOMS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Intermittent pain in natal cleft</a:t>
            </a:r>
          </a:p>
          <a:p>
            <a:pPr marL="360000" indent="-180000">
              <a:buFont typeface="Arial"/>
              <a:buChar char="•"/>
            </a:pPr>
            <a:r>
              <a:rPr lang="en-US" sz="2200" b="0" dirty="0">
                <a:solidFill>
                  <a:srgbClr val="000000"/>
                </a:solidFill>
                <a:latin typeface="Arial"/>
              </a:rPr>
              <a:t>Swelling and purulent discharge</a:t>
            </a:r>
          </a:p>
          <a:p>
            <a:pPr marL="360000" indent="-180000">
              <a:buFont typeface="Arial"/>
              <a:buChar char="•"/>
            </a:pPr>
            <a:r>
              <a:rPr lang="en-US" sz="2200" b="0" dirty="0">
                <a:solidFill>
                  <a:srgbClr val="000000"/>
                </a:solidFill>
                <a:latin typeface="Arial"/>
              </a:rPr>
              <a:t>Acute abscess: severe throbbing pain</a:t>
            </a:r>
          </a:p>
          <a:p>
            <a:pPr marL="360000" indent="-180000">
              <a:buFont typeface="Arial"/>
              <a:buChar char="•"/>
            </a:pPr>
            <a:r>
              <a:rPr lang="en-US" sz="2200" b="0" dirty="0">
                <a:solidFill>
                  <a:srgbClr val="000000"/>
                </a:solidFill>
                <a:latin typeface="Arial"/>
              </a:rPr>
              <a:t>Chronic sinus: recurrent discharge</a:t>
            </a:r>
          </a:p>
          <a:p>
            <a:pPr marL="360000" indent="-180000">
              <a:buFont typeface="Arial"/>
              <a:buChar char="•"/>
            </a:pPr>
            <a:r>
              <a:rPr lang="en-US" sz="2200" b="0" dirty="0">
                <a:solidFill>
                  <a:srgbClr val="000000"/>
                </a:solidFill>
                <a:latin typeface="Arial"/>
              </a:rPr>
              <a:t>Asymptomatic pits found incidentally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10 / 45</a:t>
            </a:r>
          </a:p>
        </p:txBody>
      </p:sp>
    </p:spTree>
  </p:cSld>
</p:sld>
</file>

<file path=ppt/slides/slide11.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CLINICAL FEATURES — SIGNS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Pit(s) visible in midline natal cleft</a:t>
            </a:r>
          </a:p>
          <a:p>
            <a:pPr marL="360000" indent="-180000">
              <a:buFont typeface="Arial"/>
              <a:buChar char="•"/>
            </a:pPr>
            <a:r>
              <a:rPr lang="en-US" sz="2200" b="0" dirty="0">
                <a:solidFill>
                  <a:srgbClr val="000000"/>
                </a:solidFill>
                <a:latin typeface="Arial"/>
              </a:rPr>
              <a:t>1–2 cm above anal verge typically</a:t>
            </a:r>
          </a:p>
          <a:p>
            <a:pPr marL="360000" indent="-180000">
              <a:buFont typeface="Arial"/>
              <a:buChar char="•"/>
            </a:pPr>
            <a:r>
              <a:rPr lang="en-US" sz="2200" b="0" dirty="0">
                <a:solidFill>
                  <a:srgbClr val="000000"/>
                </a:solidFill>
                <a:latin typeface="Arial"/>
              </a:rPr>
              <a:t>Lateral secondary openings may exist</a:t>
            </a:r>
          </a:p>
          <a:p>
            <a:pPr marL="360000" indent="-180000">
              <a:buFont typeface="Arial"/>
              <a:buChar char="•"/>
            </a:pPr>
            <a:r>
              <a:rPr lang="en-US" sz="2200" b="0" dirty="0">
                <a:solidFill>
                  <a:srgbClr val="000000"/>
                </a:solidFill>
                <a:latin typeface="Arial"/>
              </a:rPr>
              <a:t>Tender indurated swelling if abscess</a:t>
            </a:r>
          </a:p>
          <a:p>
            <a:pPr marL="360000" indent="-180000">
              <a:buFont typeface="Arial"/>
              <a:buChar char="•"/>
            </a:pPr>
            <a:r>
              <a:rPr lang="en-US" sz="2200" b="0" dirty="0">
                <a:solidFill>
                  <a:srgbClr val="000000"/>
                </a:solidFill>
                <a:latin typeface="Arial"/>
              </a:rPr>
              <a:t>Hair visible protruding from pit</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Clinical photo of pilonidal pit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11 / 45</a:t>
            </a:r>
          </a:p>
        </p:txBody>
      </p:sp>
    </p:spTree>
  </p:cSld>
</p:sld>
</file>

<file path=ppt/slides/slide12.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CLINICAL PRESENTATIONS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1. Acute pilonidal abscess — most common</a:t>
            </a:r>
          </a:p>
          <a:p>
            <a:pPr marL="360000" indent="-180000">
              <a:buFont typeface="Arial"/>
              <a:buChar char="•"/>
            </a:pPr>
            <a:r>
              <a:rPr lang="en-US" sz="2200" b="0" dirty="0">
                <a:solidFill>
                  <a:srgbClr val="000000"/>
                </a:solidFill>
                <a:latin typeface="Arial"/>
              </a:rPr>
              <a:t>2. Chronic sinus with recurrent discharge</a:t>
            </a:r>
          </a:p>
          <a:p>
            <a:pPr marL="360000" indent="-180000">
              <a:buFont typeface="Arial"/>
              <a:buChar char="•"/>
            </a:pPr>
            <a:r>
              <a:rPr lang="en-US" sz="2200" b="0" dirty="0">
                <a:solidFill>
                  <a:srgbClr val="000000"/>
                </a:solidFill>
                <a:latin typeface="Arial"/>
              </a:rPr>
              <a:t>3. Asymptomatic midline pit</a:t>
            </a:r>
          </a:p>
          <a:p>
            <a:pPr marL="360000" indent="-180000">
              <a:buFont typeface="Arial"/>
              <a:buChar char="•"/>
            </a:pPr>
            <a:r>
              <a:rPr lang="en-US" sz="2200" b="0" dirty="0">
                <a:solidFill>
                  <a:srgbClr val="000000"/>
                </a:solidFill>
                <a:latin typeface="Arial"/>
              </a:rPr>
              <a:t>4. Recurrent disease after surgery</a:t>
            </a:r>
          </a:p>
          <a:p>
            <a:pPr marL="360000" indent="-180000">
              <a:buFont typeface="Arial"/>
              <a:buChar char="•"/>
            </a:pPr>
            <a:r>
              <a:rPr lang="en-US" sz="2200" b="0" dirty="0">
                <a:solidFill>
                  <a:srgbClr val="000000"/>
                </a:solidFill>
                <a:latin typeface="Arial"/>
              </a:rPr>
              <a:t>5. Rarely: squamous cell carcinoma</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12 / 45</a:t>
            </a:r>
          </a:p>
        </p:txBody>
      </p:sp>
    </p:spTree>
  </p:cSld>
</p:sld>
</file>

<file path=ppt/slides/slide13.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DIFFERENTIAL DIAGNOSIS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Anal fistula — ano-cutaneous tract</a:t>
            </a:r>
          </a:p>
          <a:p>
            <a:pPr marL="360000" indent="-180000">
              <a:buFont typeface="Arial"/>
              <a:buChar char="•"/>
            </a:pPr>
            <a:r>
              <a:rPr lang="en-US" sz="2200" b="0" dirty="0">
                <a:solidFill>
                  <a:srgbClr val="000000"/>
                </a:solidFill>
                <a:latin typeface="Arial"/>
              </a:rPr>
              <a:t>Crohn's disease perianal abscess</a:t>
            </a:r>
          </a:p>
          <a:p>
            <a:pPr marL="360000" indent="-180000">
              <a:buFont typeface="Arial"/>
              <a:buChar char="•"/>
            </a:pPr>
            <a:r>
              <a:rPr lang="en-US" sz="2200" b="0" dirty="0">
                <a:solidFill>
                  <a:srgbClr val="000000"/>
                </a:solidFill>
                <a:latin typeface="Arial"/>
              </a:rPr>
              <a:t>Furuncle / carbuncle of skin</a:t>
            </a:r>
          </a:p>
          <a:p>
            <a:pPr marL="360000" indent="-180000">
              <a:buFont typeface="Arial"/>
              <a:buChar char="•"/>
            </a:pPr>
            <a:r>
              <a:rPr lang="en-US" sz="2200" b="0" dirty="0">
                <a:solidFill>
                  <a:srgbClr val="000000"/>
                </a:solidFill>
                <a:latin typeface="Arial"/>
              </a:rPr>
              <a:t>Hydradenitis suppurativa</a:t>
            </a:r>
          </a:p>
          <a:p>
            <a:pPr marL="360000" indent="-180000">
              <a:buFont typeface="Arial"/>
              <a:buChar char="•"/>
            </a:pPr>
            <a:r>
              <a:rPr lang="en-US" sz="2200" b="0" dirty="0">
                <a:solidFill>
                  <a:srgbClr val="000000"/>
                </a:solidFill>
                <a:latin typeface="Arial"/>
              </a:rPr>
              <a:t>Sacral dermoid cyst</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Table — Pilonidal Sinus vs Fistula-in-ano</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13 / 45</a:t>
            </a:r>
          </a:p>
        </p:txBody>
      </p:sp>
    </p:spTree>
  </p:cSld>
</p:sld>
</file>

<file path=ppt/slides/slide14.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INVESTIGATIONS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Mostly a clinical diagnosis</a:t>
            </a:r>
          </a:p>
          <a:p>
            <a:pPr marL="360000" indent="-180000">
              <a:buFont typeface="Arial"/>
              <a:buChar char="•"/>
            </a:pPr>
            <a:r>
              <a:rPr lang="en-US" sz="2200" b="0" dirty="0">
                <a:solidFill>
                  <a:srgbClr val="000000"/>
                </a:solidFill>
                <a:latin typeface="Arial"/>
              </a:rPr>
              <a:t>Probe to assess tract direction</a:t>
            </a:r>
          </a:p>
          <a:p>
            <a:pPr marL="360000" indent="-180000">
              <a:buFont typeface="Arial"/>
              <a:buChar char="•"/>
            </a:pPr>
            <a:r>
              <a:rPr lang="en-US" sz="2200" b="0" dirty="0">
                <a:solidFill>
                  <a:srgbClr val="000000"/>
                </a:solidFill>
                <a:latin typeface="Arial"/>
              </a:rPr>
              <a:t>MRI for complex or recurrent disease</a:t>
            </a:r>
          </a:p>
          <a:p>
            <a:pPr marL="360000" indent="-180000">
              <a:buFont typeface="Arial"/>
              <a:buChar char="•"/>
            </a:pPr>
            <a:r>
              <a:rPr lang="en-US" sz="2200" b="0" dirty="0">
                <a:solidFill>
                  <a:srgbClr val="000000"/>
                </a:solidFill>
                <a:latin typeface="Arial"/>
              </a:rPr>
              <a:t>Ultrasound for deep abscess</a:t>
            </a:r>
          </a:p>
          <a:p>
            <a:pPr marL="360000" indent="-180000">
              <a:buFont typeface="Arial"/>
              <a:buChar char="•"/>
            </a:pPr>
            <a:r>
              <a:rPr lang="en-US" sz="2200" b="0" dirty="0">
                <a:solidFill>
                  <a:srgbClr val="000000"/>
                </a:solidFill>
                <a:latin typeface="Arial"/>
              </a:rPr>
              <a:t>Biopsy if malignancy suspected</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14 / 45</a:t>
            </a:r>
          </a:p>
        </p:txBody>
      </p:sp>
    </p:spTree>
  </p:cSld>
</p:sld>
</file>

<file path=ppt/slides/slide15.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TREATMENT — ACUTE ABSCESS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Incision and drainage (I&amp;D) under LA</a:t>
            </a:r>
          </a:p>
          <a:p>
            <a:pPr marL="360000" indent="-180000">
              <a:buFont typeface="Arial"/>
              <a:buChar char="•"/>
            </a:pPr>
            <a:r>
              <a:rPr lang="en-US" sz="2200" b="0" dirty="0">
                <a:solidFill>
                  <a:srgbClr val="000000"/>
                </a:solidFill>
                <a:latin typeface="Arial"/>
              </a:rPr>
              <a:t>Lateral incision — NOT midline</a:t>
            </a:r>
          </a:p>
          <a:p>
            <a:pPr marL="360000" indent="-180000">
              <a:buFont typeface="Arial"/>
              <a:buChar char="•"/>
            </a:pPr>
            <a:r>
              <a:rPr lang="en-US" sz="2200" b="0" dirty="0">
                <a:solidFill>
                  <a:srgbClr val="000000"/>
                </a:solidFill>
                <a:latin typeface="Arial"/>
              </a:rPr>
              <a:t>Remove visible hair from cavity</a:t>
            </a:r>
          </a:p>
          <a:p>
            <a:pPr marL="360000" indent="-180000">
              <a:buFont typeface="Arial"/>
              <a:buChar char="•"/>
            </a:pPr>
            <a:r>
              <a:rPr lang="en-US" sz="2200" b="0" dirty="0">
                <a:solidFill>
                  <a:srgbClr val="000000"/>
                </a:solidFill>
                <a:latin typeface="Arial"/>
              </a:rPr>
              <a:t>Pack wound — secondary intention healing</a:t>
            </a:r>
          </a:p>
          <a:p>
            <a:pPr marL="360000" indent="-180000">
              <a:buFont typeface="Arial"/>
              <a:buChar char="•"/>
            </a:pPr>
            <a:r>
              <a:rPr lang="en-US" sz="2200" b="0" dirty="0">
                <a:solidFill>
                  <a:srgbClr val="000000"/>
                </a:solidFill>
                <a:latin typeface="Arial"/>
              </a:rPr>
              <a:t>Definitive surgery after 6–8 weeks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15 / 45</a:t>
            </a:r>
          </a:p>
        </p:txBody>
      </p:sp>
    </p:spTree>
  </p:cSld>
</p:sld>
</file>

<file path=ppt/slides/slide16.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TREATMENT — CHRONIC SINUS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Lay open — excision + marsupialization</a:t>
            </a:r>
          </a:p>
          <a:p>
            <a:pPr marL="360000" indent="-180000">
              <a:buFont typeface="Arial"/>
              <a:buChar char="•"/>
            </a:pPr>
            <a:r>
              <a:rPr lang="en-US" sz="2200" b="0" dirty="0">
                <a:solidFill>
                  <a:srgbClr val="000000"/>
                </a:solidFill>
                <a:latin typeface="Arial"/>
              </a:rPr>
              <a:t>Excision and primary closure</a:t>
            </a:r>
          </a:p>
          <a:p>
            <a:pPr marL="360000" indent="-180000">
              <a:buFont typeface="Arial"/>
              <a:buChar char="•"/>
            </a:pPr>
            <a:r>
              <a:rPr lang="en-US" sz="2200" b="0" dirty="0">
                <a:solidFill>
                  <a:srgbClr val="000000"/>
                </a:solidFill>
                <a:latin typeface="Arial"/>
              </a:rPr>
              <a:t>Karydakis flap — off-midline closure</a:t>
            </a:r>
          </a:p>
          <a:p>
            <a:pPr marL="360000" indent="-180000">
              <a:buFont typeface="Arial"/>
              <a:buChar char="•"/>
            </a:pPr>
            <a:r>
              <a:rPr lang="en-US" sz="2200" b="0" dirty="0">
                <a:solidFill>
                  <a:srgbClr val="000000"/>
                </a:solidFill>
                <a:latin typeface="Arial"/>
              </a:rPr>
              <a:t>Limberg rhomboid rotation flap</a:t>
            </a:r>
          </a:p>
          <a:p>
            <a:pPr marL="360000" indent="-180000">
              <a:buFont typeface="Arial"/>
              <a:buChar char="•"/>
            </a:pPr>
            <a:r>
              <a:rPr lang="en-US" sz="2200" b="0" dirty="0">
                <a:solidFill>
                  <a:srgbClr val="000000"/>
                </a:solidFill>
                <a:latin typeface="Arial"/>
              </a:rPr>
              <a:t>Bascom cleft lift procedure</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Bailey &amp; Love — Karydakis flap steps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16 / 45</a:t>
            </a:r>
          </a:p>
        </p:txBody>
      </p:sp>
    </p:spTree>
  </p:cSld>
</p:sld>
</file>

<file path=ppt/slides/slide17.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LAY OPEN TECHNIQUE</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Excise all sinus tracts completely</a:t>
            </a:r>
          </a:p>
          <a:p>
            <a:pPr marL="360000" indent="-180000">
              <a:buFont typeface="Arial"/>
              <a:buChar char="•"/>
            </a:pPr>
            <a:r>
              <a:rPr lang="en-US" sz="2200" b="0" dirty="0">
                <a:solidFill>
                  <a:srgbClr val="000000"/>
                </a:solidFill>
                <a:latin typeface="Arial"/>
              </a:rPr>
              <a:t>Wound left open to granulate</a:t>
            </a:r>
          </a:p>
          <a:p>
            <a:pPr marL="360000" indent="-180000">
              <a:buFont typeface="Arial"/>
              <a:buChar char="•"/>
            </a:pPr>
            <a:r>
              <a:rPr lang="en-US" sz="2200" b="0" dirty="0">
                <a:solidFill>
                  <a:srgbClr val="000000"/>
                </a:solidFill>
                <a:latin typeface="Arial"/>
              </a:rPr>
              <a:t>Simple technique — recurrence 4–8%</a:t>
            </a:r>
          </a:p>
          <a:p>
            <a:pPr marL="360000" indent="-180000">
              <a:buFont typeface="Arial"/>
              <a:buChar char="•"/>
            </a:pPr>
            <a:r>
              <a:rPr lang="en-US" sz="2200" b="0" dirty="0">
                <a:solidFill>
                  <a:srgbClr val="000000"/>
                </a:solidFill>
                <a:latin typeface="Arial"/>
              </a:rPr>
              <a:t>Slow healing — 6 to 10 weeks</a:t>
            </a:r>
          </a:p>
          <a:p>
            <a:pPr marL="360000" indent="-180000">
              <a:buFont typeface="Arial"/>
              <a:buChar char="•"/>
            </a:pPr>
            <a:r>
              <a:rPr lang="en-US" sz="2200" b="0" dirty="0">
                <a:solidFill>
                  <a:srgbClr val="000000"/>
                </a:solidFill>
                <a:latin typeface="Arial"/>
              </a:rPr>
              <a:t>Suitable for primary uncomplicated sinus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17 / 45</a:t>
            </a:r>
          </a:p>
        </p:txBody>
      </p:sp>
    </p:spTree>
  </p:cSld>
</p:sld>
</file>

<file path=ppt/slides/slide18.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FLAP TECHNIQUES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Karydakis: oblique off-midline closure</a:t>
            </a:r>
          </a:p>
          <a:p>
            <a:pPr marL="360000" indent="-180000">
              <a:buFont typeface="Arial"/>
              <a:buChar char="•"/>
            </a:pPr>
            <a:r>
              <a:rPr lang="en-US" sz="2200" b="0" dirty="0">
                <a:solidFill>
                  <a:srgbClr val="000000"/>
                </a:solidFill>
                <a:latin typeface="Arial"/>
              </a:rPr>
              <a:t>Limberg: rhomboid rotation flap</a:t>
            </a:r>
          </a:p>
          <a:p>
            <a:pPr marL="360000" indent="-180000">
              <a:buFont typeface="Arial"/>
              <a:buChar char="•"/>
            </a:pPr>
            <a:r>
              <a:rPr lang="en-US" sz="2200" b="0" dirty="0">
                <a:solidFill>
                  <a:srgbClr val="000000"/>
                </a:solidFill>
                <a:latin typeface="Arial"/>
              </a:rPr>
              <a:t>Cleft Lift: flattens natal cleft depth</a:t>
            </a:r>
          </a:p>
          <a:p>
            <a:pPr marL="360000" indent="-180000">
              <a:buFont typeface="Arial"/>
              <a:buChar char="•"/>
            </a:pPr>
            <a:r>
              <a:rPr lang="en-US" sz="2200" b="0" dirty="0">
                <a:solidFill>
                  <a:srgbClr val="000000"/>
                </a:solidFill>
                <a:latin typeface="Arial"/>
              </a:rPr>
              <a:t>Faster healing than open techniques</a:t>
            </a:r>
          </a:p>
          <a:p>
            <a:pPr marL="360000" indent="-180000">
              <a:buFont typeface="Arial"/>
              <a:buChar char="•"/>
            </a:pPr>
            <a:r>
              <a:rPr lang="en-US" sz="2200" b="0" dirty="0">
                <a:solidFill>
                  <a:srgbClr val="000000"/>
                </a:solidFill>
                <a:latin typeface="Arial"/>
              </a:rPr>
              <a:t>Recurrence rate reduced to 1–3%</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Bailey &amp; Love — Limberg flap figure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18 / 45</a:t>
            </a:r>
          </a:p>
        </p:txBody>
      </p:sp>
    </p:spTree>
  </p:cSld>
</p:sld>
</file>

<file path=ppt/slides/slide19.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MINIMALLY INVASIVE OPTIONS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Phenol injection — sclerosant therapy</a:t>
            </a:r>
          </a:p>
          <a:p>
            <a:pPr marL="360000" indent="-180000">
              <a:buFont typeface="Arial"/>
              <a:buChar char="•"/>
            </a:pPr>
            <a:r>
              <a:rPr lang="en-US" sz="2200" b="0" dirty="0">
                <a:solidFill>
                  <a:srgbClr val="000000"/>
                </a:solidFill>
                <a:latin typeface="Arial"/>
              </a:rPr>
              <a:t>Laser ablation: SiLaT technique</a:t>
            </a:r>
          </a:p>
          <a:p>
            <a:pPr marL="360000" indent="-180000">
              <a:buFont typeface="Arial"/>
              <a:buChar char="•"/>
            </a:pPr>
            <a:r>
              <a:rPr lang="en-US" sz="2200" b="0" dirty="0">
                <a:solidFill>
                  <a:srgbClr val="000000"/>
                </a:solidFill>
                <a:latin typeface="Arial"/>
              </a:rPr>
              <a:t>Video-assisted ablation (VAAPS)</a:t>
            </a:r>
          </a:p>
          <a:p>
            <a:pPr marL="360000" indent="-180000">
              <a:buFont typeface="Arial"/>
              <a:buChar char="•"/>
            </a:pPr>
            <a:r>
              <a:rPr lang="en-US" sz="2200" b="0" dirty="0">
                <a:solidFill>
                  <a:srgbClr val="000000"/>
                </a:solidFill>
                <a:latin typeface="Arial"/>
              </a:rPr>
              <a:t>Suitable for simple sinus tracts only</a:t>
            </a:r>
          </a:p>
          <a:p>
            <a:pPr marL="360000" indent="-180000">
              <a:buFont typeface="Arial"/>
              <a:buChar char="•"/>
            </a:pPr>
            <a:r>
              <a:rPr lang="en-US" sz="2200" b="0" dirty="0">
                <a:solidFill>
                  <a:srgbClr val="000000"/>
                </a:solidFill>
                <a:latin typeface="Arial"/>
              </a:rPr>
              <a:t>Not for complex or recurrent disease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19 / 45</a:t>
            </a:r>
          </a:p>
        </p:txBody>
      </p:sp>
    </p:spTree>
  </p:cSld>
</p:sld>
</file>

<file path=ppt/slides/slide2.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540000"/>
            <a:ext cx="8280000" cy="900000"/>
          </a:xfrm>
          <a:prstGeom prst="rect">
            <a:avLst/>
          </a:prstGeom>
          <a:solidFill>
            <a:srgbClr val="FFFFFF"/>
          </a:solidFill>
          <a:ln>
            <a:noFill/>
          </a:ln>
        </p:spPr>
        <p:txBody>
          <a:bodyPr/>
          <a:lstStyle/>
          <a:p>
            <a:pPr algn="ctr"/>
            <a:pPr marL="0" indent="0">
              <a:buFont typeface="Arial"/>
              <a:buNone/>
            </a:pPr>
            <a:r>
              <a:rPr lang="en-US" sz="4400" b="1" dirty="0">
                <a:solidFill>
                  <a:srgbClr val="CC0000"/>
                </a:solidFill>
                <a:latin typeface="Arial"/>
              </a:rPr>
              <a:t>PILONIDAL SINUS</a:t>
            </a:r>
          </a:p>
          <a:p>
            <a:pPr algn="ctr"/>
            <a:pPr marL="0" indent="0">
              <a:buFont typeface="Arial"/>
              <a:buNone/>
            </a:pPr>
            <a:r>
              <a:rPr lang="en-US" sz="2600" b="0" dirty="0">
                <a:solidFill>
                  <a:srgbClr val="CC0000"/>
                </a:solidFill>
                <a:latin typeface="Arial"/>
              </a:rPr>
              <a:t>Disease of the Natal Cleft</a:t>
            </a:r>
          </a:p>
        </p:txBody>
      </p:sp>
      <p:sp>
        <p:nvSpPr>
          <p:cNvPr id="99" name="line"/>
          <p:cNvSpPr/>
          <p:nvPr/>
        </p:nvSpPr>
        <p:spPr>
          <a:xfrm>
            <a:off x="360000" y="1548000"/>
            <a:ext cx="8280000" cy="28800"/>
          </a:xfrm>
          <a:prstGeom prst="rect">
            <a:avLst/>
          </a:prstGeom>
          <a:solidFill>
            <a:srgbClr val="CC0000"/>
          </a:solidFill>
          <a:ln>
            <a:noFill/>
          </a:ln>
        </p:spPr>
        <p:txBody>
          <a:bodyPr/>
          <a:lstStyle/>
        </p:txBody>
      </p:sp>
      <p:sp>
        <p:nvSpPr>
          <p:cNvPr id="2" name="Shape2"/>
          <p:cNvSpPr>
            <a:spLocks noGrp="1"/>
          </p:cNvSpPr>
          <p:nvPr/>
        </p:nvSpPr>
        <p:spPr>
          <a:xfrm>
            <a:off x="360000" y="1656000"/>
            <a:ext cx="8280000" cy="1800000"/>
          </a:xfrm>
          <a:prstGeom prst="rect">
            <a:avLst/>
          </a:prstGeom>
          <a:solidFill>
            <a:srgbClr val="FFFFFF"/>
          </a:solidFill>
          <a:ln>
            <a:noFill/>
          </a:ln>
        </p:spPr>
        <p:txBody>
          <a:bodyPr/>
          <a:lstStyle/>
          <a:p>
            <a:pPr algn="ctr"/>
            <a:pPr marL="0" indent="0">
              <a:buFont typeface="Arial"/>
              <a:buNone/>
            </a:pPr>
            <a:r>
              <a:rPr lang="en-US" sz="2000" b="0" dirty="0">
                <a:solidFill>
                  <a:srgbClr val="444444"/>
                </a:solidFill>
                <a:latin typeface="Arial"/>
              </a:rPr>
              <a:t>Presented by</a:t>
            </a:r>
          </a:p>
          <a:p>
            <a:pPr algn="ctr"/>
            <a:pPr marL="0" indent="0">
              <a:buFont typeface="Arial"/>
              <a:buNone/>
            </a:pPr>
            <a:r>
              <a:rPr lang="en-US" sz="3000" b="1" dirty="0">
                <a:solidFill>
                  <a:srgbClr val="222222"/>
                </a:solidFill>
                <a:latin typeface="Arial"/>
              </a:rPr>
              <a:t>Prof. Zahid Mahmood</a:t>
            </a:r>
          </a:p>
          <a:p>
            <a:pPr algn="ctr"/>
            <a:pPr marL="0" indent="0">
              <a:buFont typeface="Arial"/>
              <a:buNone/>
            </a:pPr>
            <a:r>
              <a:rPr lang="en-US" sz="2000" b="0" dirty="0">
                <a:solidFill>
                  <a:srgbClr val="444444"/>
                </a:solidFill>
                <a:latin typeface="Arial"/>
              </a:rPr>
              <a:t>Professor of Surgery</a:t>
            </a:r>
          </a:p>
          <a:p>
            <a:pPr algn="ctr"/>
            <a:pPr marL="0" indent="0">
              <a:buFont typeface="Arial"/>
              <a:buNone/>
            </a:pPr>
            <a:r>
              <a:rPr lang="en-US" sz="2000" b="0" dirty="0">
                <a:solidFill>
                  <a:srgbClr val="444444"/>
                </a:solidFill>
                <a:latin typeface="Arial"/>
              </a:rPr>
              <a:t>Lahore Medical and Dental College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 / 45</a:t>
            </a:r>
          </a:p>
        </p:txBody>
      </p:sp>
    </p:spTree>
  </p:cSld>
</p:sld>
</file>

<file path=ppt/slides/slide20.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POST-OPERATIVE ADVICE</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Regular shaving of natal cleft</a:t>
            </a:r>
          </a:p>
          <a:p>
            <a:pPr marL="360000" indent="-180000">
              <a:buFont typeface="Arial"/>
              <a:buChar char="•"/>
            </a:pPr>
            <a:r>
              <a:rPr lang="en-US" sz="2200" b="0" dirty="0">
                <a:solidFill>
                  <a:srgbClr val="000000"/>
                </a:solidFill>
                <a:latin typeface="Arial"/>
              </a:rPr>
              <a:t>Daily wound irrigation essential</a:t>
            </a:r>
          </a:p>
          <a:p>
            <a:pPr marL="360000" indent="-180000">
              <a:buFont typeface="Arial"/>
              <a:buChar char="•"/>
            </a:pPr>
            <a:r>
              <a:rPr lang="en-US" sz="2200" b="0" dirty="0">
                <a:solidFill>
                  <a:srgbClr val="000000"/>
                </a:solidFill>
                <a:latin typeface="Arial"/>
              </a:rPr>
              <a:t>Avoid prolonged sitting for 4 weeks</a:t>
            </a:r>
          </a:p>
          <a:p>
            <a:pPr marL="360000" indent="-180000">
              <a:buFont typeface="Arial"/>
              <a:buChar char="•"/>
            </a:pPr>
            <a:r>
              <a:rPr lang="en-US" sz="2200" b="0" dirty="0">
                <a:solidFill>
                  <a:srgbClr val="000000"/>
                </a:solidFill>
                <a:latin typeface="Arial"/>
              </a:rPr>
              <a:t>High-fibre diet — avoid constipation</a:t>
            </a:r>
          </a:p>
          <a:p>
            <a:pPr marL="360000" indent="-180000">
              <a:buFont typeface="Arial"/>
              <a:buChar char="•"/>
            </a:pPr>
            <a:r>
              <a:rPr lang="en-US" sz="2200" b="0" dirty="0">
                <a:solidFill>
                  <a:srgbClr val="000000"/>
                </a:solidFill>
                <a:latin typeface="Arial"/>
              </a:rPr>
              <a:t>Long-term hair removal cream use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20 / 45</a:t>
            </a:r>
          </a:p>
        </p:txBody>
      </p:sp>
    </p:spTree>
  </p:cSld>
</p:sld>
</file>

<file path=ppt/slides/slide21.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COMPLICATIONS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Wound infection and dehiscence</a:t>
            </a:r>
          </a:p>
          <a:p>
            <a:pPr marL="360000" indent="-180000">
              <a:buFont typeface="Arial"/>
              <a:buChar char="•"/>
            </a:pPr>
            <a:r>
              <a:rPr lang="en-US" sz="2200" b="0" dirty="0">
                <a:solidFill>
                  <a:srgbClr val="000000"/>
                </a:solidFill>
                <a:latin typeface="Arial"/>
              </a:rPr>
              <a:t>Recurrence — commonest complication</a:t>
            </a:r>
          </a:p>
          <a:p>
            <a:pPr marL="360000" indent="-180000">
              <a:buFont typeface="Arial"/>
              <a:buChar char="•"/>
            </a:pPr>
            <a:r>
              <a:rPr lang="en-US" sz="2200" b="0" dirty="0">
                <a:solidFill>
                  <a:srgbClr val="000000"/>
                </a:solidFill>
                <a:latin typeface="Arial"/>
              </a:rPr>
              <a:t>Chronic non-healing wound</a:t>
            </a:r>
          </a:p>
          <a:p>
            <a:pPr marL="360000" indent="-180000">
              <a:buFont typeface="Arial"/>
              <a:buChar char="•"/>
            </a:pPr>
            <a:r>
              <a:rPr lang="en-US" sz="2200" b="0" dirty="0">
                <a:solidFill>
                  <a:srgbClr val="000000"/>
                </a:solidFill>
                <a:latin typeface="Arial"/>
              </a:rPr>
              <a:t>Fistula to rectum — rare</a:t>
            </a:r>
          </a:p>
          <a:p>
            <a:pPr marL="360000" indent="-180000">
              <a:buFont typeface="Arial"/>
              <a:buChar char="•"/>
            </a:pPr>
            <a:r>
              <a:rPr lang="en-US" sz="2200" b="0" dirty="0">
                <a:solidFill>
                  <a:srgbClr val="000000"/>
                </a:solidFill>
                <a:latin typeface="Arial"/>
              </a:rPr>
              <a:t>Malignant change: squamous carcinoma</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21 / 45</a:t>
            </a:r>
          </a:p>
        </p:txBody>
      </p:sp>
    </p:spTree>
  </p:cSld>
</p:sld>
</file>

<file path=ppt/slides/slide22.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RECURRENCE — KEY POINTS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Recurrence: 5–40% depending on technique</a:t>
            </a:r>
          </a:p>
          <a:p>
            <a:pPr marL="360000" indent="-180000">
              <a:buFont typeface="Arial"/>
              <a:buChar char="•"/>
            </a:pPr>
            <a:r>
              <a:rPr lang="en-US" sz="2200" b="0" dirty="0">
                <a:solidFill>
                  <a:srgbClr val="000000"/>
                </a:solidFill>
                <a:latin typeface="Arial"/>
              </a:rPr>
              <a:t>Causes: incomplete excision, midline scar</a:t>
            </a:r>
          </a:p>
          <a:p>
            <a:pPr marL="360000" indent="-180000">
              <a:buFont typeface="Arial"/>
              <a:buChar char="•"/>
            </a:pPr>
            <a:r>
              <a:rPr lang="en-US" sz="2200" b="0" dirty="0">
                <a:solidFill>
                  <a:srgbClr val="000000"/>
                </a:solidFill>
                <a:latin typeface="Arial"/>
              </a:rPr>
              <a:t>Ongoing hirsutism and poor hygiene</a:t>
            </a:r>
          </a:p>
          <a:p>
            <a:pPr marL="360000" indent="-180000">
              <a:buFont typeface="Arial"/>
              <a:buChar char="•"/>
            </a:pPr>
            <a:r>
              <a:rPr lang="en-US" sz="2200" b="0" dirty="0">
                <a:solidFill>
                  <a:srgbClr val="000000"/>
                </a:solidFill>
                <a:latin typeface="Arial"/>
              </a:rPr>
              <a:t>Off-midline closure reduces recurrence</a:t>
            </a:r>
          </a:p>
          <a:p>
            <a:pPr marL="360000" indent="-180000">
              <a:buFont typeface="Arial"/>
              <a:buChar char="•"/>
            </a:pPr>
            <a:r>
              <a:rPr lang="en-US" sz="2200" b="0" dirty="0">
                <a:solidFill>
                  <a:srgbClr val="000000"/>
                </a:solidFill>
                <a:latin typeface="Arial"/>
              </a:rPr>
              <a:t>Flap repair preferred for recurrent cases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22 / 45</a:t>
            </a:r>
          </a:p>
        </p:txBody>
      </p:sp>
    </p:spTree>
  </p:cSld>
</p:sld>
</file>

<file path=ppt/slides/slide23.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MALIGNANT TRANSFORMATION</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Rare but well-recognised complication</a:t>
            </a:r>
          </a:p>
          <a:p>
            <a:pPr marL="360000" indent="-180000">
              <a:buFont typeface="Arial"/>
              <a:buChar char="•"/>
            </a:pPr>
            <a:r>
              <a:rPr lang="en-US" sz="2200" b="0" dirty="0">
                <a:solidFill>
                  <a:srgbClr val="000000"/>
                </a:solidFill>
                <a:latin typeface="Arial"/>
              </a:rPr>
              <a:t>Squamous cell carcinoma in chronic sinus</a:t>
            </a:r>
          </a:p>
          <a:p>
            <a:pPr marL="360000" indent="-180000">
              <a:buFont typeface="Arial"/>
              <a:buChar char="•"/>
            </a:pPr>
            <a:r>
              <a:rPr lang="en-US" sz="2200" b="0" dirty="0">
                <a:solidFill>
                  <a:srgbClr val="000000"/>
                </a:solidFill>
                <a:latin typeface="Arial"/>
              </a:rPr>
              <a:t>Suspect: non-healing, bleeding, mass</a:t>
            </a:r>
          </a:p>
          <a:p>
            <a:pPr marL="360000" indent="-180000">
              <a:buFont typeface="Arial"/>
              <a:buChar char="•"/>
            </a:pPr>
            <a:r>
              <a:rPr lang="en-US" sz="2200" b="0" dirty="0">
                <a:solidFill>
                  <a:srgbClr val="000000"/>
                </a:solidFill>
                <a:latin typeface="Arial"/>
              </a:rPr>
              <a:t>Biopsy all suspicious chronic sinuses</a:t>
            </a:r>
          </a:p>
          <a:p>
            <a:pPr marL="360000" indent="-180000">
              <a:buFont typeface="Arial"/>
              <a:buChar char="•"/>
            </a:pPr>
            <a:r>
              <a:rPr lang="en-US" sz="2200" b="0" dirty="0">
                <a:solidFill>
                  <a:srgbClr val="000000"/>
                </a:solidFill>
                <a:latin typeface="Arial"/>
              </a:rPr>
              <a:t>Wide excision ± radiotherapy required</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23 / 45</a:t>
            </a:r>
          </a:p>
        </p:txBody>
      </p:sp>
    </p:spTree>
  </p:cSld>
</p:sld>
</file>

<file path=ppt/slides/slide24.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600" b="1" dirty="0">
                <a:solidFill>
                  <a:srgbClr val="CC0000"/>
                </a:solidFill>
                <a:latin typeface="Arial"/>
              </a:rPr>
              <a:t>TAKE HOME MESSAGE</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680000"/>
          </a:xfrm>
          <a:prstGeom prst="rect">
            <a:avLst/>
          </a:prstGeom>
          <a:solidFill>
            <a:srgbClr val="FFFFFF"/>
          </a:solidFill>
          <a:ln>
            <a:noFill/>
          </a:ln>
        </p:spPr>
        <p:txBody>
          <a:bodyPr/>
          <a:lstStyle/>
          <a:p>
            <a:pPr marL="360000" indent="-180000">
              <a:buFont typeface="Arial"/>
              <a:buChar char="•"/>
            </a:pPr>
            <a:r>
              <a:rPr lang="en-US" sz="2200" b="1" dirty="0">
                <a:solidFill>
                  <a:srgbClr val="CC0000"/>
                </a:solidFill>
                <a:latin typeface="Arial"/>
              </a:rPr>
              <a:t>Acquired disease — not congenital</a:t>
            </a:r>
          </a:p>
          <a:p>
            <a:pPr marL="360000" indent="-180000">
              <a:buFont typeface="Arial"/>
              <a:buChar char="•"/>
            </a:pPr>
            <a:r>
              <a:rPr lang="en-US" sz="2200" b="1" dirty="0">
                <a:solidFill>
                  <a:srgbClr val="CC0000"/>
                </a:solidFill>
                <a:latin typeface="Arial"/>
              </a:rPr>
              <a:t>Young hirsute men most at risk</a:t>
            </a:r>
          </a:p>
          <a:p>
            <a:pPr marL="360000" indent="-180000">
              <a:buFont typeface="Arial"/>
              <a:buChar char="•"/>
            </a:pPr>
            <a:r>
              <a:rPr lang="en-US" sz="2200" b="1" dirty="0">
                <a:solidFill>
                  <a:srgbClr val="CC0000"/>
                </a:solidFill>
                <a:latin typeface="Arial"/>
              </a:rPr>
              <a:t>Acute phase: drain first, then definitive surgery</a:t>
            </a:r>
          </a:p>
          <a:p>
            <a:pPr marL="360000" indent="-180000">
              <a:buFont typeface="Arial"/>
              <a:buChar char="•"/>
            </a:pPr>
            <a:r>
              <a:rPr lang="en-US" sz="2200" b="1" dirty="0">
                <a:solidFill>
                  <a:srgbClr val="CC0000"/>
                </a:solidFill>
                <a:latin typeface="Arial"/>
              </a:rPr>
              <a:t>Off-midline closure = best recurrence prevention</a:t>
            </a:r>
          </a:p>
          <a:p>
            <a:pPr marL="360000" indent="-180000">
              <a:buFont typeface="Arial"/>
              <a:buChar char="•"/>
            </a:pPr>
            <a:r>
              <a:rPr lang="en-US" sz="2200" b="1" dirty="0">
                <a:solidFill>
                  <a:srgbClr val="CC0000"/>
                </a:solidFill>
                <a:latin typeface="Arial"/>
              </a:rPr>
              <a:t>Hair removal is key to prevention</a:t>
            </a:r>
          </a:p>
          <a:p>
            <a:pPr marL="360000" indent="-180000">
              <a:buFont typeface="Arial"/>
              <a:buChar char="•"/>
            </a:pPr>
            <a:r>
              <a:rPr lang="en-US" sz="2200" b="1" dirty="0">
                <a:solidFill>
                  <a:srgbClr val="CC0000"/>
                </a:solidFill>
                <a:latin typeface="Arial"/>
              </a:rPr>
              <a:t>Always biopsy chronic non-healing wounds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24 / 45</a:t>
            </a:r>
          </a:p>
        </p:txBody>
      </p:sp>
    </p:spTree>
  </p:cSld>
</p:sld>
</file>

<file path=ppt/slides/slide25.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1</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The most common site of pilonidal sinus is: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Axilla</a:t>
            </a:r>
          </a:p>
          <a:p>
            <a:pPr>
              <a:buNone/>
            </a:pPr>
            <a:r>
              <a:rPr lang="en-US" sz="2000" b="1" dirty="0">
                <a:solidFill>
                  <a:srgbClr val="CC0000"/>
                </a:solidFill>
                <a:latin typeface="Arial"/>
              </a:rPr>
              <a:t>B. Natal cleft / sacrococcygeal region ✓ KEY</a:t>
            </a:r>
          </a:p>
          <a:p>
            <a:pPr>
              <a:buNone/>
            </a:pPr>
            <a:r>
              <a:rPr lang="en-US" sz="2000" b="0" dirty="0">
                <a:solidFill>
                  <a:srgbClr val="222222"/>
                </a:solidFill>
                <a:latin typeface="Arial"/>
              </a:rPr>
              <a:t>C. Scalp</a:t>
            </a:r>
          </a:p>
          <a:p>
            <a:pPr>
              <a:buNone/>
            </a:pPr>
            <a:r>
              <a:rPr lang="en-US" sz="2000" b="0" dirty="0">
                <a:solidFill>
                  <a:srgbClr val="222222"/>
                </a:solidFill>
                <a:latin typeface="Arial"/>
              </a:rPr>
              <a:t>D. Umbilicus</a:t>
            </a:r>
          </a:p>
          <a:p>
            <a:pPr>
              <a:buNone/>
            </a:pPr>
            <a:r>
              <a:rPr lang="en-US" sz="2000" b="0" dirty="0">
                <a:solidFill>
                  <a:srgbClr val="222222"/>
                </a:solidFill>
                <a:latin typeface="Arial"/>
              </a:rPr>
              <a:t>E. Web of fingers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25 / 45</a:t>
            </a:r>
          </a:p>
        </p:txBody>
      </p:sp>
    </p:spTree>
  </p:cSld>
</p:sld>
</file>

<file path=ppt/slides/slide26.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2</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Pilonidal sinus is best described as: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1" dirty="0">
                <a:solidFill>
                  <a:srgbClr val="CC0000"/>
                </a:solidFill>
                <a:latin typeface="Arial"/>
              </a:rPr>
              <a:t>A. Acquired epithelium-lined sinus with hair ✓ KEY</a:t>
            </a:r>
          </a:p>
          <a:p>
            <a:pPr>
              <a:buNone/>
            </a:pPr>
            <a:r>
              <a:rPr lang="en-US" sz="2000" b="0" dirty="0">
                <a:solidFill>
                  <a:srgbClr val="222222"/>
                </a:solidFill>
                <a:latin typeface="Arial"/>
              </a:rPr>
              <a:t>B. Anal fistula variant</a:t>
            </a:r>
          </a:p>
          <a:p>
            <a:pPr>
              <a:buNone/>
            </a:pPr>
            <a:r>
              <a:rPr lang="en-US" sz="2000" b="0" dirty="0">
                <a:solidFill>
                  <a:srgbClr val="222222"/>
                </a:solidFill>
                <a:latin typeface="Arial"/>
              </a:rPr>
              <a:t>C. Congenital sinus from spinal defect</a:t>
            </a:r>
          </a:p>
          <a:p>
            <a:pPr>
              <a:buNone/>
            </a:pPr>
            <a:r>
              <a:rPr lang="en-US" sz="2000" b="0" dirty="0">
                <a:solidFill>
                  <a:srgbClr val="222222"/>
                </a:solidFill>
                <a:latin typeface="Arial"/>
              </a:rPr>
              <a:t>D. Infected sebaceous cyst</a:t>
            </a:r>
          </a:p>
          <a:p>
            <a:pPr>
              <a:buNone/>
            </a:pPr>
            <a:r>
              <a:rPr lang="en-US" sz="2000" b="0" dirty="0">
                <a:solidFill>
                  <a:srgbClr val="222222"/>
                </a:solidFill>
                <a:latin typeface="Arial"/>
              </a:rPr>
              <a:t>E. Sacral dermoid cyst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26 / 45</a:t>
            </a:r>
          </a:p>
        </p:txBody>
      </p:sp>
    </p:spTree>
  </p:cSld>
</p:sld>
</file>

<file path=ppt/slides/slide27.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3</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Pilonidal sinus is also known as: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Barber's disease</a:t>
            </a:r>
          </a:p>
          <a:p>
            <a:pPr>
              <a:buNone/>
            </a:pPr>
            <a:r>
              <a:rPr lang="en-US" sz="2000" b="0" dirty="0">
                <a:solidFill>
                  <a:srgbClr val="222222"/>
                </a:solidFill>
                <a:latin typeface="Arial"/>
              </a:rPr>
              <a:t>B. Cook's abscess</a:t>
            </a:r>
          </a:p>
          <a:p>
            <a:pPr>
              <a:buNone/>
            </a:pPr>
            <a:r>
              <a:rPr lang="en-US" sz="2000" b="1" dirty="0">
                <a:solidFill>
                  <a:srgbClr val="CC0000"/>
                </a:solidFill>
                <a:latin typeface="Arial"/>
              </a:rPr>
              <a:t>C. Jeep driver's disease ✓ KEY</a:t>
            </a:r>
          </a:p>
          <a:p>
            <a:pPr>
              <a:buNone/>
            </a:pPr>
            <a:r>
              <a:rPr lang="en-US" sz="2000" b="0" dirty="0">
                <a:solidFill>
                  <a:srgbClr val="222222"/>
                </a:solidFill>
                <a:latin typeface="Arial"/>
              </a:rPr>
              <a:t>D. Miner's disease</a:t>
            </a:r>
          </a:p>
          <a:p>
            <a:pPr>
              <a:buNone/>
            </a:pPr>
            <a:r>
              <a:rPr lang="en-US" sz="2000" b="0" dirty="0">
                <a:solidFill>
                  <a:srgbClr val="222222"/>
                </a:solidFill>
                <a:latin typeface="Arial"/>
              </a:rPr>
              <a:t>E. Shepherd's disease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27 / 45</a:t>
            </a:r>
          </a:p>
        </p:txBody>
      </p:sp>
    </p:spTree>
  </p:cSld>
</p:sld>
</file>

<file path=ppt/slides/slide28.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4</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The primary pit of pilonidal sinus is located:</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Anterior to coccyx only</a:t>
            </a:r>
          </a:p>
          <a:p>
            <a:pPr>
              <a:buNone/>
            </a:pPr>
            <a:r>
              <a:rPr lang="en-US" sz="2000" b="0" dirty="0">
                <a:solidFill>
                  <a:srgbClr val="222222"/>
                </a:solidFill>
                <a:latin typeface="Arial"/>
              </a:rPr>
              <a:t>B. In the ischiorectal fossa</a:t>
            </a:r>
          </a:p>
          <a:p>
            <a:pPr>
              <a:buNone/>
            </a:pPr>
            <a:r>
              <a:rPr lang="en-US" sz="2000" b="1" dirty="0">
                <a:solidFill>
                  <a:srgbClr val="CC0000"/>
                </a:solidFill>
                <a:latin typeface="Arial"/>
              </a:rPr>
              <a:t>C. In the midline natal cleft ✓ KEY</a:t>
            </a:r>
          </a:p>
          <a:p>
            <a:pPr>
              <a:buNone/>
            </a:pPr>
            <a:r>
              <a:rPr lang="en-US" sz="2000" b="0" dirty="0">
                <a:solidFill>
                  <a:srgbClr val="222222"/>
                </a:solidFill>
                <a:latin typeface="Arial"/>
              </a:rPr>
              <a:t>D. Inside the anal canal</a:t>
            </a:r>
          </a:p>
          <a:p>
            <a:pPr>
              <a:buNone/>
            </a:pPr>
            <a:r>
              <a:rPr lang="en-US" sz="2000" b="0" dirty="0">
                <a:solidFill>
                  <a:srgbClr val="222222"/>
                </a:solidFill>
                <a:latin typeface="Arial"/>
              </a:rPr>
              <a:t>E. Lateral to anal verge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28 / 45</a:t>
            </a:r>
          </a:p>
        </p:txBody>
      </p:sp>
    </p:spTree>
  </p:cSld>
</p:sld>
</file>

<file path=ppt/slides/slide29.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5</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Immediate treatment of acute pilonidal abscess is: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Antibiotics alone</a:t>
            </a:r>
          </a:p>
          <a:p>
            <a:pPr>
              <a:buNone/>
            </a:pPr>
            <a:r>
              <a:rPr lang="en-US" sz="2000" b="1" dirty="0">
                <a:solidFill>
                  <a:srgbClr val="CC0000"/>
                </a:solidFill>
                <a:latin typeface="Arial"/>
              </a:rPr>
              <a:t>B. Incision and drainage ✓ KEY</a:t>
            </a:r>
          </a:p>
          <a:p>
            <a:pPr>
              <a:buNone/>
            </a:pPr>
            <a:r>
              <a:rPr lang="en-US" sz="2000" b="0" dirty="0">
                <a:solidFill>
                  <a:srgbClr val="222222"/>
                </a:solidFill>
                <a:latin typeface="Arial"/>
              </a:rPr>
              <a:t>C. Karydakis flap repair</a:t>
            </a:r>
          </a:p>
          <a:p>
            <a:pPr>
              <a:buNone/>
            </a:pPr>
            <a:r>
              <a:rPr lang="en-US" sz="2000" b="0" dirty="0">
                <a:solidFill>
                  <a:srgbClr val="222222"/>
                </a:solidFill>
                <a:latin typeface="Arial"/>
              </a:rPr>
              <a:t>D. Marsupialization</a:t>
            </a:r>
          </a:p>
          <a:p>
            <a:pPr>
              <a:buNone/>
            </a:pPr>
            <a:r>
              <a:rPr lang="en-US" sz="2000" b="0" dirty="0">
                <a:solidFill>
                  <a:srgbClr val="222222"/>
                </a:solidFill>
                <a:latin typeface="Arial"/>
              </a:rPr>
              <a:t>E. Wide excision and primary closure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29 / 45</a:t>
            </a:r>
          </a:p>
        </p:txBody>
      </p:sp>
    </p:spTree>
  </p:cSld>
</p:sld>
</file>

<file path=ppt/slides/slide3.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600" b="1" dirty="0">
                <a:solidFill>
                  <a:srgbClr val="CC0000"/>
                </a:solidFill>
                <a:latin typeface="Arial"/>
              </a:rPr>
              <a:t>DID YOU KNOW?</a:t>
            </a:r>
          </a:p>
          <a:p>
            <a:pPr marL="0" indent="0">
              <a:buFont typeface="Arial"/>
              <a:buNone/>
            </a:pPr>
            <a:r>
              <a:rPr lang="en-US" sz="1600" b="0" dirty="0">
                <a:solidFill>
                  <a:srgbClr val="888888"/>
                </a:solidFill>
                <a:latin typeface="Arial"/>
              </a:rPr>
              <a:t>(Surprise for Students)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60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Pilonidal = 'Nest of Hair' — Latin origin</a:t>
            </a:r>
          </a:p>
          <a:p>
            <a:pPr marL="360000" indent="-180000">
              <a:buFont typeface="Arial"/>
              <a:buChar char="•"/>
            </a:pPr>
            <a:r>
              <a:rPr lang="en-US" sz="2200" b="0" dirty="0">
                <a:solidFill>
                  <a:srgbClr val="000000"/>
                </a:solidFill>
                <a:latin typeface="Arial"/>
              </a:rPr>
              <a:t>First described by Anderson in 1847</a:t>
            </a:r>
          </a:p>
          <a:p>
            <a:pPr marL="360000" indent="-180000">
              <a:buFont typeface="Arial"/>
              <a:buChar char="•"/>
            </a:pPr>
            <a:r>
              <a:rPr lang="en-US" sz="2200" b="0" dirty="0">
                <a:solidFill>
                  <a:srgbClr val="000000"/>
                </a:solidFill>
                <a:latin typeface="Arial"/>
              </a:rPr>
              <a:t>Called 'Jeep Driver's Disease' in WW2</a:t>
            </a:r>
          </a:p>
          <a:p>
            <a:pPr marL="360000" indent="-180000">
              <a:buFont typeface="Arial"/>
              <a:buChar char="•"/>
            </a:pPr>
            <a:r>
              <a:rPr lang="en-US" sz="2200" b="0" dirty="0">
                <a:solidFill>
                  <a:srgbClr val="000000"/>
                </a:solidFill>
                <a:latin typeface="Arial"/>
              </a:rPr>
              <a:t>Hair DRILLS into skin — does not grow from it</a:t>
            </a:r>
          </a:p>
          <a:p>
            <a:pPr marL="360000" indent="-180000">
              <a:buFont typeface="Arial"/>
              <a:buChar char="•"/>
            </a:pPr>
            <a:r>
              <a:rPr lang="en-US" sz="2200" b="0" dirty="0">
                <a:solidFill>
                  <a:srgbClr val="000000"/>
                </a:solidFill>
                <a:latin typeface="Arial"/>
              </a:rPr>
              <a:t>More common than appendicitis in some studies</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Suggested: Wartime jeep photo or hair tuft in pit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 / 45</a:t>
            </a:r>
          </a:p>
        </p:txBody>
      </p:sp>
    </p:spTree>
  </p:cSld>
</p:sld>
</file>

<file path=ppt/slides/slide30.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6</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Off-midline closure to reduce recurrence is: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Bascom I technique</a:t>
            </a:r>
          </a:p>
          <a:p>
            <a:pPr>
              <a:buNone/>
            </a:pPr>
            <a:r>
              <a:rPr lang="en-US" sz="2000" b="0" dirty="0">
                <a:solidFill>
                  <a:srgbClr val="222222"/>
                </a:solidFill>
                <a:latin typeface="Arial"/>
              </a:rPr>
              <a:t>B. Goodsall's procedure</a:t>
            </a:r>
          </a:p>
          <a:p>
            <a:pPr>
              <a:buNone/>
            </a:pPr>
            <a:r>
              <a:rPr lang="en-US" sz="2000" b="1" dirty="0">
                <a:solidFill>
                  <a:srgbClr val="CC0000"/>
                </a:solidFill>
                <a:latin typeface="Arial"/>
              </a:rPr>
              <a:t>C. Karydakis flap ✓ KEY</a:t>
            </a:r>
          </a:p>
          <a:p>
            <a:pPr>
              <a:buNone/>
            </a:pPr>
            <a:r>
              <a:rPr lang="en-US" sz="2000" b="0" dirty="0">
                <a:solidFill>
                  <a:srgbClr val="222222"/>
                </a:solidFill>
                <a:latin typeface="Arial"/>
              </a:rPr>
              <a:t>D. Milligan-Morgan procedure</a:t>
            </a:r>
          </a:p>
          <a:p>
            <a:pPr>
              <a:buNone/>
            </a:pPr>
            <a:r>
              <a:rPr lang="en-US" sz="2000" b="0" dirty="0">
                <a:solidFill>
                  <a:srgbClr val="222222"/>
                </a:solidFill>
                <a:latin typeface="Arial"/>
              </a:rPr>
              <a:t>E. Parks' operation</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30 / 45</a:t>
            </a:r>
          </a:p>
        </p:txBody>
      </p:sp>
    </p:spTree>
  </p:cSld>
</p:sld>
</file>

<file path=ppt/slides/slide31.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7</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Malignant change in chronic pilonidal sinus is: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Adenocarcinoma</a:t>
            </a:r>
          </a:p>
          <a:p>
            <a:pPr>
              <a:buNone/>
            </a:pPr>
            <a:r>
              <a:rPr lang="en-US" sz="2000" b="0" dirty="0">
                <a:solidFill>
                  <a:srgbClr val="222222"/>
                </a:solidFill>
                <a:latin typeface="Arial"/>
              </a:rPr>
              <a:t>B. Basal cell carcinoma</a:t>
            </a:r>
          </a:p>
          <a:p>
            <a:pPr>
              <a:buNone/>
            </a:pPr>
            <a:r>
              <a:rPr lang="en-US" sz="2000" b="0" dirty="0">
                <a:solidFill>
                  <a:srgbClr val="222222"/>
                </a:solidFill>
                <a:latin typeface="Arial"/>
              </a:rPr>
              <a:t>C. Lymphoma</a:t>
            </a:r>
          </a:p>
          <a:p>
            <a:pPr>
              <a:buNone/>
            </a:pPr>
            <a:r>
              <a:rPr lang="en-US" sz="2000" b="0" dirty="0">
                <a:solidFill>
                  <a:srgbClr val="222222"/>
                </a:solidFill>
                <a:latin typeface="Arial"/>
              </a:rPr>
              <a:t>D. Melanoma</a:t>
            </a:r>
          </a:p>
          <a:p>
            <a:pPr>
              <a:buNone/>
            </a:pPr>
            <a:r>
              <a:rPr lang="en-US" sz="2000" b="1" dirty="0">
                <a:solidFill>
                  <a:srgbClr val="CC0000"/>
                </a:solidFill>
                <a:latin typeface="Arial"/>
              </a:rPr>
              <a:t>E. Squamous cell carcinoma ✓ KEY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31 / 45</a:t>
            </a:r>
          </a:p>
        </p:txBody>
      </p:sp>
    </p:spTree>
  </p:cSld>
</p:sld>
</file>

<file path=ppt/slides/slide32.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8</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Which group is most commonly affected by pilonidal sinus?</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Children under 10 years</a:t>
            </a:r>
          </a:p>
          <a:p>
            <a:pPr>
              <a:buNone/>
            </a:pPr>
            <a:r>
              <a:rPr lang="en-US" sz="2000" b="0" dirty="0">
                <a:solidFill>
                  <a:srgbClr val="222222"/>
                </a:solidFill>
                <a:latin typeface="Arial"/>
              </a:rPr>
              <a:t>B. Elderly women over 60</a:t>
            </a:r>
          </a:p>
          <a:p>
            <a:pPr>
              <a:buNone/>
            </a:pPr>
            <a:r>
              <a:rPr lang="en-US" sz="2000" b="0" dirty="0">
                <a:solidFill>
                  <a:srgbClr val="222222"/>
                </a:solidFill>
                <a:latin typeface="Arial"/>
              </a:rPr>
              <a:t>C. Infants under 2 years</a:t>
            </a:r>
          </a:p>
          <a:p>
            <a:pPr>
              <a:buNone/>
            </a:pPr>
            <a:r>
              <a:rPr lang="en-US" sz="2000" b="0" dirty="0">
                <a:solidFill>
                  <a:srgbClr val="222222"/>
                </a:solidFill>
                <a:latin typeface="Arial"/>
              </a:rPr>
              <a:t>D. Post-menopausal women</a:t>
            </a:r>
          </a:p>
          <a:p>
            <a:pPr>
              <a:buNone/>
            </a:pPr>
            <a:r>
              <a:rPr lang="en-US" sz="2000" b="1" dirty="0">
                <a:solidFill>
                  <a:srgbClr val="CC0000"/>
                </a:solidFill>
                <a:latin typeface="Arial"/>
              </a:rPr>
              <a:t>E. Young men aged 15–30 years ✓ KEY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32 / 45</a:t>
            </a:r>
          </a:p>
        </p:txBody>
      </p:sp>
    </p:spTree>
  </p:cSld>
</p:sld>
</file>

<file path=ppt/slides/slide33.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9</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Recurrence after surgery is highest with:</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Cleft lift procedure</a:t>
            </a:r>
          </a:p>
          <a:p>
            <a:pPr>
              <a:buNone/>
            </a:pPr>
            <a:r>
              <a:rPr lang="en-US" sz="2000" b="0" dirty="0">
                <a:solidFill>
                  <a:srgbClr val="222222"/>
                </a:solidFill>
                <a:latin typeface="Arial"/>
              </a:rPr>
              <a:t>B. Karydakis off-midline closure</a:t>
            </a:r>
          </a:p>
          <a:p>
            <a:pPr>
              <a:buNone/>
            </a:pPr>
            <a:r>
              <a:rPr lang="en-US" sz="2000" b="0" dirty="0">
                <a:solidFill>
                  <a:srgbClr val="222222"/>
                </a:solidFill>
                <a:latin typeface="Arial"/>
              </a:rPr>
              <a:t>C. Laser ablation</a:t>
            </a:r>
          </a:p>
          <a:p>
            <a:pPr>
              <a:buNone/>
            </a:pPr>
            <a:r>
              <a:rPr lang="en-US" sz="2000" b="0" dirty="0">
                <a:solidFill>
                  <a:srgbClr val="222222"/>
                </a:solidFill>
                <a:latin typeface="Arial"/>
              </a:rPr>
              <a:t>D. Limberg flap technique</a:t>
            </a:r>
          </a:p>
          <a:p>
            <a:pPr>
              <a:buNone/>
            </a:pPr>
            <a:r>
              <a:rPr lang="en-US" sz="2000" b="1" dirty="0">
                <a:solidFill>
                  <a:srgbClr val="CC0000"/>
                </a:solidFill>
                <a:latin typeface="Arial"/>
              </a:rPr>
              <a:t>E. Simple midline excision and closure ✓ KEY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33 / 45</a:t>
            </a:r>
          </a:p>
        </p:txBody>
      </p:sp>
    </p:spTree>
  </p:cSld>
</p:sld>
</file>

<file path=ppt/slides/slide34.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432000"/>
          </a:xfrm>
          <a:prstGeom prst="rect">
            <a:avLst/>
          </a:prstGeom>
          <a:solidFill>
            <a:srgbClr val="FFFFFF"/>
          </a:solidFill>
          <a:ln>
            <a:noFill/>
          </a:ln>
        </p:spPr>
        <p:txBody>
          <a:bodyPr/>
          <a:lstStyle/>
          <a:p>
            <a:pPr marL="0" indent="0">
              <a:buFont typeface="Arial"/>
              <a:buNone/>
            </a:pPr>
            <a:r>
              <a:rPr lang="en-US" sz="3000" b="1" dirty="0">
                <a:solidFill>
                  <a:srgbClr val="CC0000"/>
                </a:solidFill>
                <a:latin typeface="Arial"/>
              </a:rPr>
              <a:t>MCQ 10</a:t>
            </a:r>
          </a:p>
        </p:txBody>
      </p:sp>
      <p:sp>
        <p:nvSpPr>
          <p:cNvPr id="99" name="line"/>
          <p:cNvSpPr/>
          <p:nvPr/>
        </p:nvSpPr>
        <p:spPr>
          <a:xfrm>
            <a:off x="360000" y="612000"/>
            <a:ext cx="8280000" cy="28800"/>
          </a:xfrm>
          <a:prstGeom prst="rect">
            <a:avLst/>
          </a:prstGeom>
          <a:solidFill>
            <a:srgbClr val="CC0000"/>
          </a:solidFill>
          <a:ln>
            <a:noFill/>
          </a:ln>
        </p:spPr>
        <p:txBody>
          <a:bodyPr/>
          <a:lstStyle/>
        </p:txBody>
      </p:sp>
      <p:sp>
        <p:nvSpPr>
          <p:cNvPr id="2" name="Shape2"/>
          <p:cNvSpPr>
            <a:spLocks noGrp="1"/>
          </p:cNvSpPr>
          <p:nvPr/>
        </p:nvSpPr>
        <p:spPr>
          <a:xfrm>
            <a:off x="360000" y="684000"/>
            <a:ext cx="8280000" cy="792000"/>
          </a:xfrm>
          <a:prstGeom prst="rect">
            <a:avLst/>
          </a:prstGeom>
          <a:solidFill>
            <a:srgbClr val="FFFFFF"/>
          </a:solidFill>
          <a:ln>
            <a:noFill/>
          </a:ln>
        </p:spPr>
        <p:txBody>
          <a:bodyPr/>
          <a:lstStyle/>
          <a:p>
            <a:pPr marL="0" indent="0">
              <a:buFont typeface="Arial"/>
              <a:buNone/>
            </a:pPr>
            <a:r>
              <a:rPr lang="en-US" sz="2200" b="1" dirty="0">
                <a:solidFill>
                  <a:srgbClr val="111111"/>
                </a:solidFill>
                <a:latin typeface="Arial"/>
              </a:rPr>
              <a:t>The term 'pilonidal' derives from Latin meaning:</a:t>
            </a:r>
          </a:p>
        </p:txBody>
      </p:sp>
      <p:sp>
        <p:nvSpPr>
          <p:cNvPr id="3" name="Shape3"/>
          <p:cNvSpPr>
            <a:spLocks noGrp="1"/>
          </p:cNvSpPr>
          <p:nvPr/>
        </p:nvSpPr>
        <p:spPr>
          <a:xfrm>
            <a:off x="360000" y="1548000"/>
            <a:ext cx="8280000" cy="3960000"/>
          </a:xfrm>
          <a:prstGeom prst="rect">
            <a:avLst/>
          </a:prstGeom>
          <a:solidFill>
            <a:srgbClr val="FFFFFF"/>
          </a:solidFill>
          <a:ln>
            <a:noFill/>
          </a:ln>
        </p:spPr>
        <p:txBody>
          <a:bodyPr/>
          <a:lstStyle/>
          <a:p>
            <a:pPr>
              <a:buNone/>
            </a:pPr>
            <a:r>
              <a:rPr lang="en-US" sz="2000" b="0" dirty="0">
                <a:solidFill>
                  <a:srgbClr val="222222"/>
                </a:solidFill>
                <a:latin typeface="Arial"/>
              </a:rPr>
              <a:t>A. Deep abscess</a:t>
            </a:r>
          </a:p>
          <a:p>
            <a:pPr>
              <a:buNone/>
            </a:pPr>
            <a:r>
              <a:rPr lang="en-US" sz="2000" b="0" dirty="0">
                <a:solidFill>
                  <a:srgbClr val="222222"/>
                </a:solidFill>
                <a:latin typeface="Arial"/>
              </a:rPr>
              <a:t>B. Infected follicle</a:t>
            </a:r>
          </a:p>
          <a:p>
            <a:pPr>
              <a:buNone/>
            </a:pPr>
            <a:r>
              <a:rPr lang="en-US" sz="2000" b="0" dirty="0">
                <a:solidFill>
                  <a:srgbClr val="222222"/>
                </a:solidFill>
                <a:latin typeface="Arial"/>
              </a:rPr>
              <a:t>C. Midline cleft</a:t>
            </a:r>
          </a:p>
          <a:p>
            <a:pPr>
              <a:buNone/>
            </a:pPr>
            <a:r>
              <a:rPr lang="en-US" sz="2000" b="1" dirty="0">
                <a:solidFill>
                  <a:srgbClr val="CC0000"/>
                </a:solidFill>
                <a:latin typeface="Arial"/>
              </a:rPr>
              <a:t>D. Nest of hair ✓ KEY</a:t>
            </a:r>
          </a:p>
          <a:p>
            <a:pPr>
              <a:buNone/>
            </a:pPr>
            <a:r>
              <a:rPr lang="en-US" sz="2000" b="0" dirty="0">
                <a:solidFill>
                  <a:srgbClr val="222222"/>
                </a:solidFill>
                <a:latin typeface="Arial"/>
              </a:rPr>
              <a:t>E. Subcutaneous sinus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34 / 45</a:t>
            </a:r>
          </a:p>
        </p:txBody>
      </p:sp>
    </p:spTree>
  </p:cSld>
</p:sld>
</file>

<file path=ppt/slides/slide35.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11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22-year-old male student presents with 3-day history of severe throbbing pain and swelling in the natal cleft. He is obese, hirsute, and sits 8 hours daily. Examination shows a tense, fluctuant, tender swelling 2 cm above the anal verge in the midline. Temperature is 38.2°C.</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What is the most appropriate immediate management?</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Broad-spectrum antibiotics only</a:t>
            </a:r>
          </a:p>
          <a:p>
            <a:pPr>
              <a:buNone/>
            </a:pPr>
            <a:r>
              <a:rPr lang="en-US" sz="1800" b="0" dirty="0">
                <a:solidFill>
                  <a:srgbClr val="222222"/>
                </a:solidFill>
                <a:latin typeface="Arial"/>
              </a:rPr>
              <a:t>B. Excision and primary closure today</a:t>
            </a:r>
          </a:p>
          <a:p>
            <a:pPr>
              <a:buNone/>
            </a:pPr>
            <a:r>
              <a:rPr lang="en-US" sz="1800" b="1" dirty="0">
                <a:solidFill>
                  <a:srgbClr val="CC0000"/>
                </a:solidFill>
                <a:latin typeface="Arial"/>
              </a:rPr>
              <a:t>C. Incision and drainage under local anaesthesia ✓ KEY</a:t>
            </a:r>
          </a:p>
          <a:p>
            <a:pPr>
              <a:buNone/>
            </a:pPr>
            <a:r>
              <a:rPr lang="en-US" sz="1800" b="0" dirty="0">
                <a:solidFill>
                  <a:srgbClr val="222222"/>
                </a:solidFill>
                <a:latin typeface="Arial"/>
              </a:rPr>
              <a:t>D. Karydakis flap repair</a:t>
            </a:r>
          </a:p>
          <a:p>
            <a:pPr>
              <a:buNone/>
            </a:pPr>
            <a:r>
              <a:rPr lang="en-US" sz="1800" b="0" dirty="0">
                <a:solidFill>
                  <a:srgbClr val="222222"/>
                </a:solidFill>
                <a:latin typeface="Arial"/>
              </a:rPr>
              <a:t>E. MRI pelvis first then surgery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35 / 45</a:t>
            </a:r>
          </a:p>
        </p:txBody>
      </p:sp>
    </p:spTree>
  </p:cSld>
</p:sld>
</file>

<file path=ppt/slides/slide36.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12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25-year-old male army officer has recurrent natal cleft discharge for 8 months after abscess drainage 10 months ago. Examination reveals two lateral secondary openings with hair and a midline pit. There is no active abscess or cellulitis. He requests definitive surgery to prevent further recurrence.</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Which surgical option gives the lowest recurrence rate?</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Excision with midline primary closure</a:t>
            </a:r>
          </a:p>
          <a:p>
            <a:pPr>
              <a:buNone/>
            </a:pPr>
            <a:r>
              <a:rPr lang="en-US" sz="1800" b="0" dirty="0">
                <a:solidFill>
                  <a:srgbClr val="222222"/>
                </a:solidFill>
                <a:latin typeface="Arial"/>
              </a:rPr>
              <a:t>B. Incision and drainage alone</a:t>
            </a:r>
          </a:p>
          <a:p>
            <a:pPr>
              <a:buNone/>
            </a:pPr>
            <a:r>
              <a:rPr lang="en-US" sz="1800" b="1" dirty="0">
                <a:solidFill>
                  <a:srgbClr val="CC0000"/>
                </a:solidFill>
                <a:latin typeface="Arial"/>
              </a:rPr>
              <a:t>C. Karydakis off-midline flap closure ✓ KEY</a:t>
            </a:r>
          </a:p>
          <a:p>
            <a:pPr>
              <a:buNone/>
            </a:pPr>
            <a:r>
              <a:rPr lang="en-US" sz="1800" b="0" dirty="0">
                <a:solidFill>
                  <a:srgbClr val="222222"/>
                </a:solidFill>
                <a:latin typeface="Arial"/>
              </a:rPr>
              <a:t>D. Lay open and pack</a:t>
            </a:r>
          </a:p>
          <a:p>
            <a:pPr>
              <a:buNone/>
            </a:pPr>
            <a:r>
              <a:rPr lang="en-US" sz="1800" b="0" dirty="0">
                <a:solidFill>
                  <a:srgbClr val="222222"/>
                </a:solidFill>
                <a:latin typeface="Arial"/>
              </a:rPr>
              <a:t>E. Phenol injection sclerotherapy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36 / 45</a:t>
            </a:r>
          </a:p>
        </p:txBody>
      </p:sp>
    </p:spTree>
  </p:cSld>
</p:sld>
</file>

<file path=ppt/slides/slide37.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13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28-year-old truck driver presents with a discharging natal cleft sinus for 2 years. He has had three previous operations at another hospital, each time with midline closure, with recurrence within 12 months each time. Examination shows a midline pit with granulation tissue and two lateral openings.</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What is the most likely reason for recurrent disease?</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Failure to remove all hair follicles</a:t>
            </a:r>
          </a:p>
          <a:p>
            <a:pPr>
              <a:buNone/>
            </a:pPr>
            <a:r>
              <a:rPr lang="en-US" sz="1800" b="0" dirty="0">
                <a:solidFill>
                  <a:srgbClr val="222222"/>
                </a:solidFill>
                <a:latin typeface="Arial"/>
              </a:rPr>
              <a:t>B. Inadequate antibiotic therapy</a:t>
            </a:r>
          </a:p>
          <a:p>
            <a:pPr>
              <a:buNone/>
            </a:pPr>
            <a:r>
              <a:rPr lang="en-US" sz="1800" b="0" dirty="0">
                <a:solidFill>
                  <a:srgbClr val="222222"/>
                </a:solidFill>
                <a:latin typeface="Arial"/>
              </a:rPr>
              <a:t>C. Insufficient wound irrigation</a:t>
            </a:r>
          </a:p>
          <a:p>
            <a:pPr>
              <a:buNone/>
            </a:pPr>
            <a:r>
              <a:rPr lang="en-US" sz="1800" b="1" dirty="0">
                <a:solidFill>
                  <a:srgbClr val="CC0000"/>
                </a:solidFill>
                <a:latin typeface="Arial"/>
              </a:rPr>
              <a:t>D. Midline closure used previously ✓ KEY</a:t>
            </a:r>
          </a:p>
          <a:p>
            <a:pPr>
              <a:buNone/>
            </a:pPr>
            <a:r>
              <a:rPr lang="en-US" sz="1800" b="0" dirty="0">
                <a:solidFill>
                  <a:srgbClr val="222222"/>
                </a:solidFill>
                <a:latin typeface="Arial"/>
              </a:rPr>
              <a:t>E. Use of general anaesthesia</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37 / 45</a:t>
            </a:r>
          </a:p>
        </p:txBody>
      </p:sp>
    </p:spTree>
  </p:cSld>
</p:sld>
</file>

<file path=ppt/slides/slide38.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14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30-year-old male has a non-healing natal cleft wound for 18 months after pilonidal sinus excision. He reports increasing pain, contact bleeding, and foul-smelling discharge. Examination shows a 3 cm indurated ulcerating lesion at the operative site with surrounding chronic inflammation. Malignant transformation is suspected.</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What is the most appropriate next investigation?</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CT scan of pelvis</a:t>
            </a:r>
          </a:p>
          <a:p>
            <a:pPr>
              <a:buNone/>
            </a:pPr>
            <a:r>
              <a:rPr lang="en-US" sz="1800" b="0" dirty="0">
                <a:solidFill>
                  <a:srgbClr val="222222"/>
                </a:solidFill>
                <a:latin typeface="Arial"/>
              </a:rPr>
              <a:t>B. Full blood count</a:t>
            </a:r>
          </a:p>
          <a:p>
            <a:pPr>
              <a:buNone/>
            </a:pPr>
            <a:r>
              <a:rPr lang="en-US" sz="1800" b="0" dirty="0">
                <a:solidFill>
                  <a:srgbClr val="222222"/>
                </a:solidFill>
                <a:latin typeface="Arial"/>
              </a:rPr>
              <a:t>C. MRI lumbosacral spine</a:t>
            </a:r>
          </a:p>
          <a:p>
            <a:pPr>
              <a:buNone/>
            </a:pPr>
            <a:r>
              <a:rPr lang="en-US" sz="1800" b="1" dirty="0">
                <a:solidFill>
                  <a:srgbClr val="CC0000"/>
                </a:solidFill>
                <a:latin typeface="Arial"/>
              </a:rPr>
              <a:t>D. Tissue biopsy of lesion ✓ KEY</a:t>
            </a:r>
          </a:p>
          <a:p>
            <a:pPr>
              <a:buNone/>
            </a:pPr>
            <a:r>
              <a:rPr lang="en-US" sz="1800" b="0" dirty="0">
                <a:solidFill>
                  <a:srgbClr val="222222"/>
                </a:solidFill>
                <a:latin typeface="Arial"/>
              </a:rPr>
              <a:t>E. Wound swab for culture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38 / 45</a:t>
            </a:r>
          </a:p>
        </p:txBody>
      </p:sp>
    </p:spTree>
  </p:cSld>
</p:sld>
</file>

<file path=ppt/slides/slide39.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15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19-year-old female college student is referred after routine examination revealed a small midline pit in the natal cleft, 2 cm above the anal verge. She has no pain, discharge, or swelling. The pit is non-tender and clean with no hair protruding. She is not overweight and has mild body hair only.</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What is the most appropriate management at this stage?</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Excision under general anaesthesia</a:t>
            </a:r>
          </a:p>
          <a:p>
            <a:pPr>
              <a:buNone/>
            </a:pPr>
            <a:r>
              <a:rPr lang="en-US" sz="1800" b="0" dirty="0">
                <a:solidFill>
                  <a:srgbClr val="222222"/>
                </a:solidFill>
                <a:latin typeface="Arial"/>
              </a:rPr>
              <a:t>B. Immediate Karydakis flap repair</a:t>
            </a:r>
          </a:p>
          <a:p>
            <a:pPr>
              <a:buNone/>
            </a:pPr>
            <a:r>
              <a:rPr lang="en-US" sz="1800" b="1" dirty="0">
                <a:solidFill>
                  <a:srgbClr val="CC0000"/>
                </a:solidFill>
                <a:latin typeface="Arial"/>
              </a:rPr>
              <a:t>C. Observation with hygiene advice and hair removal ✓ KEY</a:t>
            </a:r>
          </a:p>
          <a:p>
            <a:pPr>
              <a:buNone/>
            </a:pPr>
            <a:r>
              <a:rPr lang="en-US" sz="1800" b="0" dirty="0">
                <a:solidFill>
                  <a:srgbClr val="222222"/>
                </a:solidFill>
                <a:latin typeface="Arial"/>
              </a:rPr>
              <a:t>D. Phenol injection into pit</a:t>
            </a:r>
          </a:p>
          <a:p>
            <a:pPr>
              <a:buNone/>
            </a:pPr>
            <a:r>
              <a:rPr lang="en-US" sz="1800" b="0" dirty="0">
                <a:solidFill>
                  <a:srgbClr val="222222"/>
                </a:solidFill>
                <a:latin typeface="Arial"/>
              </a:rPr>
              <a:t>E. Urgent MRI to assess sinus extent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39 / 45</a:t>
            </a:r>
          </a:p>
        </p:txBody>
      </p:sp>
    </p:spTree>
  </p:cSld>
</p:sld>
</file>

<file path=ppt/slides/slide4.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600" b="1" dirty="0">
                <a:solidFill>
                  <a:srgbClr val="CC0000"/>
                </a:solidFill>
                <a:latin typeface="Arial"/>
              </a:rPr>
              <a:t>LEARNING OUTCOMES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Define pilonidal sinus and its aetiology</a:t>
            </a:r>
          </a:p>
          <a:p>
            <a:pPr marL="360000" indent="-180000">
              <a:buFont typeface="Arial"/>
              <a:buChar char="•"/>
            </a:pPr>
            <a:r>
              <a:rPr lang="en-US" sz="2200" b="0" dirty="0">
                <a:solidFill>
                  <a:srgbClr val="000000"/>
                </a:solidFill>
                <a:latin typeface="Arial"/>
              </a:rPr>
              <a:t>Describe anatomy of natal cleft</a:t>
            </a:r>
          </a:p>
          <a:p>
            <a:pPr marL="360000" indent="-180000">
              <a:buFont typeface="Arial"/>
              <a:buChar char="•"/>
            </a:pPr>
            <a:r>
              <a:rPr lang="en-US" sz="2200" b="0" dirty="0">
                <a:solidFill>
                  <a:srgbClr val="000000"/>
                </a:solidFill>
                <a:latin typeface="Arial"/>
              </a:rPr>
              <a:t>List clinical features and presentations</a:t>
            </a:r>
          </a:p>
          <a:p>
            <a:pPr marL="360000" indent="-180000">
              <a:buFont typeface="Arial"/>
              <a:buChar char="•"/>
            </a:pPr>
            <a:r>
              <a:rPr lang="en-US" sz="2200" b="0" dirty="0">
                <a:solidFill>
                  <a:srgbClr val="000000"/>
                </a:solidFill>
                <a:latin typeface="Arial"/>
              </a:rPr>
              <a:t>Outline investigations required</a:t>
            </a:r>
          </a:p>
          <a:p>
            <a:pPr marL="360000" indent="-180000">
              <a:buFont typeface="Arial"/>
              <a:buChar char="•"/>
            </a:pPr>
            <a:r>
              <a:rPr lang="en-US" sz="2200" b="0" dirty="0">
                <a:solidFill>
                  <a:srgbClr val="000000"/>
                </a:solidFill>
                <a:latin typeface="Arial"/>
              </a:rPr>
              <a:t>Discuss surgical and non-surgical treatment</a:t>
            </a:r>
          </a:p>
          <a:p>
            <a:pPr marL="360000" indent="-180000">
              <a:buFont typeface="Arial"/>
              <a:buChar char="•"/>
            </a:pPr>
            <a:r>
              <a:rPr lang="en-US" sz="2200" b="0" dirty="0">
                <a:solidFill>
                  <a:srgbClr val="000000"/>
                </a:solidFill>
                <a:latin typeface="Arial"/>
              </a:rPr>
              <a:t>Manage recurrence and complications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 / 45</a:t>
            </a:r>
          </a:p>
        </p:txBody>
      </p:sp>
    </p:spTree>
  </p:cSld>
</p:sld>
</file>

<file path=ppt/slides/slide40.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16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24-year-old male is reviewed 3 weeks after excision and lay open of a pilonidal sinus. The wound is healing slowly with granulation tissue. He is hirsute, moderately overweight, and works as a computer programmer sitting for long hours daily. He asks the single most important step to prevent disease recurrence.</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Which measure is MOST important to prevent recurrence?</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Avoiding all physical activity</a:t>
            </a:r>
          </a:p>
          <a:p>
            <a:pPr>
              <a:buNone/>
            </a:pPr>
            <a:r>
              <a:rPr lang="en-US" sz="1800" b="0" dirty="0">
                <a:solidFill>
                  <a:srgbClr val="222222"/>
                </a:solidFill>
                <a:latin typeface="Arial"/>
              </a:rPr>
              <a:t>B. Daily wound dressing by a nurse only</a:t>
            </a:r>
          </a:p>
          <a:p>
            <a:pPr>
              <a:buNone/>
            </a:pPr>
            <a:r>
              <a:rPr lang="en-US" sz="1800" b="0" dirty="0">
                <a:solidFill>
                  <a:srgbClr val="222222"/>
                </a:solidFill>
                <a:latin typeface="Arial"/>
              </a:rPr>
              <a:t>C. High-protein diet supplementation</a:t>
            </a:r>
          </a:p>
          <a:p>
            <a:pPr>
              <a:buNone/>
            </a:pPr>
            <a:r>
              <a:rPr lang="en-US" sz="1800" b="1" dirty="0">
                <a:solidFill>
                  <a:srgbClr val="CC0000"/>
                </a:solidFill>
                <a:latin typeface="Arial"/>
              </a:rPr>
              <a:t>D. Long-term regular hair removal from natal cleft ✓ KEY</a:t>
            </a:r>
          </a:p>
          <a:p>
            <a:pPr>
              <a:buNone/>
            </a:pPr>
            <a:r>
              <a:rPr lang="en-US" sz="1800" b="0" dirty="0">
                <a:solidFill>
                  <a:srgbClr val="222222"/>
                </a:solidFill>
                <a:latin typeface="Arial"/>
              </a:rPr>
              <a:t>E. Oral antibiotic prophylaxis for 6 months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40 / 45</a:t>
            </a:r>
          </a:p>
        </p:txBody>
      </p:sp>
    </p:spTree>
  </p:cSld>
</p:sld>
</file>

<file path=ppt/slides/slide41.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17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26-year-old Pakistani male presents with a painful natal cleft swelling. A similar episode 6 months ago resolved with antibiotics. Examination shows a 4 cm tense abscess in the midline above the anus with surrounding cellulitis. He is a known type 2 diabetic on insulin. You decide to perform incision and drainage today.</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Where should the incision be placed?</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Directly over the midline pit</a:t>
            </a:r>
          </a:p>
          <a:p>
            <a:pPr>
              <a:buNone/>
            </a:pPr>
            <a:r>
              <a:rPr lang="en-US" sz="1800" b="0" dirty="0">
                <a:solidFill>
                  <a:srgbClr val="222222"/>
                </a:solidFill>
                <a:latin typeface="Arial"/>
              </a:rPr>
              <a:t>B. In the gluteal crease bilaterally</a:t>
            </a:r>
          </a:p>
          <a:p>
            <a:pPr>
              <a:buNone/>
            </a:pPr>
            <a:r>
              <a:rPr lang="en-US" sz="1800" b="1" dirty="0">
                <a:solidFill>
                  <a:srgbClr val="CC0000"/>
                </a:solidFill>
                <a:latin typeface="Arial"/>
              </a:rPr>
              <a:t>C. Lateral to the midline ✓ KEY</a:t>
            </a:r>
          </a:p>
          <a:p>
            <a:pPr>
              <a:buNone/>
            </a:pPr>
            <a:r>
              <a:rPr lang="en-US" sz="1800" b="0" dirty="0">
                <a:solidFill>
                  <a:srgbClr val="222222"/>
                </a:solidFill>
                <a:latin typeface="Arial"/>
              </a:rPr>
              <a:t>D. Over the coccyx posteriorly</a:t>
            </a:r>
          </a:p>
          <a:p>
            <a:pPr>
              <a:buNone/>
            </a:pPr>
            <a:r>
              <a:rPr lang="en-US" sz="1800" b="0" dirty="0">
                <a:solidFill>
                  <a:srgbClr val="222222"/>
                </a:solidFill>
                <a:latin typeface="Arial"/>
              </a:rPr>
              <a:t>E. Through the anal canal</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41 / 45</a:t>
            </a:r>
          </a:p>
        </p:txBody>
      </p:sp>
    </p:spTree>
  </p:cSld>
</p:sld>
</file>

<file path=ppt/slides/slide42.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18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35-year-old male with Crohn's disease presents with perianal discomfort and two discharging openings near the natal cleft. Chronic loose stools are present. Examination shows two lateral sinus openings with granulation tissue. A probe passes toward the anal canal on the right. There is no midline pit visible on careful examination.</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This presentation most likely represents:</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1" dirty="0">
                <a:solidFill>
                  <a:srgbClr val="CC0000"/>
                </a:solidFill>
                <a:latin typeface="Arial"/>
              </a:rPr>
              <a:t>A. Anal fistula related to Crohn's disease ✓ KEY</a:t>
            </a:r>
          </a:p>
          <a:p>
            <a:pPr>
              <a:buNone/>
            </a:pPr>
            <a:r>
              <a:rPr lang="en-US" sz="1800" b="0" dirty="0">
                <a:solidFill>
                  <a:srgbClr val="222222"/>
                </a:solidFill>
                <a:latin typeface="Arial"/>
              </a:rPr>
              <a:t>B. Carbuncle of natal cleft</a:t>
            </a:r>
          </a:p>
          <a:p>
            <a:pPr>
              <a:buNone/>
            </a:pPr>
            <a:r>
              <a:rPr lang="en-US" sz="1800" b="0" dirty="0">
                <a:solidFill>
                  <a:srgbClr val="222222"/>
                </a:solidFill>
                <a:latin typeface="Arial"/>
              </a:rPr>
              <a:t>C. Hidradenitis suppurativa</a:t>
            </a:r>
          </a:p>
          <a:p>
            <a:pPr>
              <a:buNone/>
            </a:pPr>
            <a:r>
              <a:rPr lang="en-US" sz="1800" b="0" dirty="0">
                <a:solidFill>
                  <a:srgbClr val="222222"/>
                </a:solidFill>
                <a:latin typeface="Arial"/>
              </a:rPr>
              <a:t>D. Pilonidal sinus with lateral openings</a:t>
            </a:r>
          </a:p>
          <a:p>
            <a:pPr>
              <a:buNone/>
            </a:pPr>
            <a:r>
              <a:rPr lang="en-US" sz="1800" b="0" dirty="0">
                <a:solidFill>
                  <a:srgbClr val="222222"/>
                </a:solidFill>
                <a:latin typeface="Arial"/>
              </a:rPr>
              <a:t>E. Sacral dermoid cyst abscess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42 / 45</a:t>
            </a:r>
          </a:p>
        </p:txBody>
      </p:sp>
    </p:spTree>
  </p:cSld>
</p:sld>
</file>

<file path=ppt/slides/slide43.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19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final year MBBS student is asked in a surgery viva about the Limberg flap for pilonidal sinus. He correctly states it is used for definitive treatment. The examiner then asks what anatomical principle makes the Limberg flap superior to simple midline closure in reducing recurrence rates in pilonidal sinus disease.</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The Limberg flap reduces recurrence primarily by:</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Creating a deeper natal cleft</a:t>
            </a:r>
          </a:p>
          <a:p>
            <a:pPr>
              <a:buNone/>
            </a:pPr>
            <a:r>
              <a:rPr lang="en-US" sz="1800" b="0" dirty="0">
                <a:solidFill>
                  <a:srgbClr val="222222"/>
                </a:solidFill>
                <a:latin typeface="Arial"/>
              </a:rPr>
              <a:t>B. Eliminating the natal cleft depth</a:t>
            </a:r>
          </a:p>
          <a:p>
            <a:pPr>
              <a:buNone/>
            </a:pPr>
            <a:r>
              <a:rPr lang="en-US" sz="1800" b="0" dirty="0">
                <a:solidFill>
                  <a:srgbClr val="222222"/>
                </a:solidFill>
                <a:latin typeface="Arial"/>
              </a:rPr>
              <a:t>C. Increasing blood supply to midline</a:t>
            </a:r>
          </a:p>
          <a:p>
            <a:pPr>
              <a:buNone/>
            </a:pPr>
            <a:r>
              <a:rPr lang="en-US" sz="1800" b="1" dirty="0">
                <a:solidFill>
                  <a:srgbClr val="CC0000"/>
                </a:solidFill>
                <a:latin typeface="Arial"/>
              </a:rPr>
              <a:t>D. Moving the scar away from the midline ✓ KEY</a:t>
            </a:r>
          </a:p>
          <a:p>
            <a:pPr>
              <a:buNone/>
            </a:pPr>
            <a:r>
              <a:rPr lang="en-US" sz="1800" b="0" dirty="0">
                <a:solidFill>
                  <a:srgbClr val="222222"/>
                </a:solidFill>
                <a:latin typeface="Arial"/>
              </a:rPr>
              <a:t>E. Removing all hair follicles surgically</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43 / 45</a:t>
            </a:r>
          </a:p>
        </p:txBody>
      </p:sp>
    </p:spTree>
  </p:cSld>
</p:sld>
</file>

<file path=ppt/slides/slide44.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08000"/>
            <a:ext cx="8280000" cy="396000"/>
          </a:xfrm>
          <a:prstGeom prst="rect">
            <a:avLst/>
          </a:prstGeom>
          <a:solidFill>
            <a:srgbClr val="FFFFFF"/>
          </a:solidFill>
          <a:ln>
            <a:noFill/>
          </a:ln>
        </p:spPr>
        <p:txBody>
          <a:bodyPr/>
          <a:lstStyle/>
          <a:p>
            <a:pPr marL="0" indent="0">
              <a:buFont typeface="Arial"/>
              <a:buNone/>
            </a:pPr>
            <a:r>
              <a:rPr lang="en-US" sz="2600" b="1" dirty="0">
                <a:solidFill>
                  <a:srgbClr val="CC0000"/>
                </a:solidFill>
                <a:latin typeface="Arial"/>
              </a:rPr>
              <a:t>MCQ 20 — Clinical Vignette</a:t>
            </a:r>
          </a:p>
        </p:txBody>
      </p:sp>
      <p:sp>
        <p:nvSpPr>
          <p:cNvPr id="99" name="line"/>
          <p:cNvSpPr/>
          <p:nvPr/>
        </p:nvSpPr>
        <p:spPr>
          <a:xfrm>
            <a:off x="360000" y="558000"/>
            <a:ext cx="8280000" cy="28800"/>
          </a:xfrm>
          <a:prstGeom prst="rect">
            <a:avLst/>
          </a:prstGeom>
          <a:solidFill>
            <a:srgbClr val="CC0000"/>
          </a:solidFill>
          <a:ln>
            <a:noFill/>
          </a:ln>
        </p:spPr>
        <p:txBody>
          <a:bodyPr/>
          <a:lstStyle/>
        </p:txBody>
      </p:sp>
      <p:sp>
        <p:nvSpPr>
          <p:cNvPr id="4" name="Shape4"/>
          <p:cNvSpPr>
            <a:spLocks noGrp="1"/>
          </p:cNvSpPr>
          <p:nvPr/>
        </p:nvSpPr>
        <p:spPr>
          <a:xfrm>
            <a:off x="360000" y="612000"/>
            <a:ext cx="8280000" cy="1872000"/>
          </a:xfrm>
          <a:prstGeom prst="rect">
            <a:avLst/>
          </a:prstGeom>
          <a:solidFill>
            <a:srgbClr val="FFFFFF"/>
          </a:solidFill>
          <a:ln>
            <a:noFill/>
          </a:ln>
        </p:spPr>
        <p:txBody>
          <a:bodyPr/>
          <a:lstStyle/>
          <a:p>
            <a:pPr marL="0" indent="0">
              <a:buFont typeface="Arial"/>
              <a:buNone/>
            </a:pPr>
            <a:r>
              <a:rPr lang="en-US" sz="1700" b="0" dirty="0">
                <a:solidFill>
                  <a:srgbClr val="333333"/>
                </a:solidFill>
                <a:latin typeface="Arial"/>
              </a:rPr>
              <a:t>A 23-year-old male presents with his second episode of pilonidal abscess in one year. After drainage of the acute abscess today, he is counselled about definitive surgery in 6–8 weeks. He requests the procedure that gives the quickest return to work, least wound care burden, and the permanently lowest chance of disease recurrence.</a:t>
            </a:r>
          </a:p>
        </p:txBody>
      </p:sp>
      <p:sp>
        <p:nvSpPr>
          <p:cNvPr id="2" name="Shape2"/>
          <p:cNvSpPr>
            <a:spLocks noGrp="1"/>
          </p:cNvSpPr>
          <p:nvPr/>
        </p:nvSpPr>
        <p:spPr>
          <a:xfrm>
            <a:off x="360000" y="2556000"/>
            <a:ext cx="8280000" cy="576000"/>
          </a:xfrm>
          <a:prstGeom prst="rect">
            <a:avLst/>
          </a:prstGeom>
          <a:solidFill>
            <a:srgbClr val="FFFFFF"/>
          </a:solidFill>
          <a:ln>
            <a:noFill/>
          </a:ln>
        </p:spPr>
        <p:txBody>
          <a:bodyPr/>
          <a:lstStyle/>
          <a:p>
            <a:pPr marL="0" indent="0">
              <a:buFont typeface="Arial"/>
              <a:buNone/>
            </a:pPr>
            <a:r>
              <a:rPr lang="en-US" sz="2000" b="1" dirty="0">
                <a:solidFill>
                  <a:srgbClr val="111111"/>
                </a:solidFill>
                <a:latin typeface="Arial"/>
              </a:rPr>
              <a:t>The most appropriate definitive procedure is:</a:t>
            </a:r>
          </a:p>
        </p:txBody>
      </p:sp>
      <p:sp>
        <p:nvSpPr>
          <p:cNvPr id="3" name="Shape3"/>
          <p:cNvSpPr>
            <a:spLocks noGrp="1"/>
          </p:cNvSpPr>
          <p:nvPr/>
        </p:nvSpPr>
        <p:spPr>
          <a:xfrm>
            <a:off x="360000" y="3204000"/>
            <a:ext cx="8280000" cy="2880000"/>
          </a:xfrm>
          <a:prstGeom prst="rect">
            <a:avLst/>
          </a:prstGeom>
          <a:solidFill>
            <a:srgbClr val="FFFFFF"/>
          </a:solidFill>
          <a:ln>
            <a:noFill/>
          </a:ln>
        </p:spPr>
        <p:txBody>
          <a:bodyPr/>
          <a:lstStyle/>
          <a:p>
            <a:pPr>
              <a:buNone/>
            </a:pPr>
            <a:r>
              <a:rPr lang="en-US" sz="1800" b="0" dirty="0">
                <a:solidFill>
                  <a:srgbClr val="222222"/>
                </a:solidFill>
                <a:latin typeface="Arial"/>
              </a:rPr>
              <a:t>A. Bascom I — pit picking procedure</a:t>
            </a:r>
          </a:p>
          <a:p>
            <a:pPr>
              <a:buNone/>
            </a:pPr>
            <a:r>
              <a:rPr lang="en-US" sz="1800" b="0" dirty="0">
                <a:solidFill>
                  <a:srgbClr val="222222"/>
                </a:solidFill>
                <a:latin typeface="Arial"/>
              </a:rPr>
              <a:t>B. Excision and lay open technique</a:t>
            </a:r>
          </a:p>
          <a:p>
            <a:pPr>
              <a:buNone/>
            </a:pPr>
            <a:r>
              <a:rPr lang="en-US" sz="1800" b="1" dirty="0">
                <a:solidFill>
                  <a:srgbClr val="CC0000"/>
                </a:solidFill>
                <a:latin typeface="Arial"/>
              </a:rPr>
              <a:t>C. Karydakis or Limberg flap repair ✓ KEY</a:t>
            </a:r>
          </a:p>
          <a:p>
            <a:pPr>
              <a:buNone/>
            </a:pPr>
            <a:r>
              <a:rPr lang="en-US" sz="1800" b="0" dirty="0">
                <a:solidFill>
                  <a:srgbClr val="222222"/>
                </a:solidFill>
                <a:latin typeface="Arial"/>
              </a:rPr>
              <a:t>D. Phenol injection sclerotherapy</a:t>
            </a:r>
          </a:p>
          <a:p>
            <a:pPr>
              <a:buNone/>
            </a:pPr>
            <a:r>
              <a:rPr lang="en-US" sz="1800" b="0" dirty="0">
                <a:solidFill>
                  <a:srgbClr val="222222"/>
                </a:solidFill>
                <a:latin typeface="Arial"/>
              </a:rPr>
              <a:t>E. Wide excision without closure</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44 / 45</a:t>
            </a:r>
          </a:p>
        </p:txBody>
      </p:sp>
    </p:spTree>
  </p:cSld>
</p:sld>
</file>

<file path=ppt/slides/slide45.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720000"/>
            <a:ext cx="8280000" cy="900000"/>
          </a:xfrm>
          <a:prstGeom prst="rect">
            <a:avLst/>
          </a:prstGeom>
          <a:solidFill>
            <a:srgbClr val="FFFFFF"/>
          </a:solidFill>
          <a:ln>
            <a:noFill/>
          </a:ln>
        </p:spPr>
        <p:txBody>
          <a:bodyPr/>
          <a:lstStyle/>
          <a:p>
            <a:pPr algn="ctr"/>
            <a:pPr marL="0" indent="0">
              <a:buFont typeface="Arial"/>
              <a:buNone/>
            </a:pPr>
            <a:r>
              <a:rPr lang="en-US" sz="4400" b="1" dirty="0">
                <a:solidFill>
                  <a:srgbClr val="CC0000"/>
                </a:solidFill>
                <a:latin typeface="Arial"/>
              </a:rPr>
              <a:t>THANK YOU</a:t>
            </a:r>
          </a:p>
          <a:p>
            <a:pPr algn="ctr"/>
            <a:pPr marL="0" indent="0">
              <a:buFont typeface="Arial"/>
              <a:buNone/>
            </a:pPr>
            <a:r>
              <a:rPr lang="en-US" sz="2400" b="0" dirty="0">
                <a:solidFill>
                  <a:srgbClr val="222222"/>
                </a:solidFill>
                <a:latin typeface="Arial"/>
              </a:rPr>
              <a:t>JazakAllah Khair — جزاک اللہ خیر</a:t>
            </a:r>
          </a:p>
        </p:txBody>
      </p:sp>
      <p:sp>
        <p:nvSpPr>
          <p:cNvPr id="99" name="line"/>
          <p:cNvSpPr/>
          <p:nvPr/>
        </p:nvSpPr>
        <p:spPr>
          <a:xfrm>
            <a:off x="360000" y="1728000"/>
            <a:ext cx="8280000" cy="28800"/>
          </a:xfrm>
          <a:prstGeom prst="rect">
            <a:avLst/>
          </a:prstGeom>
          <a:solidFill>
            <a:srgbClr val="CC0000"/>
          </a:solidFill>
          <a:ln>
            <a:noFill/>
          </a:ln>
        </p:spPr>
        <p:txBody>
          <a:bodyPr/>
          <a:lstStyle/>
        </p:txBody>
      </p:sp>
      <p:sp>
        <p:nvSpPr>
          <p:cNvPr id="2" name="Shape2"/>
          <p:cNvSpPr>
            <a:spLocks noGrp="1"/>
          </p:cNvSpPr>
          <p:nvPr/>
        </p:nvSpPr>
        <p:spPr>
          <a:xfrm>
            <a:off x="360000" y="1872000"/>
            <a:ext cx="8280000" cy="2520000"/>
          </a:xfrm>
          <a:prstGeom prst="rect">
            <a:avLst/>
          </a:prstGeom>
          <a:solidFill>
            <a:srgbClr val="FFFFFF"/>
          </a:solidFill>
          <a:ln>
            <a:noFill/>
          </a:ln>
        </p:spPr>
        <p:txBody>
          <a:bodyPr/>
          <a:lstStyle/>
          <a:p>
            <a:pPr algn="ctr"/>
            <a:pPr marL="0" indent="0">
              <a:buFont typeface="Arial"/>
              <a:buNone/>
            </a:pPr>
            <a:r>
              <a:rPr lang="en-US" sz="2200" b="1" dirty="0">
                <a:solidFill>
                  <a:srgbClr val="CC0000"/>
                </a:solidFill>
                <a:latin typeface="Arial"/>
              </a:rPr>
              <a:t>Moral Lesson for a Surgeon:</a:t>
            </a:r>
          </a:p>
          <a:p>
            <a:pPr algn="ctr"/>
            <a:pPr marL="0" indent="0">
              <a:buFont typeface="Arial"/>
              <a:buNone/>
            </a:pPr>
            <a:r>
              <a:rPr lang="en-US" sz="2000" b="0" dirty="0">
                <a:solidFill>
                  <a:srgbClr val="333333"/>
                </a:solidFill>
                <a:latin typeface="Arial"/>
              </a:rPr>
              <a:t>"The art of surgery is not just in the hands —</a:t>
            </a:r>
          </a:p>
          <a:p>
            <a:pPr algn="ctr"/>
            <a:pPr marL="0" indent="0">
              <a:buFont typeface="Arial"/>
              <a:buNone/>
            </a:pPr>
            <a:r>
              <a:rPr lang="en-US" sz="2000" b="0" dirty="0">
                <a:solidFill>
                  <a:srgbClr val="333333"/>
                </a:solidFill>
                <a:latin typeface="Arial"/>
              </a:rPr>
              <a:t>it lives in the heart, the mind, and the conscience.</a:t>
            </a:r>
          </a:p>
          <a:p>
            <a:pPr algn="ctr"/>
            <a:pPr marL="0" indent="0">
              <a:buFont typeface="Arial"/>
              <a:buNone/>
            </a:pPr>
            <a:r>
              <a:rPr lang="en-US" sz="2000" b="0" dirty="0">
                <a:solidFill>
                  <a:srgbClr val="333333"/>
                </a:solidFill>
                <a:latin typeface="Arial"/>
              </a:rPr>
              <a:t>Treat every wound as if it were your own."</a:t>
            </a:r>
          </a:p>
          <a:p>
            <a:pPr marL="0" indent="0">
              <a:buFont typeface="Arial"/>
              <a:buNone/>
            </a:pPr>
            <a:r>
              <a:rPr lang="en-US" sz="1200" b="0" dirty="0">
                <a:solidFill>
                  <a:srgbClr val="000000"/>
                </a:solidFill>
                <a:latin typeface="Arial"/>
              </a:rPr>
              <a:t/>
            </a:r>
          </a:p>
          <a:p>
            <a:pPr algn="ctr"/>
            <a:pPr marL="0" indent="0">
              <a:buFont typeface="Arial"/>
              <a:buNone/>
            </a:pPr>
            <a:r>
              <a:rPr lang="en-US" sz="1800" b="0" dirty="0">
                <a:solidFill>
                  <a:srgbClr val="444444"/>
                </a:solidFill>
                <a:latin typeface="Arial"/>
              </a:rPr>
              <a:t>A surgeon who operates with compassion heals far more than the body alone.</a:t>
            </a:r>
          </a:p>
          <a:p>
            <a:pPr algn="ctr"/>
            <a:pPr marL="0" indent="0">
              <a:buFont typeface="Arial"/>
              <a:buNone/>
            </a:pPr>
            <a:r>
              <a:rPr lang="en-US" sz="1600" b="0" dirty="0">
                <a:solidFill>
                  <a:srgbClr val="888888"/>
                </a:solidFill>
                <a:latin typeface="Arial"/>
              </a:rPr>
              <a:t>— Prof. Zahid Mahmood | 0300-4130159</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45 / 45</a:t>
            </a:r>
          </a:p>
        </p:txBody>
      </p:sp>
    </p:spTree>
  </p:cSld>
</p:sld>
</file>

<file path=ppt/slides/slide5.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DEFINITION &amp; TERMINOLOGY</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Latin: pilus = hair, nidus = nest</a:t>
            </a:r>
          </a:p>
          <a:p>
            <a:pPr marL="360000" indent="-180000">
              <a:buFont typeface="Arial"/>
              <a:buChar char="•"/>
            </a:pPr>
            <a:r>
              <a:rPr lang="en-US" sz="2200" b="0" dirty="0">
                <a:solidFill>
                  <a:srgbClr val="000000"/>
                </a:solidFill>
                <a:latin typeface="Arial"/>
              </a:rPr>
              <a:t>Acquired epithelium-lined sinus tract</a:t>
            </a:r>
          </a:p>
          <a:p>
            <a:pPr marL="360000" indent="-180000">
              <a:buFont typeface="Arial"/>
              <a:buChar char="•"/>
            </a:pPr>
            <a:r>
              <a:rPr lang="en-US" sz="2200" b="0" dirty="0">
                <a:solidFill>
                  <a:srgbClr val="000000"/>
                </a:solidFill>
                <a:latin typeface="Arial"/>
              </a:rPr>
              <a:t>Contains loose hair in natal cleft</a:t>
            </a:r>
          </a:p>
          <a:p>
            <a:pPr marL="360000" indent="-180000">
              <a:buFont typeface="Arial"/>
              <a:buChar char="•"/>
            </a:pPr>
            <a:r>
              <a:rPr lang="en-US" sz="2200" b="0" dirty="0">
                <a:solidFill>
                  <a:srgbClr val="000000"/>
                </a:solidFill>
                <a:latin typeface="Arial"/>
              </a:rPr>
              <a:t>Sacrococcygeal region — most common site</a:t>
            </a:r>
          </a:p>
          <a:p>
            <a:pPr marL="360000" indent="-180000">
              <a:buFont typeface="Arial"/>
              <a:buChar char="•"/>
            </a:pPr>
            <a:r>
              <a:rPr lang="en-US" sz="2200" b="0" dirty="0">
                <a:solidFill>
                  <a:srgbClr val="000000"/>
                </a:solidFill>
                <a:latin typeface="Arial"/>
              </a:rPr>
              <a:t>Not congenital — acquired in young adults</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Diagram of pit with hair tuft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5 / 45</a:t>
            </a:r>
          </a:p>
        </p:txBody>
      </p:sp>
    </p:spTree>
  </p:cSld>
</p:sld>
</file>

<file path=ppt/slides/slide6.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EPIDEMIOLOGY</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Affects young adults aged 15–30 years</a:t>
            </a:r>
          </a:p>
          <a:p>
            <a:pPr marL="360000" indent="-180000">
              <a:buFont typeface="Arial"/>
              <a:buChar char="•"/>
            </a:pPr>
            <a:r>
              <a:rPr lang="en-US" sz="2200" b="0" dirty="0">
                <a:solidFill>
                  <a:srgbClr val="000000"/>
                </a:solidFill>
                <a:latin typeface="Arial"/>
              </a:rPr>
              <a:t>Male : Female ratio = 3–4 : 1</a:t>
            </a:r>
          </a:p>
          <a:p>
            <a:pPr marL="360000" indent="-180000">
              <a:buFont typeface="Arial"/>
              <a:buChar char="•"/>
            </a:pPr>
            <a:r>
              <a:rPr lang="en-US" sz="2200" b="0" dirty="0">
                <a:solidFill>
                  <a:srgbClr val="000000"/>
                </a:solidFill>
                <a:latin typeface="Arial"/>
              </a:rPr>
              <a:t>Incidence: 26 per 100,000 population</a:t>
            </a:r>
          </a:p>
          <a:p>
            <a:pPr marL="360000" indent="-180000">
              <a:buFont typeface="Arial"/>
              <a:buChar char="•"/>
            </a:pPr>
            <a:r>
              <a:rPr lang="en-US" sz="2200" b="0" dirty="0">
                <a:solidFill>
                  <a:srgbClr val="000000"/>
                </a:solidFill>
                <a:latin typeface="Arial"/>
              </a:rPr>
              <a:t>Rare after age 40 years</a:t>
            </a:r>
          </a:p>
          <a:p>
            <a:pPr marL="360000" indent="-180000">
              <a:buFont typeface="Arial"/>
              <a:buChar char="•"/>
            </a:pPr>
            <a:r>
              <a:rPr lang="en-US" sz="2200" b="0" dirty="0">
                <a:solidFill>
                  <a:srgbClr val="000000"/>
                </a:solidFill>
                <a:latin typeface="Arial"/>
              </a:rPr>
              <a:t>Higher in Mediterranean and Middle Eastern races</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6 / 45</a:t>
            </a:r>
          </a:p>
        </p:txBody>
      </p:sp>
    </p:spTree>
  </p:cSld>
</p:sld>
</file>

<file path=ppt/slides/slide7.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AETIOLOGY — THE MECHANISM</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Hair follicle distension and rupture</a:t>
            </a:r>
          </a:p>
          <a:p>
            <a:pPr marL="360000" indent="-180000">
              <a:buFont typeface="Arial"/>
              <a:buChar char="•"/>
            </a:pPr>
            <a:r>
              <a:rPr lang="en-US" sz="2200" b="0" dirty="0">
                <a:solidFill>
                  <a:srgbClr val="000000"/>
                </a:solidFill>
                <a:latin typeface="Arial"/>
              </a:rPr>
              <a:t>Loose hair penetrates skin via suction</a:t>
            </a:r>
          </a:p>
          <a:p>
            <a:pPr marL="360000" indent="-180000">
              <a:buFont typeface="Arial"/>
              <a:buChar char="•"/>
            </a:pPr>
            <a:r>
              <a:rPr lang="en-US" sz="2200" b="0" dirty="0">
                <a:solidFill>
                  <a:srgbClr val="000000"/>
                </a:solidFill>
                <a:latin typeface="Arial"/>
              </a:rPr>
              <a:t>Gluteal movement draws hair inward</a:t>
            </a:r>
          </a:p>
          <a:p>
            <a:pPr marL="360000" indent="-180000">
              <a:buFont typeface="Arial"/>
              <a:buChar char="•"/>
            </a:pPr>
            <a:r>
              <a:rPr lang="en-US" sz="2200" b="0" dirty="0">
                <a:solidFill>
                  <a:srgbClr val="000000"/>
                </a:solidFill>
                <a:latin typeface="Arial"/>
              </a:rPr>
              <a:t>Hair acts as foreign body → abscess</a:t>
            </a:r>
          </a:p>
          <a:p>
            <a:pPr marL="360000" indent="-180000">
              <a:buFont typeface="Arial"/>
              <a:buChar char="•"/>
            </a:pPr>
            <a:r>
              <a:rPr lang="en-US" sz="2200" b="0" dirty="0">
                <a:solidFill>
                  <a:srgbClr val="000000"/>
                </a:solidFill>
                <a:latin typeface="Arial"/>
              </a:rPr>
              <a:t>Infection → chronic sinus tract formation</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Bailey &amp; Love — hair penetration mechanism</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7 / 45</a:t>
            </a:r>
          </a:p>
        </p:txBody>
      </p:sp>
    </p:spTree>
  </p:cSld>
</p:sld>
</file>

<file path=ppt/slides/slide8.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PREDISPOSING FACTORS</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432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Hirsutism — excessive body hair</a:t>
            </a:r>
          </a:p>
          <a:p>
            <a:pPr marL="360000" indent="-180000">
              <a:buFont typeface="Arial"/>
              <a:buChar char="•"/>
            </a:pPr>
            <a:r>
              <a:rPr lang="en-US" sz="2200" b="0" dirty="0">
                <a:solidFill>
                  <a:srgbClr val="000000"/>
                </a:solidFill>
                <a:latin typeface="Arial"/>
              </a:rPr>
              <a:t>Obesity — deep natal cleft created</a:t>
            </a:r>
          </a:p>
          <a:p>
            <a:pPr marL="360000" indent="-180000">
              <a:buFont typeface="Arial"/>
              <a:buChar char="•"/>
            </a:pPr>
            <a:r>
              <a:rPr lang="en-US" sz="2200" b="0" dirty="0">
                <a:solidFill>
                  <a:srgbClr val="000000"/>
                </a:solidFill>
                <a:latin typeface="Arial"/>
              </a:rPr>
              <a:t>Sedentary occupation / prolonged sitting</a:t>
            </a:r>
          </a:p>
          <a:p>
            <a:pPr marL="360000" indent="-180000">
              <a:buFont typeface="Arial"/>
              <a:buChar char="•"/>
            </a:pPr>
            <a:r>
              <a:rPr lang="en-US" sz="2200" b="0" dirty="0">
                <a:solidFill>
                  <a:srgbClr val="000000"/>
                </a:solidFill>
                <a:latin typeface="Arial"/>
              </a:rPr>
              <a:t>Poor hygiene in natal cleft</a:t>
            </a:r>
          </a:p>
          <a:p>
            <a:pPr marL="360000" indent="-180000">
              <a:buFont typeface="Arial"/>
              <a:buChar char="•"/>
            </a:pPr>
            <a:r>
              <a:rPr lang="en-US" sz="2200" b="0" dirty="0">
                <a:solidFill>
                  <a:srgbClr val="000000"/>
                </a:solidFill>
                <a:latin typeface="Arial"/>
              </a:rPr>
              <a:t>Repeated trauma or friction to cleft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8 / 45</a:t>
            </a:r>
          </a:p>
        </p:txBody>
      </p:sp>
    </p:spTree>
  </p:cSld>
</p:sld>
</file>

<file path=ppt/slides/slide9.xml><?xml version="1.0" encoding="utf-8"?>
<p:sld xmlns:a="http://schemas.openxmlformats.org/drawingml/2006/main" xmlns:p="http://schemas.openxmlformats.org/presentationml/2006/main" xmlns:r="http://schemas.openxmlformats.org/officeDocument/2006/relationships">
  <p:bg>
    <p:bgPr>
      <a:solidFill>
        <a:srgbClr val="FFFFFF"/>
      </a:solidFill>
      <a:effectLst/>
    </p:bgPr>
  </p:bg>
  <p:cSld>
    <p:spTree>
      <p:nvGrpSpPr>
        <p:cNvPr id="1" name=""/>
        <p:cNvGrpSpPr/>
        <p:nvPr/>
      </p:nvGrpSpPr>
      <p:grpSpPr>
        <a:xfrm>
          <a:off x="0" y="0"/>
          <a:ext cx="0" cy="0"/>
          <a:chOff x="0" y="0"/>
          <a:chExt cx="0" cy="0"/>
        </a:xfrm>
      </p:grpSpPr>
      <p:sp>
        <p:nvSpPr>
          <p:cNvPr id="1" name="Shape1"/>
          <p:cNvSpPr>
            <a:spLocks noGrp="1"/>
          </p:cNvSpPr>
          <p:nvPr/>
        </p:nvSpPr>
        <p:spPr>
          <a:xfrm>
            <a:off x="360000" y="180000"/>
            <a:ext cx="8280000" cy="540000"/>
          </a:xfrm>
          <a:prstGeom prst="rect">
            <a:avLst/>
          </a:prstGeom>
          <a:solidFill>
            <a:srgbClr val="FFFFFF"/>
          </a:solidFill>
          <a:ln>
            <a:noFill/>
          </a:ln>
        </p:spPr>
        <p:txBody>
          <a:bodyPr/>
          <a:lstStyle/>
          <a:p>
            <a:pPr marL="0" indent="0">
              <a:buFont typeface="Arial"/>
              <a:buNone/>
            </a:pPr>
            <a:r>
              <a:rPr lang="en-US" sz="3200" b="1" dirty="0">
                <a:solidFill>
                  <a:srgbClr val="CC0000"/>
                </a:solidFill>
                <a:latin typeface="Arial"/>
              </a:rPr>
              <a:t>PATHOLOGY</a:t>
            </a:r>
          </a:p>
        </p:txBody>
      </p:sp>
      <p:sp>
        <p:nvSpPr>
          <p:cNvPr id="99" name="line"/>
          <p:cNvSpPr/>
          <p:nvPr/>
        </p:nvSpPr>
        <p:spPr>
          <a:xfrm>
            <a:off x="360000" y="792000"/>
            <a:ext cx="8280000" cy="28800"/>
          </a:xfrm>
          <a:prstGeom prst="rect">
            <a:avLst/>
          </a:prstGeom>
          <a:solidFill>
            <a:srgbClr val="CC0000"/>
          </a:solidFill>
          <a:ln>
            <a:noFill/>
          </a:ln>
        </p:spPr>
        <p:txBody>
          <a:bodyPr/>
          <a:lstStyle/>
        </p:txBody>
      </p:sp>
      <p:sp>
        <p:nvSpPr>
          <p:cNvPr id="2" name="Shape2"/>
          <p:cNvSpPr>
            <a:spLocks noGrp="1"/>
          </p:cNvSpPr>
          <p:nvPr/>
        </p:nvSpPr>
        <p:spPr>
          <a:xfrm>
            <a:off x="360000" y="864000"/>
            <a:ext cx="8280000" cy="3780000"/>
          </a:xfrm>
          <a:prstGeom prst="rect">
            <a:avLst/>
          </a:prstGeom>
          <a:solidFill>
            <a:srgbClr val="FFFFFF"/>
          </a:solidFill>
          <a:ln>
            <a:noFill/>
          </a:ln>
        </p:spPr>
        <p:txBody>
          <a:bodyPr/>
          <a:lstStyle/>
          <a:p>
            <a:pPr marL="360000" indent="-180000">
              <a:buFont typeface="Arial"/>
              <a:buChar char="•"/>
            </a:pPr>
            <a:r>
              <a:rPr lang="en-US" sz="2200" b="0" dirty="0">
                <a:solidFill>
                  <a:srgbClr val="000000"/>
                </a:solidFill>
                <a:latin typeface="Arial"/>
              </a:rPr>
              <a:t>Primary pit: midline hair follicle opening</a:t>
            </a:r>
          </a:p>
          <a:p>
            <a:pPr marL="360000" indent="-180000">
              <a:buFont typeface="Arial"/>
              <a:buChar char="•"/>
            </a:pPr>
            <a:r>
              <a:rPr lang="en-US" sz="2200" b="0" dirty="0">
                <a:solidFill>
                  <a:srgbClr val="000000"/>
                </a:solidFill>
                <a:latin typeface="Arial"/>
              </a:rPr>
              <a:t>Secondary opening: lateral to midline</a:t>
            </a:r>
          </a:p>
          <a:p>
            <a:pPr marL="360000" indent="-180000">
              <a:buFont typeface="Arial"/>
              <a:buChar char="•"/>
            </a:pPr>
            <a:r>
              <a:rPr lang="en-US" sz="2200" b="0" dirty="0">
                <a:solidFill>
                  <a:srgbClr val="000000"/>
                </a:solidFill>
                <a:latin typeface="Arial"/>
              </a:rPr>
              <a:t>Sinus lined with granulation tissue</a:t>
            </a:r>
          </a:p>
          <a:p>
            <a:pPr marL="360000" indent="-180000">
              <a:buFont typeface="Arial"/>
              <a:buChar char="•"/>
            </a:pPr>
            <a:r>
              <a:rPr lang="en-US" sz="2200" b="0" dirty="0">
                <a:solidFill>
                  <a:srgbClr val="000000"/>
                </a:solidFill>
                <a:latin typeface="Arial"/>
              </a:rPr>
              <a:t>Hair tufts visible in 50% of cases</a:t>
            </a:r>
          </a:p>
          <a:p>
            <a:pPr marL="360000" indent="-180000">
              <a:buFont typeface="Arial"/>
              <a:buChar char="•"/>
            </a:pPr>
            <a:r>
              <a:rPr lang="en-US" sz="2200" b="0" dirty="0">
                <a:solidFill>
                  <a:srgbClr val="000000"/>
                </a:solidFill>
                <a:latin typeface="Arial"/>
              </a:rPr>
              <a:t>Abscess cavity develops in acute phase</a:t>
            </a:r>
          </a:p>
        </p:txBody>
      </p:sp>
      <p:sp>
        <p:nvSpPr>
          <p:cNvPr id="98" name="note"/>
          <p:cNvSpPr/>
          <p:nvPr/>
        </p:nvSpPr>
        <p:spPr>
          <a:xfrm>
            <a:off x="360000" y="5832000"/>
            <a:ext cx="8280000" cy="252000"/>
          </a:xfrm>
          <a:prstGeom prst="rect">
            <a:avLst/>
          </a:prstGeom>
          <a:solidFill>
            <a:srgbClr val="FFF8E1"/>
          </a:solidFill>
          <a:ln w="12700">
            <a:solidFill>
              <a:srgbClr val="FFC107"/>
            </a:solidFill>
          </a:ln>
        </p:spPr>
        <p:txBody>
          <a:bodyPr/>
          <a:lstStyle/>
          <a:p>
            <a:pPr marL="0" indent="0">
              <a:buFont typeface="Arial"/>
              <a:buNone/>
            </a:pPr>
            <a:r>
              <a:rPr lang="en-US" sz="1400" b="0" dirty="0">
                <a:solidFill>
                  <a:srgbClr val="555555"/>
                </a:solidFill>
                <a:latin typeface="Arial"/>
              </a:rPr>
              <a:t>📸 Insert: Operative photo of sinus tract</a:t>
            </a:r>
          </a:p>
        </p:txBody>
      </p:sp>
      <p:sp>
        <p:nvSpPr>
          <p:cNvPr id="97" name="pgNum"/>
          <p:cNvSpPr/>
          <p:nvPr/>
        </p:nvSpPr>
        <p:spPr>
          <a:xfrm>
            <a:off x="7560000" y="6552000"/>
            <a:ext cx="1260000" cy="216000"/>
          </a:xfrm>
          <a:prstGeom prst="rect">
            <a:avLst/>
          </a:prstGeom>
          <a:noFill/>
          <a:ln>
            <a:noFill/>
          </a:ln>
        </p:spPr>
        <p:txBody>
          <a:bodyPr/>
          <a:lstStyle/>
          <a:p>
            <a:pPr algn="ctr"/>
            <a:pPr marL="0" indent="0">
              <a:buFont typeface="Arial"/>
              <a:buNone/>
            </a:pPr>
            <a:r>
              <a:rPr lang="en-US" sz="1200" b="0" dirty="0">
                <a:solidFill>
                  <a:srgbClr val="AAAAAA"/>
                </a:solidFill>
                <a:latin typeface="Arial"/>
              </a:rPr>
              <a:t>9 / 45</a:t>
            </a:r>
          </a:p>
        </p:txBody>
      </p:sp>
    </p:spTree>
  </p:cSld>
</p:sld>
</file>