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200"/>
            </a:pPr>
            <a:r>
              <a:t>PILONIDAL SINUS</a:t>
            </a:r>
          </a:p>
          <a:p>
            <a:pPr>
              <a:defRPr sz="2200"/>
            </a:pPr>
            <a:r>
              <a:t>Disease of the Natal Cleft</a:t>
            </a:r>
          </a:p>
          <a:p>
            <a:pPr>
              <a:defRPr sz="2200"/>
            </a:pPr>
            <a:r>
              <a:t>Prof. Zahid Mahmood</a:t>
            </a:r>
          </a:p>
          <a:p>
            <a:pPr>
              <a:defRPr sz="2200"/>
            </a:pPr>
            <a:r>
              <a:t>Professor of Surgery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Did You Know?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200"/>
            </a:pPr>
            <a:r>
              <a:t>Pilonidal = 'Nest of Hair' — Latin origin</a:t>
            </a:r>
          </a:p>
          <a:p>
            <a:pPr>
              <a:defRPr sz="2200"/>
            </a:pPr>
            <a:r>
              <a:t>First described by Anderson in 1847</a:t>
            </a:r>
          </a:p>
          <a:p>
            <a:pPr>
              <a:defRPr sz="2200"/>
            </a:pPr>
            <a:r>
              <a:t>Called 'Jeep Driver's Disease' in WW2</a:t>
            </a:r>
          </a:p>
          <a:p>
            <a:pPr>
              <a:defRPr sz="2200"/>
            </a:pPr>
            <a:r>
              <a:t>Hair drills into skin — does not grow from it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200"/>
            </a:pPr>
            <a:r>
              <a:t>Define pilonidal sinus and its aetiology</a:t>
            </a:r>
          </a:p>
          <a:p>
            <a:pPr>
              <a:defRPr sz="2200"/>
            </a:pPr>
            <a:r>
              <a:t>Describe anatomy of natal cleft</a:t>
            </a:r>
          </a:p>
          <a:p>
            <a:pPr>
              <a:defRPr sz="2200"/>
            </a:pPr>
            <a:r>
              <a:t>List clinical features</a:t>
            </a:r>
          </a:p>
          <a:p>
            <a:pPr>
              <a:defRPr sz="2200"/>
            </a:pPr>
            <a:r>
              <a:t>Discuss treatment options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Definition &amp; Terminology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200"/>
            </a:pPr>
            <a:r>
              <a:t>Acquired epithelium-lined sinus tract</a:t>
            </a:r>
          </a:p>
          <a:p>
            <a:pPr>
              <a:defRPr sz="2200"/>
            </a:pPr>
            <a:r>
              <a:t>Contains loose hair in natal cleft</a:t>
            </a:r>
          </a:p>
          <a:p>
            <a:pPr>
              <a:defRPr sz="2200"/>
            </a:pPr>
            <a:r>
              <a:t>Most common in sacrococcygeal region</a:t>
            </a:r>
          </a:p>
          <a:p>
            <a:pPr>
              <a:defRPr sz="2200"/>
            </a:pPr>
            <a:r>
              <a:t>Usually acquired, not congenital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Epidemiology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200"/>
            </a:pPr>
            <a:r>
              <a:t>Age 15–30 years</a:t>
            </a:r>
          </a:p>
          <a:p>
            <a:pPr>
              <a:defRPr sz="2200"/>
            </a:pPr>
            <a:r>
              <a:t>Male predominance</a:t>
            </a:r>
          </a:p>
          <a:p>
            <a:pPr>
              <a:defRPr sz="2200"/>
            </a:pPr>
            <a:r>
              <a:t>Rare after age 40 years</a:t>
            </a:r>
          </a:p>
          <a:p>
            <a:pPr>
              <a:defRPr sz="2200"/>
            </a:pPr>
            <a:r>
              <a:t>Incidence around 26/100,000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200"/>
            </a:pPr>
            <a:r>
              <a:t>Acute abscess: Incision and drainage</a:t>
            </a:r>
          </a:p>
          <a:p>
            <a:pPr>
              <a:defRPr sz="2200"/>
            </a:pPr>
            <a:r>
              <a:t>Chronic sinus: Excision or flap surgery</a:t>
            </a:r>
          </a:p>
          <a:p>
            <a:pPr>
              <a:defRPr sz="2200"/>
            </a:pPr>
            <a:r>
              <a:t>Karydakis and Limberg flaps reduce recurrence</a:t>
            </a:r>
          </a:p>
          <a:p>
            <a:pPr>
              <a:defRPr sz="2200"/>
            </a:pPr>
            <a:r>
              <a:t>Hair removal and hygiene are important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Take Home Message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200"/>
            </a:pPr>
            <a:r>
              <a:t>Acquired disease — not congenital</a:t>
            </a:r>
          </a:p>
          <a:p>
            <a:pPr>
              <a:defRPr sz="2200"/>
            </a:pPr>
            <a:r>
              <a:t>Young hirsute men most at risk</a:t>
            </a:r>
          </a:p>
          <a:p>
            <a:pPr>
              <a:defRPr sz="2200"/>
            </a:pPr>
            <a:r>
              <a:t>Off-midline closure reduces recurrence</a:t>
            </a:r>
          </a:p>
          <a:p>
            <a:pPr>
              <a:defRPr sz="2200"/>
            </a:pPr>
            <a:r>
              <a:t>Biopsy chronic non-healing wounds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200"/>
            </a:pPr>
            <a:r>
              <a:t>JazakAllah Khair</a:t>
            </a:r>
          </a:p>
          <a:p>
            <a:pPr>
              <a:defRPr sz="2200"/>
            </a:pPr>
            <a:r>
              <a:t>Prof. Zahid Mahmood | 0300-4130159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