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Parotid Gland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Prof. Dr. Zahid Mahmood</a:t>
            </a:r>
            <a:br/>
            <a:r>
              <a:t>Professor of Surgery</a:t>
            </a:r>
            <a:br/>
            <a:r>
              <a:t>Lahore Medical &amp; Dental College</a:t>
            </a:r>
            <a:br/>
            <a:r>
              <a:t>Hameed Latif Hospital Lahore</a:t>
            </a:r>
            <a:br/>
            <a:r>
              <a:t>Ghurki Trust Teaching Hospital Lahore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Malignant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Mucoepidermoid carcinoma</a:t>
            </a:r>
            <a:br/>
            <a:r>
              <a:t>• Adenoid cystic carcinoma</a:t>
            </a:r>
            <a:br/>
            <a:r>
              <a:t>• Acinic cell carcinoma</a:t>
            </a:r>
            <a:br/>
            <a:r>
              <a:t>• Salivary duct carcinoma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Risk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Radiation</a:t>
            </a:r>
            <a:br/>
            <a:r>
              <a:t>• Smoking</a:t>
            </a:r>
            <a:br/>
            <a:r>
              <a:t>• Previous benign tumors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Features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Painless swelling</a:t>
            </a:r>
            <a:br/>
            <a:r>
              <a:t>• Facial palsy suggests malignancy</a:t>
            </a:r>
            <a:br/>
            <a:r>
              <a:t>• Rapid growth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History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Duration</a:t>
            </a:r>
            <a:br/>
            <a:r>
              <a:t>• Pain</a:t>
            </a:r>
            <a:br/>
            <a:r>
              <a:t>• Facial weakness</a:t>
            </a:r>
            <a:br/>
            <a:r>
              <a:t>• Smoking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Examination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Size</a:t>
            </a:r>
            <a:br/>
            <a:r>
              <a:t>• Mobility</a:t>
            </a:r>
            <a:br/>
            <a:r>
              <a:t>• Skin fixation</a:t>
            </a:r>
            <a:br/>
            <a:r>
              <a:t>• Facial nerve</a:t>
            </a:r>
            <a:br/>
            <a:r>
              <a:t>• Neck nodes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Differential Diagnosis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Lymph node</a:t>
            </a:r>
            <a:br/>
            <a:r>
              <a:t>• Sebaceous cyst</a:t>
            </a:r>
            <a:br/>
            <a:r>
              <a:t>• Branchial cyst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Ultrasound</a:t>
            </a:r>
            <a:br/>
            <a:r>
              <a:t>• MRI</a:t>
            </a:r>
            <a:br/>
            <a:r>
              <a:t>• CT</a:t>
            </a:r>
            <a:br/>
            <a:r>
              <a:t>• FNAC</a:t>
            </a:r>
            <a:br/>
            <a:r>
              <a:t>• Core biopsy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Imaging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MRI for deep lobe</a:t>
            </a:r>
            <a:br/>
            <a:r>
              <a:t>• CT for bone involvement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FNAC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Initial tissue diagnosis</a:t>
            </a:r>
            <a:br/>
            <a:r>
              <a:t>• High specificity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TNM Staging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AJCC staging principles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Describe anatomy</a:t>
            </a:r>
            <a:br/>
            <a:r>
              <a:t>• Classify parotid tumors</a:t>
            </a:r>
            <a:br/>
            <a:r>
              <a:t>• Recognize clinical features</a:t>
            </a:r>
            <a:br/>
            <a:r>
              <a:t>• Plan investigations</a:t>
            </a:r>
            <a:br/>
            <a:r>
              <a:t>• Discuss management</a:t>
            </a:r>
            <a:br/>
            <a:r>
              <a:t>• Understand complications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Treatment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Surgery is mainstay</a:t>
            </a:r>
            <a:br/>
            <a:r>
              <a:t>• MDT approach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Superficial Parotidectomy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Benign superficial tumors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Total Conservative Parotidectomy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Deep lobe tumors</a:t>
            </a:r>
            <a:br/>
            <a:r>
              <a:t>• Selected malignancies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Radical Parotidectomy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Facial nerve sacrificed if infiltrated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Neck Dissection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Indications in node-positive disease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Radiotherapy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High-grade tumors</a:t>
            </a:r>
            <a:br/>
            <a:r>
              <a:t>• Positive margins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Chemotherapy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Limited role</a:t>
            </a:r>
            <a:br/>
            <a:r>
              <a:t>• Advanced disease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Facial nerve injury</a:t>
            </a:r>
            <a:br/>
            <a:r>
              <a:t>• Frey syndrome</a:t>
            </a:r>
            <a:br/>
            <a:r>
              <a:t>• Hematoma</a:t>
            </a:r>
            <a:br/>
            <a:r>
              <a:t>• Salivary fistula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Prognosis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Depends on stage, grade, margins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Case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55-year-old with painless parotid swelling.</a:t>
            </a:r>
            <a:br/>
            <a:r>
              <a:t>Discuss diagnosis and management.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Most salivary gland tumors arise in parotid</a:t>
            </a:r>
            <a:br/>
            <a:r>
              <a:t>• Majority are benign</a:t>
            </a:r>
            <a:br/>
            <a:r>
              <a:t>• Early diagnosis improves outcomes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OSCE &amp; Viva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Examine parotid swelling</a:t>
            </a:r>
            <a:br/>
            <a:r>
              <a:t>• Facial nerve assessment</a:t>
            </a:r>
            <a:br/>
            <a:r>
              <a:t>• Viva questions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MCQ Revision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5 SBA questions on diagnosis and management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Key Messages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Most tumors are benign</a:t>
            </a:r>
            <a:br/>
            <a:r>
              <a:t>• FNAC + MRI guide management</a:t>
            </a:r>
            <a:br/>
            <a:r>
              <a:t>• Surgery is treatment of choice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Bailey &amp; Love</a:t>
            </a:r>
            <a:br/>
            <a:r>
              <a:t>Sabiston</a:t>
            </a:r>
            <a:br/>
            <a:r>
              <a:t>Schwartz</a:t>
            </a:r>
            <a:br/>
            <a:r>
              <a:t>NCCN</a:t>
            </a:r>
            <a:br/>
            <a:r>
              <a:t>ESMO</a:t>
            </a:r>
            <a:br/>
            <a:r>
              <a:t>ASCO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Questions?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Applied Anatomy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Superficial and deep lobes</a:t>
            </a:r>
            <a:br/>
            <a:r>
              <a:t>• Facial nerve</a:t>
            </a:r>
            <a:br/>
            <a:r>
              <a:t>• Stensen duct</a:t>
            </a:r>
            <a:br/>
            <a:r>
              <a:t>• External carotid artery</a:t>
            </a:r>
            <a:br/>
            <a:r>
              <a:t>• Retromandibular vein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Epidemiology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80% salivary tumors occur in parotid</a:t>
            </a:r>
            <a:br/>
            <a:r>
              <a:t>• 75–80% benign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Classification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Benign</a:t>
            </a:r>
            <a:br/>
            <a:r>
              <a:t>• Malignant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Benign Tumors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Pleomorphic adenoma</a:t>
            </a:r>
            <a:br/>
            <a:r>
              <a:t>• Warthin tumor</a:t>
            </a:r>
            <a:br/>
            <a:r>
              <a:t>• Basal cell adenoma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Pleomorphic Adenoma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Commonest</a:t>
            </a:r>
            <a:br/>
            <a:r>
              <a:t>• Slow-growing</a:t>
            </a:r>
            <a:br/>
            <a:r>
              <a:t>• Risk of malignant transformation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Warthin Tumor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/>
            </a:pPr>
            <a:r>
              <a:t>• Older men</a:t>
            </a:r>
            <a:br/>
            <a:r>
              <a:t>• Smoking association</a:t>
            </a:r>
            <a:br/>
            <a:r>
              <a:t>• Often lower pole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