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notesMasterIdLst>
    <p:notesMasterId r:id="rId4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B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457200"/>
            <a:ext cx="3200400" cy="3200400"/>
          </a:xfrm>
          <a:prstGeom prst="ellipse">
            <a:avLst/>
          </a:prstGeom>
          <a:solidFill>
            <a:srgbClr val="1A6B8A">
              <a:alpha val="25000"/>
            </a:srgbClr>
          </a:solidFill>
          <a:ln w="12700">
            <a:solidFill>
              <a:srgbClr val="1A6B8A">
                <a:alpha val="25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731520" y="3200400"/>
            <a:ext cx="2286000" cy="2286000"/>
          </a:xfrm>
          <a:prstGeom prst="ellipse">
            <a:avLst/>
          </a:prstGeom>
          <a:solidFill>
            <a:srgbClr val="C9962E">
              <a:alpha val="20000"/>
            </a:srgbClr>
          </a:solidFill>
          <a:ln w="12700">
            <a:solidFill>
              <a:srgbClr val="C9962E">
                <a:alpha val="2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بِسْمِ اللّٰهِ الرَّحْمٰنِ الرَّحِيْم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457200" y="96012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PAROTID GLAND TUMORS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57200" y="182880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Diagnosis, Classification &amp; Management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2743200" y="2331720"/>
            <a:ext cx="3657600" cy="36576"/>
          </a:xfrm>
          <a:prstGeom prst="rect">
            <a:avLst/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71600" y="2514600"/>
            <a:ext cx="64008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
</a:t>
            </a:r>
            <a:pPr algn="ctr" indent="0" marL="0">
              <a:buNone/>
            </a:pPr>
            <a:r>
              <a:rPr lang="en-US" sz="12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of Surgery
</a:t>
            </a:r>
            <a:pPr algn="ctr" indent="0" marL="0">
              <a:buNone/>
            </a:pPr>
            <a:r>
              <a:rPr lang="en-US" sz="12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Lahore Medical &amp; Dental College
</a:t>
            </a:r>
            <a:pPr algn="ctr" indent="0" marL="0">
              <a:buNone/>
            </a:pPr>
            <a:r>
              <a:rPr lang="en-US" sz="1100" dirty="0">
                <a:solidFill>
                  <a:srgbClr val="7F97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Hameed Latif Hospital  |  Ghurki Trust Teaching Hospital  |  Lahore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017520" y="3931920"/>
            <a:ext cx="3108960" cy="365760"/>
          </a:xfrm>
          <a:prstGeom prst="roundRect">
            <a:avLst>
              <a:gd name="adj" fmla="val 25000"/>
            </a:avLst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17520" y="393192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0D1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BDS Students  |  General Surgery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Adenoid Cystic Carcinoma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malignant tumor of submandibular and minor salivary glands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14400"/>
            <a:ext cx="548640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malignant tumor of minor salivary glands and submandibular gland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2nd most common malignant tumor of parotid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Hallmark: Perineural invasion → PAIN along nerve distribution, FACIAL PALSY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Cribriform ('Swiss cheese') pattern on histology — most common pattern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histological patterns: Cribriform, Tubular, Solid (worst prognosis)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 lesions: tumor extends far along nerve beyond visible margins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 recurrence: may recur 20+ years after treatment!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Distant metastases: lung is most common site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943600" y="914400"/>
            <a:ext cx="2926080" cy="3474720"/>
          </a:xfrm>
          <a:prstGeom prst="roundRect">
            <a:avLst>
              <a:gd name="adj" fmla="val 2500"/>
            </a:avLst>
          </a:prstGeom>
          <a:solidFill>
            <a:srgbClr val="FFF0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943600" y="9144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035040" y="1325880"/>
            <a:ext cx="27432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 surgical excision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Facial nerve sacrifice if involved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Post-op radiotherapy (essential)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Clear margins critical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follow-up (20+ yrs)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Pain in a parotid swelling = Adenoid Cystic Carcinoma (perineural invasion) until proven otherwise!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Benign vs Malignant Comparison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914400"/>
          <a:ext cx="8595360" cy="3749040"/>
        </p:xfrm>
        <a:graphic>
          <a:graphicData uri="http://schemas.openxmlformats.org/drawingml/2006/table">
            <a:tbl>
              <a:tblPr/>
              <a:tblGrid>
                <a:gridCol w="2377440"/>
                <a:gridCol w="3108960"/>
                <a:gridCol w="3108960"/>
              </a:tblGrid>
              <a:tr h="40233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Feature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✅ BENIGN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7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🔴 MALIGNANT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392B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Growth rate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Slow (years)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Rapid (weeks–months)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Usually painless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Often painful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Consistency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Firm, rubbery, lobulated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Hard, stony, irregular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Mobility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Mobile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Fixed to skin/deep structures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Skin changes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Normal skin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Tethered, ulcerated, puckered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Facial nerve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Intact (no palsy)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Palsy in 30–50% of cases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Lymph nodes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 palpable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May be enlarged (metastatic)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Trismus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Absent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May be present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Any parotid mass with facial nerve palsy = MALIGNANT until proven otherwise. This is a HIGH-YIELD exam point!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History Taking in Parotid Swelling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approach — key questions to ask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1005840"/>
            <a:ext cx="8595360" cy="429768"/>
          </a:xfrm>
          <a:prstGeom prst="roundRect">
            <a:avLst>
              <a:gd name="adj" fmla="val 17021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11480" y="1060704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Duration &amp; Onset: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017520" y="1060704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Slow: benign. Rapid: malignant or inflammatory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274320" y="1481328"/>
            <a:ext cx="8595360" cy="429768"/>
          </a:xfrm>
          <a:prstGeom prst="roundRect">
            <a:avLst>
              <a:gd name="adj" fmla="val 17021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11480" y="153619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Pain: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017520" y="1536192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Painless = benign. Pain = malignant (perineural invasion)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74320" y="1956816"/>
            <a:ext cx="8595360" cy="429768"/>
          </a:xfrm>
          <a:prstGeom prst="roundRect">
            <a:avLst>
              <a:gd name="adj" fmla="val 17021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11480" y="201168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Size change: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017520" y="2011680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Fluctuation with meals = salivary duct obstruction/calculus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74320" y="2432304"/>
            <a:ext cx="8595360" cy="429768"/>
          </a:xfrm>
          <a:prstGeom prst="roundRect">
            <a:avLst>
              <a:gd name="adj" fmla="val 17021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11480" y="2487168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Facial weakness: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017520" y="2487168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Palsy of any branch of CN VII = malignancy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74320" y="2907792"/>
            <a:ext cx="8595360" cy="429768"/>
          </a:xfrm>
          <a:prstGeom prst="roundRect">
            <a:avLst>
              <a:gd name="adj" fmla="val 17021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11480" y="2962656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Difficulty opening mouth: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017520" y="2962656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Trismus = deep lobe involvement or malignancy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274320" y="3383280"/>
            <a:ext cx="8595360" cy="429768"/>
          </a:xfrm>
          <a:prstGeom prst="roundRect">
            <a:avLst>
              <a:gd name="adj" fmla="val 17021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11480" y="3438144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4A5F8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Smoking history: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3017520" y="3438144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Increases risk of Warthin's tumor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274320" y="3858768"/>
            <a:ext cx="8595360" cy="429768"/>
          </a:xfrm>
          <a:prstGeom prst="roundRect">
            <a:avLst>
              <a:gd name="adj" fmla="val 17021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11480" y="3913632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Radiation exposure: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3017520" y="3913632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Mucoepidermoid carcinoma risk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274320" y="4334256"/>
            <a:ext cx="8595360" cy="429768"/>
          </a:xfrm>
          <a:prstGeom prst="roundRect">
            <a:avLst>
              <a:gd name="adj" fmla="val 17021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11480" y="43891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Previous skin cancers: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3017520" y="4389120"/>
            <a:ext cx="5760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Metastatic deposits in parotid nodes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Fluctuation of swelling at meal times → salivary calculus (sialolithiasis), NOT tumor. A key differential!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Physical Examination of Parotid Swelling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LOOK → FEEL → MOVE approach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2743200" cy="3749040"/>
          </a:xfrm>
          <a:prstGeom prst="roundRect">
            <a:avLst>
              <a:gd name="adj" fmla="val 2667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74320" y="914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👁️ LOOK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371600"/>
            <a:ext cx="25603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Site: retromandibular / preauricular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 and shape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Overlying skin: normal / tethered / ulcerated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Obliteration of retromandibular fossa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 lobe pushed outward and upward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vs unilateral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00400" y="914400"/>
            <a:ext cx="2743200" cy="3749040"/>
          </a:xfrm>
          <a:prstGeom prst="roundRect">
            <a:avLst>
              <a:gd name="adj" fmla="val 2667"/>
            </a:avLst>
          </a:prstGeom>
          <a:solidFill>
            <a:srgbClr val="EAF6F6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00400" y="914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✋ FEEL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291840" y="1371600"/>
            <a:ext cx="25603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Temperature: warm = inflammatory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Tenderness: acute parotitis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Consistency: firm (PA), soft (Warthin's), hard (Ca)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Margins: well-defined vs ill-defined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Mobility: mobile vs fixed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Bimanual palpation: deep lobe via intraoral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126480" y="914400"/>
            <a:ext cx="2743200" cy="3749040"/>
          </a:xfrm>
          <a:prstGeom prst="roundRect">
            <a:avLst>
              <a:gd name="adj" fmla="val 2667"/>
            </a:avLst>
          </a:prstGeom>
          <a:solidFill>
            <a:srgbClr val="FFF8E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126480" y="91440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6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⚙️ SPECIAL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217920" y="1371600"/>
            <a:ext cx="256032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Facial nerve: test all 5 branches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Stensen's duct: milk gland → pus? saliva?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Trismus: mouth opening?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LN: parotid / cervical</a:t>
            </a:r>
            <a:endParaRPr lang="en-US" sz="10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Distant: HEENT for 2° deposits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Intraoral examination: Bimanually palpate for deep lobe tumor bulging into pharynx (tonsil displacement).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Facial Nerve (CN VII) — Critical Surgical Anatomy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important nerve in parotid surgery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5029200" cy="3474720"/>
          </a:xfrm>
          <a:prstGeom prst="roundRect">
            <a:avLst>
              <a:gd name="adj" fmla="val 2105"/>
            </a:avLst>
          </a:prstGeom>
          <a:solidFill>
            <a:srgbClr val="FFF8E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74320" y="91440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6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Terminal Branches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3258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Mnemonic: "Two Zebras Bit My Cat"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16459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 — Temporal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2834640" y="164592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Frontalis: raise eyebrows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2176272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 — Zygomatic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2834640" y="2176272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Orbicularis oculi: close eye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" y="2706624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 — Buccal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2834640" y="2706624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Orbicularis oris: purse lips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3236976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 — Marginal Mandibular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2834640" y="3236976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Depress lower lip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57200" y="3767328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 — Cervical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2834640" y="3767328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Platysma: wrinkle neck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577840" y="914400"/>
            <a:ext cx="3291840" cy="3474720"/>
          </a:xfrm>
          <a:prstGeom prst="roundRect">
            <a:avLst>
              <a:gd name="adj" fmla="val 2222"/>
            </a:avLst>
          </a:prstGeom>
          <a:solidFill>
            <a:srgbClr val="FFF0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5577840" y="9144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Testing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669280" y="1325880"/>
            <a:ext cx="310896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 both eyebrows (temporal)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eyes tight (zygomatic)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Blow cheeks / whistle (buccal)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teeth (marginal mandibular)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House-Brackmann scale: Grade I–VI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I = Normal; Grade VI = Complete palsy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Marginal mandibular branch is most commonly injured in parotidectomy → drooping of lower lip. Always test pre-op!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Differential Diagnosis of Parotid Swelling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274320" y="914400"/>
            <a:ext cx="2743200" cy="3474720"/>
          </a:xfrm>
          <a:prstGeom prst="roundRect">
            <a:avLst>
              <a:gd name="adj" fmla="val 2667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74320" y="9144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NEOPLASTIC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65760" y="1325880"/>
            <a:ext cx="25603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Pleomorphic Adenoma (most common benign)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Warthin's Tumor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Mucoepidermoid Carcinoma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Adenoid Cystic Carcinoma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Lymphoma (secondary)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00400" y="914400"/>
            <a:ext cx="2743200" cy="3474720"/>
          </a:xfrm>
          <a:prstGeom prst="roundRect">
            <a:avLst>
              <a:gd name="adj" fmla="val 2667"/>
            </a:avLst>
          </a:prstGeom>
          <a:solidFill>
            <a:srgbClr val="EAF6F6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200400" y="9144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INFLAMMATORY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91840" y="1325880"/>
            <a:ext cx="25603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bacterial parotitis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Viral parotitis (Mumps — paramyxovirus)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recurrent parotitis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HIV-associated parotid cysts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Sjögren's Syndrome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26480" y="914400"/>
            <a:ext cx="2743200" cy="3474720"/>
          </a:xfrm>
          <a:prstGeom prst="roundRect">
            <a:avLst>
              <a:gd name="adj" fmla="val 2667"/>
            </a:avLst>
          </a:prstGeom>
          <a:solidFill>
            <a:srgbClr val="FFF3E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126480" y="9144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OTHER CAUSES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217920" y="1325880"/>
            <a:ext cx="25603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Sialolithiasis (parotid calculus)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Preauricular lymphadenopathy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Sebaceous cyst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Masseter hypertrophy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Parotid abscess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Mumps: bilateral, painful parotid swelling in young unvaccinated child → viral, resolves with analgesia. Rule out before FNAC.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 for Parotid Tumors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Stepwise approach: clinical → imaging → histology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114800" cy="1143000"/>
          </a:xfrm>
          <a:prstGeom prst="roundRect">
            <a:avLst>
              <a:gd name="adj" fmla="val 6400"/>
            </a:avLst>
          </a:prstGeom>
          <a:solidFill>
            <a:srgbClr val="F4F6F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65760" y="1097280"/>
            <a:ext cx="502920" cy="502920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097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60120" y="9601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FNAC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(Fine Needle Aspiration Cytology)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960120" y="1417320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First-line investigation. Distinguishes benign vs malignant. Sensitivity: 85–95%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663440" y="914400"/>
            <a:ext cx="4114800" cy="1143000"/>
          </a:xfrm>
          <a:prstGeom prst="roundRect">
            <a:avLst>
              <a:gd name="adj" fmla="val 6400"/>
            </a:avLst>
          </a:prstGeom>
          <a:solidFill>
            <a:srgbClr val="F4F6F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1097280"/>
            <a:ext cx="502920" cy="502920"/>
          </a:xfrm>
          <a:prstGeom prst="ellipse">
            <a:avLst/>
          </a:prstGeom>
          <a:solidFill>
            <a:srgbClr val="1A6B8A"/>
          </a:solidFill>
          <a:ln w="12700">
            <a:solidFill>
              <a:srgbClr val="1A6B8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1097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349240" y="9601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Ultrasound</a:t>
            </a:r>
            <a:endParaRPr lang="en-US" sz="1100" dirty="0"/>
          </a:p>
          <a:p>
            <a:pPr indent="0" marL="0">
              <a:buNone/>
            </a:pPr>
            <a:r>
              <a:rPr lang="en-US" sz="11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(USS)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349240" y="1417320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first-line imaging. Distinguishes solid vs cystic. Guides FNAC. Cheap, no radiation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74320" y="2176272"/>
            <a:ext cx="4114800" cy="1143000"/>
          </a:xfrm>
          <a:prstGeom prst="roundRect">
            <a:avLst>
              <a:gd name="adj" fmla="val 6400"/>
            </a:avLst>
          </a:prstGeom>
          <a:solidFill>
            <a:srgbClr val="F4F6F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" y="2359152"/>
            <a:ext cx="502920" cy="502920"/>
          </a:xfrm>
          <a:prstGeom prst="ellipse">
            <a:avLst/>
          </a:prstGeom>
          <a:solidFill>
            <a:srgbClr val="D35400"/>
          </a:solidFill>
          <a:ln w="12700">
            <a:solidFill>
              <a:srgbClr val="D354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5760" y="23591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60120" y="2221992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CT Scan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60120" y="2679192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Bony involvement, lymph node assessment, deep lobe extension, perineural spread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663440" y="2176272"/>
            <a:ext cx="4114800" cy="1143000"/>
          </a:xfrm>
          <a:prstGeom prst="roundRect">
            <a:avLst>
              <a:gd name="adj" fmla="val 6400"/>
            </a:avLst>
          </a:prstGeom>
          <a:solidFill>
            <a:srgbClr val="F4F6F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54880" y="2359152"/>
            <a:ext cx="502920" cy="50292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754880" y="235915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349240" y="2221992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MRI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349240" y="2679192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Gold standard for soft tissue detail. Best for deep lobe, perineural spread, facial nerve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274320" y="3438144"/>
            <a:ext cx="4114800" cy="1143000"/>
          </a:xfrm>
          <a:prstGeom prst="roundRect">
            <a:avLst>
              <a:gd name="adj" fmla="val 6400"/>
            </a:avLst>
          </a:prstGeom>
          <a:solidFill>
            <a:srgbClr val="F4F6F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65760" y="3621024"/>
            <a:ext cx="502920" cy="502920"/>
          </a:xfrm>
          <a:prstGeom prst="ellipse">
            <a:avLst/>
          </a:prstGeom>
          <a:solidFill>
            <a:srgbClr val="1A7A4A"/>
          </a:solidFill>
          <a:ln w="12700">
            <a:solidFill>
              <a:srgbClr val="1A7A4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65760" y="36210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960120" y="3483864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Technetium-99m Scan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960120" y="3941064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Warthin's tumor: HOT (oncocytes concentrate Tc-99m). PA: cold / normal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663440" y="3438144"/>
            <a:ext cx="4114800" cy="1143000"/>
          </a:xfrm>
          <a:prstGeom prst="roundRect">
            <a:avLst>
              <a:gd name="adj" fmla="val 6400"/>
            </a:avLst>
          </a:prstGeom>
          <a:solidFill>
            <a:srgbClr val="F4F6F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754880" y="3621024"/>
            <a:ext cx="502920" cy="50292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754880" y="3621024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349240" y="3483864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Incisional Biopsy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349240" y="3941064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in parotid — risk of seeding, fistula, facial nerve damage. Use FNAC instead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NEVER do open biopsy (incisional) of parotid tumor — risk of tumor seeding and fistula formation. FNAC is safe and accurate.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Fine Needle Aspiration Cytology (FNAC)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First-line investigation for parotid tumors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60120"/>
            <a:ext cx="502920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Needle: 21–23 gauge; no anaesthesia needed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Sensitivity: 85–95%, Specificity: 98–99%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Safe, quick, cost-effective outpatient procedure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Ultrasound-guided FNAC: preferred for deep lobe or cystic lesions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Differentiates: benign vs malignant, primary vs metastatic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reliably assess capsular invasion (limitation for PA)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Results: adequate / inadequate / benign / atypical / suspicious / malignant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577840" y="914400"/>
            <a:ext cx="3291840" cy="3291840"/>
          </a:xfrm>
          <a:prstGeom prst="roundRect">
            <a:avLst>
              <a:gd name="adj" fmla="val 2222"/>
            </a:avLst>
          </a:prstGeom>
          <a:solidFill>
            <a:srgbClr val="FFF0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577840" y="9144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FNAC May Fail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669280" y="1325880"/>
            <a:ext cx="30175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Heavily cystic Warthin's tumor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Acellular pleomorphic adenoma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Mucoepidermoid (low-grade mimics normal salivary)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Inadequate sample (operator-dependent)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these cases → Core biopsy or proceed to surgery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Open / incisional biopsy is ABSOLUTELY CONTRAINDICATED in parotid tumors. FNAC is the only safe tissue diagnosis.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Radiology — Ultrasound &amp; CT Scan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Imaging selection for parotid tumors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114800" cy="3474720"/>
          </a:xfrm>
          <a:prstGeom prst="roundRect">
            <a:avLst>
              <a:gd name="adj" fmla="val 210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74320" y="91440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🔊 Ultrasound (USS)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371600"/>
            <a:ext cx="384048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First-line imaging investigation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Solid vs cystic differentiation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Evaluates superficial lobe best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Doppler: vascularity assessment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Guides FNAC needle placement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Cannot assess deep lobe (limited by mandible)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Benign: well-defined, homogeneous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Malignant: ill-defined, heterogeneous, irregular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663440" y="914400"/>
            <a:ext cx="4206240" cy="3474720"/>
          </a:xfrm>
          <a:prstGeom prst="roundRect">
            <a:avLst>
              <a:gd name="adj" fmla="val 2105"/>
            </a:avLst>
          </a:prstGeom>
          <a:solidFill>
            <a:srgbClr val="FFF3E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663440" y="914400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🖥️ CT Scan (with contrast)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754880" y="1371600"/>
            <a:ext cx="39319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Better than USS for deep lobe tumors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Perineural spread and skull base invasion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Bony erosion of mandible / skull base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Lymph node assessment (neck staging)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Identifies invasion of parapharyngeal space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guided FNAC for deep lesions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Disadvantage: radiation exposure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USS first → If deep lobe or malignancy suspected → add MRI (not CT). MRI &gt; CT for soft tissue and nerve detail in parotid.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MRI — Gold Standard for Parotid Tumors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 facial nerve and soft tissue characterization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14400"/>
            <a:ext cx="53035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MRI is the GOLD STANDARD imaging for parotid tumors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modality for: soft tissue detail, deep lobe, facial nerve, perineural spread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Pleomorphic Adenoma: High signal on T2, lobulated, well-defined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Warthin's Tumor: Heterogeneous, bilateral, T1 intermediate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Adenoid Cystic Ca: Perineural spread along CN VII / V3 — key MRI finding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DWI (Diffusion Weighted Imaging): malignant = restricted diffusion (bright on DWI)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MRI superior to CT: no radiation, better soft tissue contrast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Disadvantage: expensive, claustrophobia, longer scan time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760720" y="914400"/>
            <a:ext cx="3108960" cy="3474720"/>
          </a:xfrm>
          <a:prstGeom prst="roundRect">
            <a:avLst>
              <a:gd name="adj" fmla="val 2353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760720" y="91440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MRI Sequences</a:t>
            </a:r>
            <a:endParaRPr lang="en-US" sz="13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760720" y="1371600"/>
          <a:ext cx="3108960" cy="2560320"/>
        </p:xfrm>
        <a:graphic>
          <a:graphicData uri="http://schemas.openxmlformats.org/drawingml/2006/table">
            <a:tbl>
              <a:tblPr/>
              <a:tblGrid>
                <a:gridCol w="1371600"/>
                <a:gridCol w="1737360"/>
              </a:tblGrid>
              <a:tr h="4267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Sequence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Anatomy, fat content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Fluid, edema, cysts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T1+Gad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Enhancement pattern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DWI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Malignancy detection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STIR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Perineural spread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Shape 8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For facial nerve palsy + parotid mass → always do MRI with contrast (Gd) to assess perineural spread along CN VII.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 Inspired — Your Learning Journey Begins Here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274320" y="914400"/>
            <a:ext cx="8595360" cy="914400"/>
          </a:xfrm>
          <a:prstGeom prst="roundRect">
            <a:avLst>
              <a:gd name="adj" fmla="val 8000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57200" y="9601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"The more clearly we can fashion our minds on the wonders of anatomy, the better equipped we are to heal."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1965960"/>
            <a:ext cx="822960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Salivary gland tumors are common in BDS viva and clinical exams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Parotid tumors test your anatomy, pathology and surgical knowledge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 this topic → higher marks in written, viva and OSCE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Examination Tip: Always mention the 80–80 rule about parotid tumors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mindset: Every slide you study is an investment in your future patients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80% of salivary gland tumors occur in the parotid. 80% of parotid tumors are benign. 80% of those are pleomorphic adenoma!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TNM Staging of Parotid Malignancy — AJCC 8th Edition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914400"/>
          <a:ext cx="4572000" cy="2651760"/>
        </p:xfrm>
        <a:graphic>
          <a:graphicData uri="http://schemas.openxmlformats.org/drawingml/2006/table">
            <a:tbl>
              <a:tblPr/>
              <a:tblGrid>
                <a:gridCol w="914400"/>
                <a:gridCol w="3657600"/>
              </a:tblGrid>
              <a:tr h="4419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 Stage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Definition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≤ 2 cm, no extraparenchymal extension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T2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2–4 cm, no extraparenchymal extension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 4 cm or extraparenchymal extension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D354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T4a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Invades skin, mandible, ear canal, facial nerve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T4b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Invades skull base, pterygoid plates, encases carotid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1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0" y="914400"/>
          <a:ext cx="3840480" cy="2651760"/>
        </p:xfrm>
        <a:graphic>
          <a:graphicData uri="http://schemas.openxmlformats.org/drawingml/2006/table">
            <a:tbl>
              <a:tblPr/>
              <a:tblGrid>
                <a:gridCol w="914400"/>
                <a:gridCol w="2926080"/>
              </a:tblGrid>
              <a:tr h="4419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Stage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8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Definition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B8A"/>
                    </a:solidFill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regional nodes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Single ipsilateral node ≤3 cm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N2a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Single ipsilateral node 3–6 cm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N2b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Multiple ipsilateral nodes ≤6 cm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9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Node &gt; 6 cm or extranodal extension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274320" y="3703320"/>
            <a:ext cx="8595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I–II: Surgery alone may suffice</a:t>
            </a:r>
            <a:endParaRPr lang="en-US" sz="12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 III–IV: Surgery + post-op radiotherapy</a:t>
            </a:r>
            <a:endParaRPr lang="en-US" sz="12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 (distant metastasis): palliative treatment</a:t>
            </a:r>
            <a:endParaRPr lang="en-US" sz="12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survival: Stage I = 95%; Stage IV = 20–40%</a:t>
            </a:r>
            <a:endParaRPr lang="en-US" sz="1250" dirty="0"/>
          </a:p>
        </p:txBody>
      </p:sp>
      <p:sp>
        <p:nvSpPr>
          <p:cNvPr id="9" name="Shape 5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Facial nerve involvement = T4a. Any bone or carotid involvement = T4b. Higher T stage = worse prognosis + need for radiotherapy.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Treatment of Parotid Tumors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of parotidectomy and their indications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114800" cy="1783080"/>
          </a:xfrm>
          <a:prstGeom prst="roundRect">
            <a:avLst>
              <a:gd name="adj" fmla="val 4103"/>
            </a:avLst>
          </a:prstGeom>
          <a:solidFill>
            <a:srgbClr val="E8F9F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65760" y="96012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Partial / Lateral Parotidectomy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1371600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Superficial lobe + tumor removal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Facial nerve identified and preserved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for small benign tumors (tail of parotid)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Frey's syndrome risk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663440" y="914400"/>
            <a:ext cx="4114800" cy="1783080"/>
          </a:xfrm>
          <a:prstGeom prst="roundRect">
            <a:avLst>
              <a:gd name="adj" fmla="val 4103"/>
            </a:avLst>
          </a:prstGeom>
          <a:solidFill>
            <a:srgbClr val="EAF6F6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754880" y="96012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Superficial Parotidectomy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754880" y="1371600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of superficial lobe removed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for Pleomorphic Adenoma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Facial nerve identified from stylomastoid foramen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commonly performed operation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74320" y="2834640"/>
            <a:ext cx="4114800" cy="1783080"/>
          </a:xfrm>
          <a:prstGeom prst="roundRect">
            <a:avLst>
              <a:gd name="adj" fmla="val 4103"/>
            </a:avLst>
          </a:prstGeom>
          <a:solidFill>
            <a:srgbClr val="FFF3E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65760" y="288036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Total Conservative Parotidectomy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65760" y="3291840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lobes removed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Facial nerve preserved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lobe PA or Warthin's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benign or low-grade malignant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663440" y="2834640"/>
            <a:ext cx="4114800" cy="1783080"/>
          </a:xfrm>
          <a:prstGeom prst="roundRect">
            <a:avLst>
              <a:gd name="adj" fmla="val 4103"/>
            </a:avLst>
          </a:prstGeom>
          <a:solidFill>
            <a:srgbClr val="FFF0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754880" y="288036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Radical Parotidectomy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754880" y="3291840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parotid + facial nerve sacrificed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for high-grade malignancy with nerve invasion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Followed by nerve grafting (greater auricular / sural)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Post-op radiotherapy essential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Identify facial nerve at stylomastoid foramen first in every parotidectomy. Use nerve stimulator intraoperatively to protect branches.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Steps of Superficial Parotidectomy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surgical technique for parotid tumors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60120"/>
            <a:ext cx="8595360" cy="402336"/>
          </a:xfrm>
          <a:prstGeom prst="roundRect">
            <a:avLst>
              <a:gd name="adj" fmla="val 18182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47472" y="1014984"/>
            <a:ext cx="320040" cy="29260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7472" y="1014984"/>
            <a:ext cx="320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31520" y="100584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Position: supine, head turned, sandbag under shoulder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274320" y="1399032"/>
            <a:ext cx="8595360" cy="402336"/>
          </a:xfrm>
          <a:prstGeom prst="roundRect">
            <a:avLst>
              <a:gd name="adj" fmla="val 18182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47472" y="1453896"/>
            <a:ext cx="320040" cy="29260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47472" y="1453896"/>
            <a:ext cx="320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31520" y="1444752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Incision: Modified Blair (preauricular + mastoid extension into neck)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274320" y="1837944"/>
            <a:ext cx="8595360" cy="402336"/>
          </a:xfrm>
          <a:prstGeom prst="roundRect">
            <a:avLst>
              <a:gd name="adj" fmla="val 18182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47472" y="1892808"/>
            <a:ext cx="320040" cy="29260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7472" y="1892808"/>
            <a:ext cx="320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31520" y="188366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 skin flap: identify great auricular nerve and preserve posterior branch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74320" y="2276856"/>
            <a:ext cx="8595360" cy="402336"/>
          </a:xfrm>
          <a:prstGeom prst="roundRect">
            <a:avLst>
              <a:gd name="adj" fmla="val 18182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47472" y="2331720"/>
            <a:ext cx="320040" cy="29260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7472" y="2331720"/>
            <a:ext cx="320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31520" y="2322576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facial nerve at stylomastoid foramen (key landmark: tragal pointer, tympanomastoid suture)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274320" y="2715768"/>
            <a:ext cx="8595360" cy="402336"/>
          </a:xfrm>
          <a:prstGeom prst="roundRect">
            <a:avLst>
              <a:gd name="adj" fmla="val 18182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47472" y="2770632"/>
            <a:ext cx="320040" cy="29260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47472" y="2770632"/>
            <a:ext cx="320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31520" y="2761488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Dissect along nerve branches anteriorly: 'teasing' technique under magnification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274320" y="3154680"/>
            <a:ext cx="8595360" cy="402336"/>
          </a:xfrm>
          <a:prstGeom prst="roundRect">
            <a:avLst>
              <a:gd name="adj" fmla="val 18182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47472" y="3209544"/>
            <a:ext cx="320040" cy="29260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47472" y="3209544"/>
            <a:ext cx="320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731520" y="3200400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superficial lobe with tumor — en bloc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274320" y="3593592"/>
            <a:ext cx="8595360" cy="402336"/>
          </a:xfrm>
          <a:prstGeom prst="roundRect">
            <a:avLst>
              <a:gd name="adj" fmla="val 18182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347472" y="3648456"/>
            <a:ext cx="320040" cy="29260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47472" y="3648456"/>
            <a:ext cx="320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731520" y="3639312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Haemostasis. Suction drain placed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274320" y="4032504"/>
            <a:ext cx="8595360" cy="402336"/>
          </a:xfrm>
          <a:prstGeom prst="roundRect">
            <a:avLst>
              <a:gd name="adj" fmla="val 18182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347472" y="4087368"/>
            <a:ext cx="320040" cy="29260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47472" y="4087368"/>
            <a:ext cx="320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31520" y="4078224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in layers: skin with interrupted sutures</a:t>
            </a:r>
            <a:endParaRPr lang="en-US" sz="1150" dirty="0"/>
          </a:p>
        </p:txBody>
      </p:sp>
      <p:sp>
        <p:nvSpPr>
          <p:cNvPr id="39" name="Shape 37"/>
          <p:cNvSpPr/>
          <p:nvPr/>
        </p:nvSpPr>
        <p:spPr>
          <a:xfrm>
            <a:off x="274320" y="4471416"/>
            <a:ext cx="8595360" cy="402336"/>
          </a:xfrm>
          <a:prstGeom prst="roundRect">
            <a:avLst>
              <a:gd name="adj" fmla="val 18182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347472" y="4526280"/>
            <a:ext cx="320040" cy="292608"/>
          </a:xfrm>
          <a:prstGeom prst="ellipse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47472" y="4526280"/>
            <a:ext cx="320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731520" y="4517136"/>
            <a:ext cx="8046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Post-op: pressure dressing, monitor facial nerve function</a:t>
            </a:r>
            <a:endParaRPr lang="en-US" sz="1150" dirty="0"/>
          </a:p>
        </p:txBody>
      </p:sp>
      <p:sp>
        <p:nvSpPr>
          <p:cNvPr id="43" name="Shape 41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Tragal pointer: the nerve lies 1 cm deep and inferior to the tip of the tragal cartilage — landmark to find facial nerve trunk!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 of Parotidectomy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and late complications — know them for the OSCE!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914400"/>
          <a:ext cx="8595360" cy="3749040"/>
        </p:xfrm>
        <a:graphic>
          <a:graphicData uri="http://schemas.openxmlformats.org/drawingml/2006/table">
            <a:tbl>
              <a:tblPr/>
              <a:tblGrid>
                <a:gridCol w="2560320"/>
                <a:gridCol w="2286000"/>
                <a:gridCol w="2377440"/>
                <a:gridCol w="1371600"/>
              </a:tblGrid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Complication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Cause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Management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Timing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Facial nerve palsy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Nerve trauma/stretch/division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Steroids if neuropraxia; nerve graft if divided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Immediate/delayed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Haematoma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Bleeding from vessels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Surgical drainage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Early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Salivary fistula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Residual parotid tissue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Pressure dressing, spontaneous resolution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Early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Sialocele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Saliva collection under skin flap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Aspiration, pressure bandage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Early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D354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Frey's Syndrome ⭐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Auriculotemporal nerve regrows to sweat glands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Botox injection; Antiperspirant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Late (months)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Greater auricular nerve damage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Sacrifice of nerve during dissection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Numbness of ear lobe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Permanent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Recurrence (PA)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Enucleation / inadequate margins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Re-excision ± radiotherapy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Frey's Syndrome (gustatory sweating): auriculotemporal nerve regrows into sweat glands. Starch-iodine test confirms. Botox is treatment.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Role of Radiotherapy in Parotid Tumors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Adjuvant and palliative indications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60120"/>
            <a:ext cx="8412480" cy="3657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Post-operative radiotherapy (PORT) indications:</a:t>
            </a:r>
            <a:endParaRPr lang="en-US" sz="130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High-grade malignancy (mucoepidermoid, adenoid cystic, SCC)</a:t>
            </a:r>
            <a:endParaRPr lang="en-US" sz="130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or close surgical margins</a:t>
            </a:r>
            <a:endParaRPr lang="en-US" sz="130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Perineural invasion (especially adenoid cystic carcinoma)</a:t>
            </a:r>
            <a:endParaRPr lang="en-US" sz="130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Lymph node metastases (N+ disease)</a:t>
            </a:r>
            <a:endParaRPr lang="en-US" sz="130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Tumour recurrence</a:t>
            </a:r>
            <a:endParaRPr lang="en-US" sz="130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Facial nerve sacrifice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Dose: 60–66 Gy for high-grade; 50–54 Gy for intermediate grade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Adenoid Cystic Carcinoma: radiotherapy essential even with clear margins (perineural skip lesions)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Neutron beam radiotherapy: radioresistant tumors (adenoid cystic)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Benign tumors (PA, Warthin's) do NOT need radiotherapy after complete excision. Radiotherapy is reserved for malignancy.</a:t>
            </a:r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1 — The Classic Parotid Lump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Case-Based Learning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8595360" cy="1234440"/>
          </a:xfrm>
          <a:prstGeom prst="roundRect">
            <a:avLst>
              <a:gd name="adj" fmla="val 5926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11480" y="93268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 Presentation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11480" y="1207008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45-year-old female presents with a painless, slow-growing swelling in front of the right ear for 3 years. The lump is 3×2 cm, firm, lobulated, mobile, with no overlying skin changes. Facial nerve is intact. No cervical lymphadenopathy.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2194560"/>
            <a:ext cx="8595360" cy="530352"/>
          </a:xfrm>
          <a:prstGeom prst="roundRect">
            <a:avLst>
              <a:gd name="adj" fmla="val 13793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11480" y="224028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Q1. Most likely diagnosis?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246120" y="2240280"/>
            <a:ext cx="5577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Pleomorphic Adenoma (benign mixed tumor) — slow, painless, firm, lobulated, facial nerve intact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274320" y="2788920"/>
            <a:ext cx="8595360" cy="530352"/>
          </a:xfrm>
          <a:prstGeom prst="roundRect">
            <a:avLst>
              <a:gd name="adj" fmla="val 13793"/>
            </a:avLst>
          </a:prstGeom>
          <a:solidFill>
            <a:srgbClr val="F0FF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11480" y="283464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Q2. First investigation?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246120" y="2834640"/>
            <a:ext cx="5577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FNAC (Fine Needle Aspiration Cytology) — safe, accurate, outpatient procedure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274320" y="3383280"/>
            <a:ext cx="8595360" cy="530352"/>
          </a:xfrm>
          <a:prstGeom prst="roundRect">
            <a:avLst>
              <a:gd name="adj" fmla="val 13793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11480" y="342900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Q3. Imaging of choice?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246120" y="3429000"/>
            <a:ext cx="5577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Ultrasound first; then MRI if deep lobe involvement suspected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274320" y="3977640"/>
            <a:ext cx="8595360" cy="530352"/>
          </a:xfrm>
          <a:prstGeom prst="roundRect">
            <a:avLst>
              <a:gd name="adj" fmla="val 13793"/>
            </a:avLst>
          </a:prstGeom>
          <a:solidFill>
            <a:srgbClr val="F0FF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11480" y="402336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Q4. Treatment?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246120" y="4023360"/>
            <a:ext cx="5577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Superficial Parotidectomy — en bloc with facial nerve preservation. NEVER enucleation alone!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Classic PA: Middle-aged woman, painless preauricular lump, intact facial nerve. → Superficial parotidectomy. NEVER enucleation!</a:t>
            </a:r>
            <a:endParaRPr 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Case 2 — The Painful Parotid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Malignant parotid tumor presentation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8595360" cy="1234440"/>
          </a:xfrm>
          <a:prstGeom prst="roundRect">
            <a:avLst>
              <a:gd name="adj" fmla="val 5926"/>
            </a:avLst>
          </a:prstGeom>
          <a:solidFill>
            <a:srgbClr val="FFF0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11480" y="932688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Case Presentation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11480" y="1207008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60-year-old male presents with a 2-month history of rapidly enlarging, painful left parotid swelling with weakness of the left side of his face (unable to close his left eye). He is a heavy smoker. Examination reveals a hard, 4×4 cm, fixed mass with 2 palpable left jugulodigastric lymph nodes.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2194560"/>
            <a:ext cx="8595360" cy="530352"/>
          </a:xfrm>
          <a:prstGeom prst="roundRect">
            <a:avLst>
              <a:gd name="adj" fmla="val 13793"/>
            </a:avLst>
          </a:prstGeom>
          <a:solidFill>
            <a:srgbClr val="FFF8F8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11480" y="224028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likely diagnosis?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246120" y="2240280"/>
            <a:ext cx="5577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Malignant parotid tumor — Mucoepidermoid Carcinoma or Adenoid Cystic Carcinoma (facial nerve palsy + hard fixed + LN metastasis)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74320" y="2788920"/>
            <a:ext cx="8595360" cy="530352"/>
          </a:xfrm>
          <a:prstGeom prst="roundRect">
            <a:avLst>
              <a:gd name="adj" fmla="val 13793"/>
            </a:avLst>
          </a:prstGeom>
          <a:solidFill>
            <a:srgbClr val="FFF0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11480" y="283464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Red flags identified?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246120" y="2834640"/>
            <a:ext cx="5577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Pain, rapid growth, facial palsy, fixity, skin involvement, lymphadenopathy — ALL red flags for malignancy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383280"/>
            <a:ext cx="8595360" cy="530352"/>
          </a:xfrm>
          <a:prstGeom prst="roundRect">
            <a:avLst>
              <a:gd name="adj" fmla="val 13793"/>
            </a:avLst>
          </a:prstGeom>
          <a:solidFill>
            <a:srgbClr val="FFF8F8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11480" y="342900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Investigations?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246120" y="3429000"/>
            <a:ext cx="5577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FNAC + MRI neck (perineural spread) + CT chest (lung metastasis screen) + Staging CT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74320" y="3977640"/>
            <a:ext cx="8595360" cy="530352"/>
          </a:xfrm>
          <a:prstGeom prst="roundRect">
            <a:avLst>
              <a:gd name="adj" fmla="val 13793"/>
            </a:avLst>
          </a:prstGeom>
          <a:solidFill>
            <a:srgbClr val="FFF0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11480" y="4023360"/>
            <a:ext cx="2743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Treatment?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246120" y="4023360"/>
            <a:ext cx="5577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Total/Radical parotidectomy + neck dissection + post-op radiotherapy. If CN VII involved: sacrifice + nerve grafting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Pain + rapid growth + facial palsy = MALIGNANCY. Never reassure without FNAC. Immediate MRI + staging workup.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Test Your Knowledge (Q1–Q5)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Best Answer — BDS / MBBS Standard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8595360" cy="758952"/>
          </a:xfrm>
          <a:prstGeom prst="roundRect">
            <a:avLst>
              <a:gd name="adj" fmla="val 9639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11480" y="93268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Q1. A 40-year-old female has a 3-year painless, lobulated, firm preauricular swelling with intact facial nerve. Most likely diagnosis?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11480" y="1207008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Warthin's Tumor   B. Pleomorphic Adenoma ✅   C. Mucoepidermoid Ca   D. Adenoid Cystic Ca   E. Lymphoma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11480" y="1417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B — Pleomorphic Adenoma: classic presentation — slow, painless, firm, lobulated, middle-aged female, facial nerve intact.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74320" y="1719072"/>
            <a:ext cx="8595360" cy="758952"/>
          </a:xfrm>
          <a:prstGeom prst="roundRect">
            <a:avLst>
              <a:gd name="adj" fmla="val 9639"/>
            </a:avLst>
          </a:prstGeom>
          <a:solidFill>
            <a:srgbClr val="EBF5E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11480" y="17373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Q2. Most common malignant tumor of the parotid gland?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201168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Adenoid Cystic Carcinoma   B. Acinic Cell Carcinoma   C. Mucoepidermoid Carcinoma ✅   D. Carcinoma ex-PA   E. SCC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11480" y="222199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Mucoepidermoid Carcinoma: most common malignant parotid tumor in adults AND children.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74320" y="2523744"/>
            <a:ext cx="8595360" cy="758952"/>
          </a:xfrm>
          <a:prstGeom prst="roundRect">
            <a:avLst>
              <a:gd name="adj" fmla="val 9639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11480" y="254203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Q3. A parotid tumor shows perineural spread and pain along the jaw. Most likely tumor?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11480" y="2816352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Pleomorphic Adenoma   B. Warthin's Tumor   C. Mucoepidermoid Ca   D. Adenoid Cystic Carcinoma ✅   E. Oncocytoma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11480" y="3026664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D — Adenoid Cystic Carcinoma: hallmark is perineural invasion causing pain. Skip lesions along CN VII/V3.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4320" y="3328416"/>
            <a:ext cx="8595360" cy="758952"/>
          </a:xfrm>
          <a:prstGeom prst="roundRect">
            <a:avLst>
              <a:gd name="adj" fmla="val 9639"/>
            </a:avLst>
          </a:prstGeom>
          <a:solidFill>
            <a:srgbClr val="EBF5E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11480" y="3346704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Q4. A bilateral, fluctuant, lower pole parotid swelling in a 65-year-old male smoker. Diagnosis?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11480" y="3621024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Pleomorphic Adenoma   B. Warthin's Tumor ✅   C. Adenoid Cystic Ca   D. Abscess   E. Sjögren's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11480" y="3831336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B — Warthin's Tumor: bilateral (10–15%), male, smoker, fluctuant (cystic), lower pole, 6th–7th decade.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74320" y="4133088"/>
            <a:ext cx="8595360" cy="758952"/>
          </a:xfrm>
          <a:prstGeom prst="roundRect">
            <a:avLst>
              <a:gd name="adj" fmla="val 9639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11480" y="415137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Q5. Investigation of choice for parotid tumor?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11480" y="4425696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Open biopsy   B. CT scan alone   C. FNAC ✅   D. Incisional biopsy   E. MRI alone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11480" y="463600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FNAC: first-line, safe, accurate (sensitivity 85–95%). Open/incisional biopsy is contraindicated in parotid.</a:t>
            </a:r>
            <a:endParaRPr lang="en-US" sz="9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MCQs — Test Your Knowledge (Q6–Q10)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Best Answer — BDS / MBBS Standard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8595360" cy="758952"/>
          </a:xfrm>
          <a:prstGeom prst="roundRect">
            <a:avLst>
              <a:gd name="adj" fmla="val 9639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11480" y="93268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Q6. After parotidectomy, a patient develops sweating over the cheek while eating. This complication is caused by?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411480" y="1207008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Facial nerve injury   B. Great auricular nerve   C. Auriculotemporal nerve ✅   D. Vagus nerve   E. Glossopharyngeal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11480" y="14173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Frey's Syndrome: auriculotemporal nerve regrows into sweat gland branches → gustatory sweating. Botox is treatment.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274320" y="1719072"/>
            <a:ext cx="8595360" cy="758952"/>
          </a:xfrm>
          <a:prstGeom prst="roundRect">
            <a:avLst>
              <a:gd name="adj" fmla="val 9639"/>
            </a:avLst>
          </a:prstGeom>
          <a:solidFill>
            <a:srgbClr val="EBF5E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11480" y="17373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Q7. Most reliable investigation to differentiate superficial vs deep lobe parotid tumor?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201168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Ultrasound   B. FNAC   C. CT Scan   D. MRI ✅   E. PET scan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11480" y="222199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D — MRI: gold standard for soft tissue detail, deep lobe, perineural spread, and facial nerve relationship.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74320" y="2523744"/>
            <a:ext cx="8595360" cy="758952"/>
          </a:xfrm>
          <a:prstGeom prst="roundRect">
            <a:avLst>
              <a:gd name="adj" fmla="val 9639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411480" y="254203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Q8. Standard treatment for pleomorphic adenoma?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11480" y="2816352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Enucleation alone   B. Radiotherapy   C. Superficial parotidectomy ✅   D. Chemotherapy   E. Observation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11480" y="3026664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Superficial Parotidectomy: with facial nerve preservation. Enucleation has 40–50% recurrence due to incomplete pseudocapsule.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274320" y="3328416"/>
            <a:ext cx="8595360" cy="758952"/>
          </a:xfrm>
          <a:prstGeom prst="roundRect">
            <a:avLst>
              <a:gd name="adj" fmla="val 9639"/>
            </a:avLst>
          </a:prstGeom>
          <a:solidFill>
            <a:srgbClr val="EBF5E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11480" y="3346704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Q9. A histology report shows a 'Swiss cheese' (cribriform) pattern in a parotid tumor. What is the diagnosis?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411480" y="3621024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Pleomorphic Adenoma   B. Warthin's Tumor   C. Acinic Cell Ca   D. Adenoid Cystic Carcinoma ✅   E. Mucoepidermoid Ca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11480" y="3831336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D — Adenoid Cystic Carcinoma: cribriform ('Swiss cheese') histological pattern is its hallmark.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274320" y="4133088"/>
            <a:ext cx="8595360" cy="758952"/>
          </a:xfrm>
          <a:prstGeom prst="roundRect">
            <a:avLst>
              <a:gd name="adj" fmla="val 9639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11480" y="4151376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Q10. Which salivary gland tumor shows a hot spot on Technetium-99m scan?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11480" y="4425696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Pleomorphic Adenoma   B. Mucoepidermoid Ca   C. Warthin's Tumor ✅   D. Adenoid Cystic Ca   E. Oncocytoma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11480" y="463600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C — Warthin's Tumor: oncocytes actively concentrate Tc-99m pertechnetate → appears as hot spot on nuclear scan.</a:t>
            </a:r>
            <a:endParaRPr lang="en-US" sz="9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 Answer Questions (SAQs)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answers for BDS / MBBS examinations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60120"/>
            <a:ext cx="8595360" cy="914400"/>
          </a:xfrm>
          <a:prstGeom prst="roundRect">
            <a:avLst>
              <a:gd name="adj" fmla="val 8000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11480" y="996696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SAQ 1: Write the features differentiating benign from malignant parotid tumors. (10 marks)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11480" y="1362456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Answer: Benign: painless, slow-growing, soft/firm, mobile, intact facial nerve, no LN, well-defined. Malignant: painful, rapid, hard, fixed, facial nerve palsy, ulceration, LN metastasis.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74320" y="1947672"/>
            <a:ext cx="8595360" cy="914400"/>
          </a:xfrm>
          <a:prstGeom prst="roundRect">
            <a:avLst>
              <a:gd name="adj" fmla="val 8000"/>
            </a:avLst>
          </a:prstGeom>
          <a:solidFill>
            <a:srgbClr val="FFF3E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11480" y="198424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SAQ 2: What are the complications of superficial parotidectomy? (8 marks)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11480" y="2350008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Answer: Early: haematoma, salivary fistula, sialocele, facial nerve palsy (temporary). Late: Frey's syndrome, great auricular nerve numbness, keloid scar, tumour recurrence.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74320" y="2935224"/>
            <a:ext cx="8595360" cy="914400"/>
          </a:xfrm>
          <a:prstGeom prst="roundRect">
            <a:avLst>
              <a:gd name="adj" fmla="val 8000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11480" y="2971800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SAQ 3: Describe the steps of superficial parotidectomy and landmark for facial nerve identification. (10 marks)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411480" y="3337560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Answer: Modified Blair incision → raise flap → identify great auricular nerve → find facial nerve trunk at stylomastoid foramen (tragal pointer: 1 cm deep/inferior to tragal tip) → dissect branches anteriorly → remove superficial lobe en bloc.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922776"/>
            <a:ext cx="8595360" cy="914400"/>
          </a:xfrm>
          <a:prstGeom prst="roundRect">
            <a:avLst>
              <a:gd name="adj" fmla="val 8000"/>
            </a:avLst>
          </a:prstGeom>
          <a:solidFill>
            <a:srgbClr val="FFF3E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11480" y="39593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SAQ 4: What is Frey's Syndrome? How is it prevented and treated? (6 marks)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11480" y="432511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Answer: Gustatory sweating after parotidectomy due to aberrant regeneration of auriculotemporal nerve fibres into sweat glands. Prevention: SMAS flap, temporoparietal fascia interposition. Treatment: Botulinum toxin A injection (first-line).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In SAQs: use structured format — Definition → Etiology → Features → Investigations → Treatment → Complications. Gets full marks!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Learning Objectives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lecture, students will be able to: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60120"/>
            <a:ext cx="8503920" cy="475488"/>
          </a:xfrm>
          <a:prstGeom prst="roundRect">
            <a:avLst>
              <a:gd name="adj" fmla="val 1538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11480" y="1014984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31520" y="1014984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Describe the anatomy and relations of the parotid gland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1481328"/>
            <a:ext cx="8503920" cy="475488"/>
          </a:xfrm>
          <a:prstGeom prst="roundRect">
            <a:avLst>
              <a:gd name="adj" fmla="val 15385"/>
            </a:avLst>
          </a:prstGeom>
          <a:solidFill>
            <a:srgbClr val="EBF5E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11480" y="1536192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31520" y="1536192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Classify parotid tumors using the WHO / histological classification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2002536"/>
            <a:ext cx="8503920" cy="475488"/>
          </a:xfrm>
          <a:prstGeom prst="roundRect">
            <a:avLst>
              <a:gd name="adj" fmla="val 1538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11480" y="2057400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31520" y="2057400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clinical features that distinguish benign from malignant parotid tumors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74320" y="2523744"/>
            <a:ext cx="8503920" cy="475488"/>
          </a:xfrm>
          <a:prstGeom prst="roundRect">
            <a:avLst>
              <a:gd name="adj" fmla="val 15385"/>
            </a:avLst>
          </a:prstGeom>
          <a:solidFill>
            <a:srgbClr val="EBF5E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11480" y="2578608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31520" y="2578608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investigations including imaging (USS, CT, MRI) and FNAC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274320" y="3044952"/>
            <a:ext cx="8503920" cy="475488"/>
          </a:xfrm>
          <a:prstGeom prst="roundRect">
            <a:avLst>
              <a:gd name="adj" fmla="val 1538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411480" y="3099816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31520" y="3099816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Differentiate the common tumor types: Pleomorphic Adenoma, Warthin's Tumor, Mucoepidermoid Carcinoma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274320" y="3566160"/>
            <a:ext cx="8503920" cy="475488"/>
          </a:xfrm>
          <a:prstGeom prst="roundRect">
            <a:avLst>
              <a:gd name="adj" fmla="val 15385"/>
            </a:avLst>
          </a:prstGeom>
          <a:solidFill>
            <a:srgbClr val="EBF5E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11480" y="3621024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6.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31520" y="3621024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Diagnose and manage parotid tumors using a structured clinical approach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274320" y="4087368"/>
            <a:ext cx="8503920" cy="475488"/>
          </a:xfrm>
          <a:prstGeom prst="roundRect">
            <a:avLst>
              <a:gd name="adj" fmla="val 1538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11480" y="4142232"/>
            <a:ext cx="320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31520" y="4142232"/>
            <a:ext cx="7955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Bloom's levels: recall anatomy → analyze pathology → evaluate treatment options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OSCE Stations — Parotid Gland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Examination practice for clinical skills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114800" cy="1737360"/>
          </a:xfrm>
          <a:prstGeom prst="roundRect">
            <a:avLst>
              <a:gd name="adj" fmla="val 4211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65760" y="95097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Station 1: Clinical Examination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1353312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 yourself to patient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Inspect: site, size, skin, ear lobe position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Palpate: consistency, tenderness, mobility, edge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facial nerve (all 5 branches)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Palpate neck lymph nodes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Intraoral exam: Stensen's duct, bimanual palpation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663440" y="914400"/>
            <a:ext cx="4114800" cy="1737360"/>
          </a:xfrm>
          <a:prstGeom prst="roundRect">
            <a:avLst>
              <a:gd name="adj" fmla="val 4211"/>
            </a:avLst>
          </a:prstGeom>
          <a:solidFill>
            <a:srgbClr val="EAF6F6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754880" y="95097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Station 2: Instrument / Image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754880" y="1353312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Identify: Fine needle with 10 ml syringe = FNAC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USS probe and CT/MRI images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 on CT: parotid, masseter, mandible, CN VII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MRI: distinguish superficial vs deep lobe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Tc-99m scan: identify hot (Warthin's) vs cold (PA)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74320" y="2788920"/>
            <a:ext cx="4114800" cy="1737360"/>
          </a:xfrm>
          <a:prstGeom prst="roundRect">
            <a:avLst>
              <a:gd name="adj" fmla="val 4211"/>
            </a:avLst>
          </a:prstGeom>
          <a:solidFill>
            <a:srgbClr val="E8F9F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65760" y="282549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Station 3: Communication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65760" y="3227832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FNAC procedure to patient (risks, no GA)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Counsel re: superficial parotidectomy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facial nerve risk (most feared complication)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 Frey's syndrome pre-operatively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 about scar position (hidden in skin crease)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663440" y="2788920"/>
            <a:ext cx="4114800" cy="1737360"/>
          </a:xfrm>
          <a:prstGeom prst="roundRect">
            <a:avLst>
              <a:gd name="adj" fmla="val 4211"/>
            </a:avLst>
          </a:prstGeom>
          <a:solidFill>
            <a:srgbClr val="FFF3E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754880" y="282549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Station 4: Histology Slide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754880" y="3227832"/>
            <a:ext cx="384048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PA: epithelial cells in myxoid/chondroid stroma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Warthin's: double oncocytic cells + lymphoid stroma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Adenoid Cystic: cribriform 'Swiss cheese' pattern</a:t>
            </a:r>
            <a:endParaRPr lang="en-US" sz="105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Mucoepidermoid: mucous, epidermoid, intermediate cells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OSCE tip: Always test ALL 5 branches of facial nerve systematically. Use House-Brackmann grading scale (I–VI) in communication stations.</a:t>
            </a:r>
            <a:endParaRPr lang="en-US" sz="1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Viva Questions — Basic to Advanced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High-Yield Questions for Oral Examination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60120"/>
            <a:ext cx="4114800" cy="393192"/>
          </a:xfrm>
          <a:prstGeom prst="roundRect">
            <a:avLst>
              <a:gd name="adj" fmla="val 1860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65760" y="996696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What are the boundaries of the parotid region?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4320" y="1399032"/>
            <a:ext cx="4114800" cy="393192"/>
          </a:xfrm>
          <a:prstGeom prst="roundRect">
            <a:avLst>
              <a:gd name="adj" fmla="val 18605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65760" y="1435608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Which structures pass through the parotid gland from lateral to medial?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74320" y="1837944"/>
            <a:ext cx="4114800" cy="393192"/>
          </a:xfrm>
          <a:prstGeom prst="roundRect">
            <a:avLst>
              <a:gd name="adj" fmla="val 1860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65760" y="187452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What is the 80-80-80 rule of salivary gland tumors?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74320" y="2276856"/>
            <a:ext cx="4114800" cy="393192"/>
          </a:xfrm>
          <a:prstGeom prst="roundRect">
            <a:avLst>
              <a:gd name="adj" fmla="val 18605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65760" y="2313432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What is the difference between Pleomorphic Adenoma and Warthin's Tumor?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74320" y="2715768"/>
            <a:ext cx="4114800" cy="393192"/>
          </a:xfrm>
          <a:prstGeom prst="roundRect">
            <a:avLst>
              <a:gd name="adj" fmla="val 1860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65760" y="2752344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Why is enucleation alone not acceptable for Pleomorphic Adenoma?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274320" y="3154680"/>
            <a:ext cx="4114800" cy="393192"/>
          </a:xfrm>
          <a:prstGeom prst="roundRect">
            <a:avLst>
              <a:gd name="adj" fmla="val 18605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65760" y="3191256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What are the branches of the facial nerve? How do you test each one?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274320" y="3593592"/>
            <a:ext cx="4114800" cy="393192"/>
          </a:xfrm>
          <a:prstGeom prst="roundRect">
            <a:avLst>
              <a:gd name="adj" fmla="val 1860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65760" y="3630168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What is the tragal pointer and why is it important?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274320" y="4032504"/>
            <a:ext cx="4114800" cy="393192"/>
          </a:xfrm>
          <a:prstGeom prst="roundRect">
            <a:avLst>
              <a:gd name="adj" fmla="val 18605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365760" y="406908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What is Frey's syndrome? How does it occur and how is it treated?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663440" y="960120"/>
            <a:ext cx="4206240" cy="393192"/>
          </a:xfrm>
          <a:prstGeom prst="roundRect">
            <a:avLst>
              <a:gd name="adj" fmla="val 1860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754880" y="996696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 What investigation would you perform FIRST for a parotid lump?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663440" y="1399032"/>
            <a:ext cx="4206240" cy="393192"/>
          </a:xfrm>
          <a:prstGeom prst="roundRect">
            <a:avLst>
              <a:gd name="adj" fmla="val 18605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54880" y="1435608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 Why is incisional biopsy contraindicated in parotid tumors?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4663440" y="1837944"/>
            <a:ext cx="4206240" cy="393192"/>
          </a:xfrm>
          <a:prstGeom prst="roundRect">
            <a:avLst>
              <a:gd name="adj" fmla="val 1860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54880" y="187452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 What is the histological hallmark of Adenoid Cystic Carcinoma?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663440" y="2276856"/>
            <a:ext cx="4206240" cy="393192"/>
          </a:xfrm>
          <a:prstGeom prst="roundRect">
            <a:avLst>
              <a:gd name="adj" fmla="val 18605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4754880" y="2313432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 What does a hot spot on Tc-99m scan suggest in parotid disease?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663440" y="2715768"/>
            <a:ext cx="4206240" cy="393192"/>
          </a:xfrm>
          <a:prstGeom prst="roundRect">
            <a:avLst>
              <a:gd name="adj" fmla="val 1860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54880" y="2752344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 How does malignancy of the parotid present differently to benign tumors?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663440" y="3154680"/>
            <a:ext cx="4206240" cy="393192"/>
          </a:xfrm>
          <a:prstGeom prst="roundRect">
            <a:avLst>
              <a:gd name="adj" fmla="val 18605"/>
            </a:avLst>
          </a:prstGeom>
          <a:solidFill>
            <a:srgbClr val="F0F8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34" name="Text 32"/>
          <p:cNvSpPr/>
          <p:nvPr/>
        </p:nvSpPr>
        <p:spPr>
          <a:xfrm>
            <a:off x="4754880" y="3191256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 What is carcinoma ex-pleomorphic adenoma?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663440" y="3593592"/>
            <a:ext cx="4206240" cy="393192"/>
          </a:xfrm>
          <a:prstGeom prst="roundRect">
            <a:avLst>
              <a:gd name="adj" fmla="val 1860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36" name="Text 34"/>
          <p:cNvSpPr/>
          <p:nvPr/>
        </p:nvSpPr>
        <p:spPr>
          <a:xfrm>
            <a:off x="4754880" y="3630168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 Name the steps of superficial parotidectomy in order.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Viva tip: Always start with anatomy → classification → clinical features → investigations → treatment. Structured answers impress examiners!</a:t>
            </a:r>
            <a:endParaRPr lang="en-US" sz="1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High-Yield Exam Points ⭐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Must-know facts for BDS / MBBS written, viva and OSCE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65760" y="95097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80–80–80 Rule: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2148840" y="950976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 parotid, 80% benign, 80% PA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274320" y="1335024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FFF8E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65760" y="137160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common benign: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2148840" y="1371600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Pleomorphic Adenoma (50–60%)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274320" y="1755648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65760" y="1792224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common malignant: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148840" y="1792224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Mucoepidermoid Carcinoma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74320" y="2176272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FFF8E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65760" y="2212848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Perineural invasion: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2148840" y="2212848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Adenoid Cystic Carcinoma (pain!)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274320" y="2596896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65760" y="2633472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Bilateral tumor: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2148840" y="263347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Warthin's (10–15%)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274320" y="3017520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FFF8E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365760" y="305409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Smoking association: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2148840" y="3054096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Warthin's Tumor (7×)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274320" y="3438144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65760" y="347472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Tc-99m hot: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2148840" y="3474720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Warthin's Tumor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274320" y="3858768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FFF8E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365760" y="3895344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Never do: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2148840" y="3895344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Incisional biopsy / enucleation (PA)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54880" y="914400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846320" y="95097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First investigation: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6629400" y="950976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FNAC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4754880" y="1335024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FFF8E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4846320" y="137160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Best imaging: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6629400" y="1371600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MRI (gold standard)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4754880" y="1755648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38" name="Text 36"/>
          <p:cNvSpPr/>
          <p:nvPr/>
        </p:nvSpPr>
        <p:spPr>
          <a:xfrm>
            <a:off x="4846320" y="1792224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standard: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6629400" y="1792224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Superficial parotidectomy (PA)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4754880" y="2176272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FFF8E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41" name="Text 39"/>
          <p:cNvSpPr/>
          <p:nvPr/>
        </p:nvSpPr>
        <p:spPr>
          <a:xfrm>
            <a:off x="4846320" y="2212848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Frey's syndrome cause: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6629400" y="2212848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Auriculotemporal nerve regrowth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4754880" y="2596896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4846320" y="2633472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Frey's treatment: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6629400" y="2633472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Botulinum toxin A (Botox)</a:t>
            </a:r>
            <a:endParaRPr lang="en-US" sz="1050" dirty="0"/>
          </a:p>
        </p:txBody>
      </p:sp>
      <p:sp>
        <p:nvSpPr>
          <p:cNvPr id="46" name="Shape 44"/>
          <p:cNvSpPr/>
          <p:nvPr/>
        </p:nvSpPr>
        <p:spPr>
          <a:xfrm>
            <a:off x="4754880" y="3017520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FFF8E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47" name="Text 45"/>
          <p:cNvSpPr/>
          <p:nvPr/>
        </p:nvSpPr>
        <p:spPr>
          <a:xfrm>
            <a:off x="4846320" y="3054096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Cribriform histology: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6629400" y="3054096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Adenoid Cystic Carcinoma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4754880" y="3438144"/>
            <a:ext cx="4206240" cy="365760"/>
          </a:xfrm>
          <a:prstGeom prst="roundRect">
            <a:avLst>
              <a:gd name="adj" fmla="val 20000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50" name="Text 48"/>
          <p:cNvSpPr/>
          <p:nvPr/>
        </p:nvSpPr>
        <p:spPr>
          <a:xfrm>
            <a:off x="4846320" y="347472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Facial nerve at risk:</a:t>
            </a:r>
            <a:endParaRPr lang="en-US" sz="1050" dirty="0"/>
          </a:p>
        </p:txBody>
      </p:sp>
      <p:sp>
        <p:nvSpPr>
          <p:cNvPr id="51" name="Text 49"/>
          <p:cNvSpPr/>
          <p:nvPr/>
        </p:nvSpPr>
        <p:spPr>
          <a:xfrm>
            <a:off x="6629400" y="3474720"/>
            <a:ext cx="2286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During parotidectomy — identify at stylomastoid foramen</a:t>
            </a:r>
            <a:endParaRPr lang="en-US" sz="1050" dirty="0"/>
          </a:p>
        </p:txBody>
      </p:sp>
      <p:sp>
        <p:nvSpPr>
          <p:cNvPr id="52" name="Shape 50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Review these 15 points the night before your exam — they cover 90% of what examiners ask about parotid tumors!</a:t>
            </a:r>
            <a:endParaRPr lang="en-US" sz="1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Recent Advances in Parotid Tumor Management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Evidence-based updates from current literature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14400"/>
            <a:ext cx="84124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Molecular pathology &amp; genetic profiling:</a:t>
            </a:r>
            <a:endParaRPr lang="en-US" sz="125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PLAG1 rearrangement: specific to Pleomorphic Adenoma; MAML2 rearrangement: Mucoepidermoid Ca</a:t>
            </a:r>
            <a:endParaRPr lang="en-US" sz="125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Next-generation sequencing (NGS): guides targeted therapy in recurrent/metastatic tumors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Robotic / endoscopic parotid surgery:</a:t>
            </a:r>
            <a:endParaRPr lang="en-US" sz="125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Retroauricular endoscopic parotidectomy: scarless approach gaining acceptance</a:t>
            </a:r>
            <a:endParaRPr lang="en-US" sz="125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Robot-assisted parotidectomy: improved visualization, reduced nerve injury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Intraoperative nerve monitoring:</a:t>
            </a:r>
            <a:endParaRPr lang="en-US" sz="125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EMG-based facial nerve monitoring reduces palsy risk to &lt;5%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Proton beam radiotherapy:</a:t>
            </a:r>
            <a:endParaRPr lang="en-US" sz="125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Reducing dose to brainstem/spinal cord in adenoid cystic carcinoma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Immunotherapy (checkpoint inhibitors): emerging role in high-grade malignant parotid tumors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For exam: Know MAML2 = Mucoepidermoid Ca and PLAG1 = Pleomorphic Adenoma. Molecular markers increasingly tested in postgraduate exams.</a:t>
            </a:r>
            <a:endParaRPr lang="en-US" sz="1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Prognosis &amp; Follow-Up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Outcomes of treated parotid tumors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graphicFrame>
        <p:nvGraphicFramePr>
          <p:cNvPr id="3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914400"/>
          <a:ext cx="8595360" cy="3108960"/>
        </p:xfrm>
        <a:graphic>
          <a:graphicData uri="http://schemas.openxmlformats.org/drawingml/2006/table">
            <a:tbl>
              <a:tblPr/>
              <a:tblGrid>
                <a:gridCol w="2560320"/>
                <a:gridCol w="1645920"/>
                <a:gridCol w="2560320"/>
                <a:gridCol w="1828800"/>
              </a:tblGrid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Tumor Type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5-Year Survival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Recurrence Risk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Follow-up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Pleomorphic Adenoma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Excellent (&gt;95%)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40–50% if enucleated; &lt;5% after parotidectomy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Annual for 5 yrs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Warthin's Tumor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&gt;98% (low malignant risk)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Very low (&lt;2%)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Annual × 3 yrs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Low-grade Mucoepidermoid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&gt;90%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6-monthly × 5 yrs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High-grade Mucoepidermoid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40–60%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 — local + distant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3-monthly × 2 yrs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Adenoid Cystic Carcinoma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60–80% (5yr); 40% (10yr)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Very high — late (20+ yr)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Lifelong annual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Carcinoma ex-PA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30–60%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3-monthly × 3 yrs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406908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Negative prognostic factors: facial palsy, malignant histology, positive nodes, +ve margins, high-grade</a:t>
            </a:r>
            <a:endParaRPr lang="en-US" sz="12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Adenoid Cystic Carcinoma: late recurrence up to 20 years → lifelong surveillance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Adenoid Cystic Carcinoma has a deceptively good early prognosis but poor long-term outlook — always counsel for lifelong follow-up!</a:t>
            </a:r>
            <a:endParaRPr lang="en-US" sz="1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Flowchart — Parotid Swelling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decision making at a glance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3474720" y="960120"/>
            <a:ext cx="2286000" cy="457200"/>
          </a:xfrm>
          <a:prstGeom prst="roundRect">
            <a:avLst>
              <a:gd name="adj" fmla="val 12000"/>
            </a:avLst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96012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Parotid Swelling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474720" y="1600200"/>
            <a:ext cx="2286000" cy="457200"/>
          </a:xfrm>
          <a:prstGeom prst="roundRect">
            <a:avLst>
              <a:gd name="adj" fmla="val 12000"/>
            </a:avLst>
          </a:prstGeom>
          <a:solidFill>
            <a:srgbClr val="1A6B8A"/>
          </a:solidFill>
          <a:ln w="12700">
            <a:solidFill>
              <a:srgbClr val="1A6B8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474720" y="16002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History + Clinical Exam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474720" y="2240280"/>
            <a:ext cx="2286000" cy="457200"/>
          </a:xfrm>
          <a:prstGeom prst="roundRect">
            <a:avLst>
              <a:gd name="adj" fmla="val 12000"/>
            </a:avLst>
          </a:prstGeom>
          <a:solidFill>
            <a:srgbClr val="1A6B8A"/>
          </a:solidFill>
          <a:ln w="12700">
            <a:solidFill>
              <a:srgbClr val="1A6B8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474720" y="22402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FNAC + Ultrasound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617720" y="1188720"/>
            <a:ext cx="0" cy="411480"/>
          </a:xfrm>
          <a:prstGeom prst="line">
            <a:avLst/>
          </a:prstGeom>
          <a:noFill/>
          <a:ln w="25400">
            <a:solidFill>
              <a:srgbClr val="1B2B5E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617720" y="1828800"/>
            <a:ext cx="0" cy="411480"/>
          </a:xfrm>
          <a:prstGeom prst="line">
            <a:avLst/>
          </a:prstGeom>
          <a:noFill/>
          <a:ln w="25400">
            <a:solidFill>
              <a:srgbClr val="1B2B5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617720" y="2468880"/>
            <a:ext cx="0" cy="411480"/>
          </a:xfrm>
          <a:prstGeom prst="line">
            <a:avLst/>
          </a:prstGeom>
          <a:noFill/>
          <a:ln w="25400">
            <a:solidFill>
              <a:srgbClr val="1B2B5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74320" y="2880360"/>
            <a:ext cx="3931920" cy="411480"/>
          </a:xfrm>
          <a:prstGeom prst="roundRect">
            <a:avLst>
              <a:gd name="adj" fmla="val 17778"/>
            </a:avLst>
          </a:prstGeom>
          <a:solidFill>
            <a:srgbClr val="E8F9F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65760" y="288036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BENIGN → Pleomorphic Adenoma / Warthin's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74320" y="2788920"/>
            <a:ext cx="3200400" cy="0"/>
          </a:xfrm>
          <a:prstGeom prst="line">
            <a:avLst/>
          </a:prstGeom>
          <a:noFill/>
          <a:ln w="19050">
            <a:solidFill>
              <a:srgbClr val="1A7A4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74320" y="3364992"/>
            <a:ext cx="3931920" cy="457200"/>
          </a:xfrm>
          <a:prstGeom prst="roundRect">
            <a:avLst>
              <a:gd name="adj" fmla="val 16000"/>
            </a:avLst>
          </a:prstGeom>
          <a:solidFill>
            <a:srgbClr val="EBF5E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65760" y="3364992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Superficial Parotidectomy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(preserve facial nerve)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5029200" y="2880360"/>
            <a:ext cx="3840480" cy="411480"/>
          </a:xfrm>
          <a:prstGeom prst="roundRect">
            <a:avLst>
              <a:gd name="adj" fmla="val 17778"/>
            </a:avLst>
          </a:prstGeom>
          <a:solidFill>
            <a:srgbClr val="FFF0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5120640" y="28803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MALIGNANT → Mucoepidermoid / Adenoid Cystic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029200" y="2788920"/>
            <a:ext cx="3200400" cy="0"/>
          </a:xfrm>
          <a:prstGeom prst="line">
            <a:avLst/>
          </a:prstGeom>
          <a:noFill/>
          <a:ln w="19050">
            <a:solidFill>
              <a:srgbClr val="C0392B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029200" y="3364992"/>
            <a:ext cx="3840480" cy="731520"/>
          </a:xfrm>
          <a:prstGeom prst="roundRect">
            <a:avLst>
              <a:gd name="adj" fmla="val 10000"/>
            </a:avLst>
          </a:prstGeom>
          <a:solidFill>
            <a:srgbClr val="FFF8F8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5120640" y="3364992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MRI Staging → Surgery (Total / Radical Parotidectomy)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Neck Dissection + Radiotherapy ± Facial nerve graft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291840" y="2880360"/>
            <a:ext cx="2560320" cy="411480"/>
          </a:xfrm>
          <a:prstGeom prst="roundRect">
            <a:avLst>
              <a:gd name="adj" fmla="val 17778"/>
            </a:avLst>
          </a:prstGeom>
          <a:solidFill>
            <a:srgbClr val="FFF8E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3383280" y="288036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C996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UNCLEAR → MRI + Repeat FNAC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All parotid lumps need FNAC + Imaging. Treat after diagnosis — never assume benign without tissue diagnosis!</a:t>
            </a:r>
            <a:endParaRPr lang="en-US" sz="1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Messages — Take Home Points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every BDS student must remember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8595360" cy="502920"/>
          </a:xfrm>
          <a:prstGeom prst="roundRect">
            <a:avLst>
              <a:gd name="adj" fmla="val 1454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65760" y="97840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1️⃣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969264"/>
            <a:ext cx="7863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 of salivary gland tumors are in parotid. 80% benign. 80% = Pleomorphic Adenoma.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74320" y="1463040"/>
            <a:ext cx="8595360" cy="502920"/>
          </a:xfrm>
          <a:prstGeom prst="roundRect">
            <a:avLst>
              <a:gd name="adj" fmla="val 14545"/>
            </a:avLst>
          </a:prstGeom>
          <a:solidFill>
            <a:srgbClr val="FFF3E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65760" y="15270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2️⃣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14400" y="1517904"/>
            <a:ext cx="7863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Facial nerve palsy with parotid swelling = MALIGNANCY until proven otherwise.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74320" y="2011680"/>
            <a:ext cx="8595360" cy="502920"/>
          </a:xfrm>
          <a:prstGeom prst="roundRect">
            <a:avLst>
              <a:gd name="adj" fmla="val 1454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65760" y="207568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3️⃣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14400" y="2066544"/>
            <a:ext cx="7863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investigation = FNAC. Never incisional biopsy. Never enucleation for PA.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274320" y="2560320"/>
            <a:ext cx="8595360" cy="502920"/>
          </a:xfrm>
          <a:prstGeom prst="roundRect">
            <a:avLst>
              <a:gd name="adj" fmla="val 14545"/>
            </a:avLst>
          </a:prstGeom>
          <a:solidFill>
            <a:srgbClr val="FFF3E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65760" y="262432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4️⃣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14400" y="2615184"/>
            <a:ext cx="7863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= Adenoid Cystic Carcinoma (perineural invasion) — know the cribriform pattern.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274320" y="3108960"/>
            <a:ext cx="8595360" cy="502920"/>
          </a:xfrm>
          <a:prstGeom prst="roundRect">
            <a:avLst>
              <a:gd name="adj" fmla="val 1454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65760" y="317296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5️⃣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14400" y="3163824"/>
            <a:ext cx="7863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+ smoker + fluctuant lower pole = Warthin's Tumor. Hot on Tc-99m.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274320" y="3657600"/>
            <a:ext cx="8595360" cy="502920"/>
          </a:xfrm>
          <a:prstGeom prst="roundRect">
            <a:avLst>
              <a:gd name="adj" fmla="val 14545"/>
            </a:avLst>
          </a:prstGeom>
          <a:solidFill>
            <a:srgbClr val="FFF3E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365760" y="372160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6️⃣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914400" y="3712464"/>
            <a:ext cx="7863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treatment for PA = Superficial Parotidectomy with facial nerve preservation.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274320" y="4206240"/>
            <a:ext cx="8595360" cy="502920"/>
          </a:xfrm>
          <a:prstGeom prst="roundRect">
            <a:avLst>
              <a:gd name="adj" fmla="val 14545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365760" y="4270248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7️⃣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14400" y="4261104"/>
            <a:ext cx="78638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6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Frey's Syndrome (gustatory sweating) after parotidectomy → Botulinum toxin A.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Master these 7 points and you will excel in any exam question about parotid tumors — written, viva, OSCE!</a:t>
            </a:r>
            <a:endParaRPr lang="en-US" sz="1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References &amp; Further Reading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274320" y="960120"/>
            <a:ext cx="8595360" cy="347472"/>
          </a:xfrm>
          <a:prstGeom prst="roundRect">
            <a:avLst>
              <a:gd name="adj" fmla="val 21053"/>
            </a:avLst>
          </a:prstGeom>
          <a:solidFill>
            <a:srgbClr val="F4F6F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11480" y="99669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Bailey &amp; Love's Short Practice of Surgery, 27th Edition — Williams NS, O'Connell PR (eds). Chapter: Salivary Glands.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74320" y="1353312"/>
            <a:ext cx="8595360" cy="347472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11480" y="13898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Sabiston Textbook of Surgery, 20th Edition — Townsend CM et al. Chapter: Salivary Gland Tumors.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274320" y="1746504"/>
            <a:ext cx="8595360" cy="347472"/>
          </a:xfrm>
          <a:prstGeom prst="roundRect">
            <a:avLst>
              <a:gd name="adj" fmla="val 21053"/>
            </a:avLst>
          </a:prstGeom>
          <a:solidFill>
            <a:srgbClr val="F4F6F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11480" y="1783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Schwartz's Principles of Surgery, 11th Edition — Brunicardi FC et al.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74320" y="2139696"/>
            <a:ext cx="8595360" cy="347472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11480" y="217627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WHO Classification of Head and Neck Tumors, 4th Edition. IARC Press: Lyon, 2017.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274320" y="2532888"/>
            <a:ext cx="8595360" cy="347472"/>
          </a:xfrm>
          <a:prstGeom prst="roundRect">
            <a:avLst>
              <a:gd name="adj" fmla="val 21053"/>
            </a:avLst>
          </a:prstGeom>
          <a:solidFill>
            <a:srgbClr val="F4F6F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11480" y="256946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NICE Guideline NG12 — Suspected Cancer: Recognition and Referral (2015, updated 2023).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4320" y="2926080"/>
            <a:ext cx="8595360" cy="347472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11480" y="296265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NCCN Guidelines — Head and Neck Cancers (Version 2024). National Comprehensive Cancer Network.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74320" y="3319272"/>
            <a:ext cx="8595360" cy="347472"/>
          </a:xfrm>
          <a:prstGeom prst="roundRect">
            <a:avLst>
              <a:gd name="adj" fmla="val 21053"/>
            </a:avLst>
          </a:prstGeom>
          <a:solidFill>
            <a:srgbClr val="F4F6F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411480" y="33558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Oxford Handbook of Head and Neck Surgery, 2nd Edition — Watkinson JC et al.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74320" y="3712464"/>
            <a:ext cx="8595360" cy="347472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11480" y="3749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Speight PM, Barrett AW. Salivary gland tumours. Oral Diseases. 2002;8(5):229–240.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274320" y="4105656"/>
            <a:ext cx="8595360" cy="347472"/>
          </a:xfrm>
          <a:prstGeom prst="roundRect">
            <a:avLst>
              <a:gd name="adj" fmla="val 21053"/>
            </a:avLst>
          </a:prstGeom>
          <a:solidFill>
            <a:srgbClr val="F4F6F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11480" y="414223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 Eveson JW, Auclair PL, Gnepp DR et al. WHO Classification: Tumours of the Salivary Glands. 2005.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4320" y="4498848"/>
            <a:ext cx="8595360" cy="347472"/>
          </a:xfrm>
          <a:prstGeom prst="roundRect">
            <a:avLst>
              <a:gd name="adj" fmla="val 21053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411480" y="453542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 American Society of Clinical Oncology (ASCO): Salivary Gland Cancer Guidelines. 2023.</a:t>
            </a:r>
            <a:endParaRPr lang="en-US" sz="1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1B2B5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0" y="-457200"/>
            <a:ext cx="3657600" cy="3657600"/>
          </a:xfrm>
          <a:prstGeom prst="ellipse">
            <a:avLst/>
          </a:prstGeom>
          <a:solidFill>
            <a:srgbClr val="1A6B8A">
              <a:alpha val="20000"/>
            </a:srgbClr>
          </a:solidFill>
          <a:ln w="12700">
            <a:solidFill>
              <a:srgbClr val="1A6B8A">
                <a:alpha val="2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2743200"/>
            <a:ext cx="2743200" cy="2743200"/>
          </a:xfrm>
          <a:prstGeom prst="ellipse">
            <a:avLst/>
          </a:prstGeom>
          <a:solidFill>
            <a:srgbClr val="C9962E">
              <a:alpha val="20000"/>
            </a:srgbClr>
          </a:solidFill>
          <a:ln w="12700">
            <a:solidFill>
              <a:srgbClr val="C9962E">
                <a:alpha val="2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جزاک اللہ خیراً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457200" y="100584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18745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D6E4F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"Knowledge heals faster than medicine"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286000" y="2377440"/>
            <a:ext cx="4572000" cy="36576"/>
          </a:xfrm>
          <a:prstGeom prst="rect">
            <a:avLst/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371600" y="2514600"/>
            <a:ext cx="6400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
</a:t>
            </a:r>
            <a:pPr algn="ctr" indent="0" marL="0">
              <a:buNone/>
            </a:pPr>
            <a:r>
              <a:rPr lang="en-US" sz="1300" dirty="0">
                <a:solidFill>
                  <a:srgbClr val="D6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of Surgery | LMDC
</a:t>
            </a:r>
            <a:pPr algn="ctr" indent="0" marL="0">
              <a:buNone/>
            </a:pPr>
            <a:r>
              <a:rPr lang="en-US" sz="1200" dirty="0">
                <a:solidFill>
                  <a:srgbClr val="7F97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Hameed Latif Hospital (6–8 PM, Mon–Sat)
</a:t>
            </a:r>
            <a:pPr algn="ctr" indent="0" marL="0">
              <a:buNone/>
            </a:pPr>
            <a:r>
              <a:rPr lang="en-US" sz="1200" dirty="0">
                <a:solidFill>
                  <a:srgbClr val="7F97C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Ghurki Trust Teaching Hospital (Tue &amp; Thu, 9 AM–1 PM)
</a:t>
            </a:r>
            <a:pPr algn="ctr" indent="0" marL="0">
              <a:buNone/>
            </a:pPr>
            <a:r>
              <a:rPr lang="en-US" sz="1300" b="1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📞 03004130159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2926080" y="4297680"/>
            <a:ext cx="3291840" cy="365760"/>
          </a:xfrm>
          <a:prstGeom prst="roundRect">
            <a:avLst>
              <a:gd name="adj" fmla="val 20000"/>
            </a:avLst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26080" y="42976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D1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professorzahid.com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 to Parotid Gland Tumors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365760" y="960120"/>
            <a:ext cx="502920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Parotid gland is the largest salivary gland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Accounts for 64–80% of all salivary gland tumors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Majority (80%) are benign neoplasms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Malignant parotid tumors: 20% of cases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Any age affected; peak incidence: 4th–6th decade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Painless swelling is the hallmark of benign tumor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Facial nerve palsy → always suspect malignancy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577840" y="91440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1B2B5E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577840" y="9601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996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80–80–80 Rule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943600" y="1554480"/>
            <a:ext cx="914400" cy="685800"/>
          </a:xfrm>
          <a:prstGeom prst="ellipse">
            <a:avLst/>
          </a:prstGeom>
          <a:solidFill>
            <a:srgbClr val="D6E4F0"/>
          </a:solidFill>
          <a:ln w="12700">
            <a:solidFill>
              <a:srgbClr val="D6E4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943600" y="1554480"/>
            <a:ext cx="914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1A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80%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949440" y="164592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Parotid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943600" y="2560320"/>
            <a:ext cx="914400" cy="685800"/>
          </a:xfrm>
          <a:prstGeom prst="ellipse">
            <a:avLst/>
          </a:prstGeom>
          <a:solidFill>
            <a:srgbClr val="90EE90"/>
          </a:solidFill>
          <a:ln w="12700">
            <a:solidFill>
              <a:srgbClr val="90EE9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43600" y="2560320"/>
            <a:ext cx="914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1A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80%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949440" y="265176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Benign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5943600" y="3566160"/>
            <a:ext cx="914400" cy="685800"/>
          </a:xfrm>
          <a:prstGeom prst="ellipse">
            <a:avLst/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0" y="3566160"/>
            <a:ext cx="9144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1A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80%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949440" y="365760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Pleomorphic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Adenoma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Applied Anatomy of the Parotid Gland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knowledge for understanding parotid surgery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14400"/>
            <a:ext cx="51206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Location: Retromandibular fossa, between ramus of mandible (anteriorly) and mastoid process (posteriorly)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Divided into superficial and deep lobes by the facial nerve (CN VII)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Superficial lobe: 80% of gland; Deep lobe: passes through parotid notch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Parotid duct (Stensen's duct): Opens at upper 2nd molar tooth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Capsule: Formed by parotid fascia (extension of investing layer of deep cervical fascia)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365760" y="3611880"/>
            <a:ext cx="8412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Structures Within the Parotid Gland (Lateral → Medial)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65760" y="397764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C9962E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3977640"/>
            <a:ext cx="1920240" cy="548640"/>
          </a:xfrm>
          <a:prstGeom prst="roundRect">
            <a:avLst>
              <a:gd name="adj" fmla="val 10000"/>
            </a:avLst>
          </a:prstGeom>
          <a:solidFill>
            <a:srgbClr val="C9962E"/>
          </a:solidFill>
          <a:ln w="12700">
            <a:solidFill>
              <a:srgbClr val="C9962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3977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1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Facial Nerve (CN VII)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468880" y="397764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7EC8E3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468880" y="3977640"/>
            <a:ext cx="1920240" cy="548640"/>
          </a:xfrm>
          <a:prstGeom prst="roundRect">
            <a:avLst>
              <a:gd name="adj" fmla="val 10000"/>
            </a:avLst>
          </a:prstGeom>
          <a:solidFill>
            <a:srgbClr val="7EC8E3"/>
          </a:solidFill>
          <a:ln w="12700">
            <a:solidFill>
              <a:srgbClr val="7EC8E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468880" y="3977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1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Retromandibular Vein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572000" y="397764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C0392B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572000" y="3977640"/>
            <a:ext cx="1920240" cy="548640"/>
          </a:xfrm>
          <a:prstGeom prst="roundRect">
            <a:avLst>
              <a:gd name="adj" fmla="val 10000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0" y="3977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1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Carotid Artery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675120" y="3977640"/>
            <a:ext cx="1920240" cy="548640"/>
          </a:xfrm>
          <a:prstGeom prst="roundRect">
            <a:avLst>
              <a:gd name="adj" fmla="val 13333"/>
            </a:avLst>
          </a:prstGeom>
          <a:solidFill>
            <a:srgbClr val="90EE9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675120" y="3977640"/>
            <a:ext cx="1920240" cy="548640"/>
          </a:xfrm>
          <a:prstGeom prst="roundRect">
            <a:avLst>
              <a:gd name="adj" fmla="val 10000"/>
            </a:avLst>
          </a:prstGeom>
          <a:solidFill>
            <a:srgbClr val="90EE90"/>
          </a:solidFill>
          <a:ln w="12700">
            <a:solidFill>
              <a:srgbClr val="90EE9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75120" y="39776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1A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Parotid Lymph Nodes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577840" y="914400"/>
            <a:ext cx="3291840" cy="2560320"/>
          </a:xfrm>
          <a:prstGeom prst="roundRect">
            <a:avLst>
              <a:gd name="adj" fmla="val 2857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5577840" y="9144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Significance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623560" y="1325880"/>
            <a:ext cx="31089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Facial nerve: at RISK during parotidectomy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Superficial parotidectomy: tumor + superficial lobe; preserves nerve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parotidectomy: for malignancy or deep lobe tumors</a:t>
            </a:r>
            <a:endParaRPr lang="en-US" sz="11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Frey's Syndrome: auriculotemporal nerve injury → gustatory sweating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Mnemonic: 'Cats, Rabbits, Eat Carrots' — Stensen's duct crosses Masseter → Buccinator → Buccal pad of fat → Oral mucosa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Classification of Parotid Tumors — WHO 2017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Histological classification used in clinical practice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114800" cy="3657600"/>
          </a:xfrm>
          <a:prstGeom prst="roundRect">
            <a:avLst>
              <a:gd name="adj" fmla="val 2000"/>
            </a:avLst>
          </a:prstGeom>
          <a:solidFill>
            <a:srgbClr val="E8F9F1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74320" y="91440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BENIGN (80%)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65760" y="1371600"/>
            <a:ext cx="384048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Pleomorphic Adenoma (50–60%)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Warthin's Tumor (Adenolymphoma) — 2nd most common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Oncocytoma (Oxyphilic adenoma)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Basal Cell Adenoma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Canalicular Adenoma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Myoepithelioma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Lymphadenoma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663440" y="914400"/>
            <a:ext cx="4206240" cy="3657600"/>
          </a:xfrm>
          <a:prstGeom prst="roundRect">
            <a:avLst>
              <a:gd name="adj" fmla="val 2000"/>
            </a:avLst>
          </a:prstGeom>
          <a:solidFill>
            <a:srgbClr val="FFF0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663440" y="914400"/>
            <a:ext cx="4206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MALIGNANT (20%)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754880" y="1371600"/>
            <a:ext cx="393192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Mucoepidermoid Carcinoma — most common malignant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Adenoid Cystic Carcinoma (perineural invasion)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Acinic Cell Carcinoma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Carcinoma ex-Pleomorphic Adenoma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Polymorphous Adenocarcinoma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Salivary Duct Carcinoma</a:t>
            </a:r>
            <a:endParaRPr lang="en-US" sz="12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Undifferentiated / NOS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Adenoid Cystic Ca: perineural spread → facial pain. Mucoepidermoid Ca: most common malignant parotid tumor.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Pleomorphic Adenoma — Benign Mixed Tumor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salivary gland tumor (50–60% of all parotid neoplasms)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14400"/>
            <a:ext cx="51206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Synonyms: Benign Mixed Tumor, Mixed parotid tumor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Arises from myoepithelial cells and ductal epithelium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Mixed: epithelial + mesenchymal (cartilaginous/myxoid) elements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Pseudocapsule: incomplete → risk of recurrence if enucleated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age: 3rd–5th decade; Female &gt; Male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3291840"/>
            <a:ext cx="512064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B2B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Features: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Slow-growing, painless, firm, lobulated swelling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in superficial lobe (tail of parotid)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Skin: freely mobile, no fixity, no facial nerve palsy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Malignant transformation (Carcinoma ex PA): 5–10% if untreated long-term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577840" y="914400"/>
            <a:ext cx="3291840" cy="3657600"/>
          </a:xfrm>
          <a:prstGeom prst="roundRect">
            <a:avLst>
              <a:gd name="adj" fmla="val 2222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577840" y="9144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669280" y="1371600"/>
            <a:ext cx="3108960" cy="868680"/>
          </a:xfrm>
          <a:prstGeom prst="roundRect">
            <a:avLst>
              <a:gd name="adj" fmla="val 8421"/>
            </a:avLst>
          </a:prstGeom>
          <a:solidFill>
            <a:srgbClr val="F9F9F9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5715000" y="139903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Superficial Parotidectomy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715000" y="171907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F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treatment; preserves facial nerve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669280" y="2377440"/>
            <a:ext cx="3108960" cy="868680"/>
          </a:xfrm>
          <a:prstGeom prst="roundRect">
            <a:avLst>
              <a:gd name="adj" fmla="val 8421"/>
            </a:avLst>
          </a:prstGeom>
          <a:solidFill>
            <a:srgbClr val="F9F9F9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715000" y="240487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Total Parotidectomy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715000" y="272491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F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if deep lobe involved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669280" y="3383280"/>
            <a:ext cx="3108960" cy="868680"/>
          </a:xfrm>
          <a:prstGeom prst="roundRect">
            <a:avLst>
              <a:gd name="adj" fmla="val 8421"/>
            </a:avLst>
          </a:prstGeom>
          <a:solidFill>
            <a:srgbClr val="F9F9F9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715000" y="3410712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Enucleation alone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715000" y="3730752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4A5F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— 40–50% recurrence rate!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NEVER do simple enucleation for PA — pseudocapsule is thin and incomplete → 40–50% recurrence. Superficial parotidectomy is the gold standard!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Warthin's Tumor — Adenolymphoma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2nd most common benign parotid tumor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365760" y="914400"/>
            <a:ext cx="512064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called: Papillary Cystadenoma Lymphomatosum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Arises from salivary gland inclusions in parotid lymph nodes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Strongly associated with SMOKING (7× increased risk)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Bilateral in 10–15% cases — unique feature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Peak: 6th–7th decade; Male &gt; Female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Soft, fluctuant swelling; lower pole of parotid</a:t>
            </a:r>
            <a:endParaRPr lang="en-US" sz="13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3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 spot on Technetium-99m scan (oncocytes concentrate Tc-99m)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577840" y="914400"/>
            <a:ext cx="3291840" cy="3291840"/>
          </a:xfrm>
          <a:prstGeom prst="roundRect">
            <a:avLst>
              <a:gd name="adj" fmla="val 2222"/>
            </a:avLst>
          </a:prstGeom>
          <a:solidFill>
            <a:srgbClr val="E8F4FD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5577840" y="9144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Facts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669280" y="1371600"/>
            <a:ext cx="3017520" cy="594360"/>
          </a:xfrm>
          <a:prstGeom prst="roundRect">
            <a:avLst>
              <a:gd name="adj" fmla="val 12308"/>
            </a:avLst>
          </a:prstGeom>
          <a:solidFill>
            <a:srgbClr val="F0F4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5715000" y="1408176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96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Bilateral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040880" y="1408176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10–15%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669280" y="2075688"/>
            <a:ext cx="3017520" cy="594360"/>
          </a:xfrm>
          <a:prstGeom prst="roundRect">
            <a:avLst>
              <a:gd name="adj" fmla="val 12308"/>
            </a:avLst>
          </a:prstGeom>
          <a:solidFill>
            <a:srgbClr val="F0F4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5715000" y="2112264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Smoking link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7040880" y="2112264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7× risk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669280" y="2779776"/>
            <a:ext cx="3017520" cy="594360"/>
          </a:xfrm>
          <a:prstGeom prst="roundRect">
            <a:avLst>
              <a:gd name="adj" fmla="val 12308"/>
            </a:avLst>
          </a:prstGeom>
          <a:solidFill>
            <a:srgbClr val="F0F4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5715000" y="2816352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7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Malignant Tx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040880" y="2816352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rare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0" y="3483864"/>
            <a:ext cx="3017520" cy="594360"/>
          </a:xfrm>
          <a:prstGeom prst="roundRect">
            <a:avLst>
              <a:gd name="adj" fmla="val 12308"/>
            </a:avLst>
          </a:prstGeom>
          <a:solidFill>
            <a:srgbClr val="F0F4FF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5715000" y="3520440"/>
            <a:ext cx="1280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6B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Histology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040880" y="3520440"/>
            <a:ext cx="1554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Oncocytes + lymphoid stroma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65760" y="425196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B2B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Histology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65760" y="4480560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 layer of oncocytic (oxyphilic) epithelium overlying dense lymphoid stroma with germinal centres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365760" y="4645152"/>
            <a:ext cx="8412480" cy="594360"/>
          </a:xfrm>
          <a:prstGeom prst="roundRect">
            <a:avLst>
              <a:gd name="adj" fmla="val 9231"/>
            </a:avLst>
          </a:prstGeom>
          <a:solidFill>
            <a:srgbClr val="FFF8E1"/>
          </a:solidFill>
          <a:ln w="19050">
            <a:solidFill>
              <a:srgbClr val="C9962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69087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D4C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Clinical Pearl: Warthin's = Bilateral + Bilateral smoker. Hot on Tc-99m scan. Treat with superficial parotidectomy.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4572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Mucoepidermoid Carcinoma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68580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malignant tumor of parotid gland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solidFill>
            <a:srgbClr val="1B2B5E"/>
          </a:solidFill>
          <a:ln w="12700">
            <a:solidFill>
              <a:srgbClr val="1B2B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2880" y="4892040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C996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 |  LMDC  |  Hameed Latif Hospital  |  Ghurki Trust Teaching Hospital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8595360" cy="502920"/>
          </a:xfrm>
          <a:prstGeom prst="roundRect">
            <a:avLst>
              <a:gd name="adj" fmla="val 14545"/>
            </a:avLst>
          </a:prstGeom>
          <a:solidFill>
            <a:srgbClr val="FFF0F0"/>
          </a:solidFill>
          <a:ln w="12700">
            <a:solidFill>
              <a:srgbClr val="D6E4F0"/>
            </a:solidFill>
            <a:prstDash val="solid"/>
          </a:ln>
          <a:effectLst>
            <a:outerShdw sx="100000" sy="100000" kx="0" ky="0" algn="bl" rotWithShape="0" blurRad="50800" dist="25400" dir="27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65760" y="960120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malignant parotid tumor in both adults and children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508760"/>
            <a:ext cx="502920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Arises from excretory duct epithelium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Contains: Mucous cells, Epidermoid (squamous) cells, Intermediate cells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b="1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Grading determines prognosis:</a:t>
            </a:r>
            <a:endParaRPr lang="en-US" sz="125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A7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Low-grade: well-differentiated, good prognosis, resembles benign; treat with surgery</a:t>
            </a:r>
            <a:endParaRPr lang="en-US" sz="1250" dirty="0"/>
          </a:p>
          <a:p>
            <a:pPr lvl="1" marL="6858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High-grade: aggressive, poor prognosis, may mimic squamous cell carcinoma</a:t>
            </a:r>
            <a:endParaRPr lang="en-US" sz="12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1C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Treatment: Surgery ± radiotherapy depending on grade</a:t>
            </a:r>
            <a:endParaRPr lang="en-US" sz="125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251960"/>
          <a:ext cx="8229600" cy="868680"/>
        </p:xfrm>
        <a:graphic>
          <a:graphicData uri="http://schemas.openxmlformats.org/drawingml/2006/table">
            <a:tbl>
              <a:tblPr/>
              <a:tblGrid>
                <a:gridCol w="1645920"/>
                <a:gridCol w="3291840"/>
                <a:gridCol w="3291840"/>
              </a:tblGrid>
              <a:tr h="21717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Grade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Histology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Prognosis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B5E"/>
                    </a:solidFill>
                  </a:tcPr>
                </a:tc>
              </a:tr>
              <a:tr h="21717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Predominantly mucous cells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Excellent (&gt;90% 5yr survival)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17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Intermediate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Mixed pattern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Good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17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Predominantly epidermoid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Poor (&lt;50% 5yr)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Parotid Gland Tumors</dc:title>
  <dc:subject>PptxGenJS Presentation</dc:subject>
  <dc:creator>Prof. Dr. Zahid Mahmood</dc:creator>
  <cp:lastModifiedBy>Prof. Dr. Zahid Mahmood</cp:lastModifiedBy>
  <cp:revision>1</cp:revision>
  <dcterms:created xsi:type="dcterms:W3CDTF">2026-06-26T16:43:16Z</dcterms:created>
  <dcterms:modified xsi:type="dcterms:W3CDTF">2026-06-26T16:43:16Z</dcterms:modified>
</cp:coreProperties>
</file>