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1"/>
    <p:restoredTop sz="94676"/>
  </p:normalViewPr>
  <p:slideViewPr>
    <p:cSldViewPr snapToGrid="0" snapToObjects="1">
      <p:cViewPr varScale="1">
        <p:scale>
          <a:sx n="114" d="100"/>
          <a:sy n="114" d="100"/>
        </p:scale>
        <p:origin x="17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69012"/>
            <a:ext cx="8229600" cy="919976"/>
          </a:xfrm>
        </p:spPr>
        <p:txBody>
          <a:bodyPr>
            <a:normAutofit/>
          </a:bodyPr>
          <a:lstStyle/>
          <a:p>
            <a:pPr algn="ctr"/>
            <a:r>
              <a:rPr sz="4400" b="1" dirty="0">
                <a:solidFill>
                  <a:srgbClr val="FF0000"/>
                </a:solidFill>
              </a:rPr>
              <a:t>Parastomal Hernia Lecture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dirty="0"/>
              <a:t>Complications &amp;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Complications: recurrence, mesh infection, bowel erosion</a:t>
            </a:r>
          </a:p>
          <a:p>
            <a:r>
              <a:t>Summary:</a:t>
            </a:r>
          </a:p>
          <a:p>
            <a:r>
              <a:t>- Very common complication of stomas</a:t>
            </a:r>
          </a:p>
          <a:p>
            <a:r>
              <a:t>- Challenging to manage</a:t>
            </a:r>
          </a:p>
          <a:p>
            <a:r>
              <a:t>- Mesh-based repair or prophylaxis reduces risk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dirty="0"/>
              <a:t>Statement of the 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Parastomal hernia is one of the most common complications of stoma formation (&gt;50%).</a:t>
            </a:r>
          </a:p>
          <a:p>
            <a:r>
              <a:rPr dirty="0"/>
              <a:t>Difficult to manage and causes significant patient morbidity.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Define parastomal hernia</a:t>
            </a:r>
          </a:p>
          <a:p>
            <a:r>
              <a:rPr dirty="0"/>
              <a:t>Understand incidence &amp; risk factors</a:t>
            </a:r>
          </a:p>
          <a:p>
            <a:r>
              <a:rPr dirty="0"/>
              <a:t>Recognize clinical features</a:t>
            </a:r>
          </a:p>
          <a:p>
            <a:r>
              <a:rPr dirty="0"/>
              <a:t>Discuss diagnostic tools</a:t>
            </a:r>
          </a:p>
          <a:p>
            <a:r>
              <a:rPr dirty="0"/>
              <a:t>Review surgical &amp; prophylactic management</a:t>
            </a:r>
          </a:p>
          <a:p>
            <a:r>
              <a:rPr dirty="0"/>
              <a:t>List complications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dirty="0"/>
              <a:t>Definition &amp; Incidence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Herniation around abdominal stoma site</a:t>
            </a:r>
          </a:p>
          <a:p>
            <a:r>
              <a:rPr dirty="0"/>
              <a:t>Occurs after colostomy/ileostomy</a:t>
            </a:r>
          </a:p>
          <a:p>
            <a:r>
              <a:rPr dirty="0"/>
              <a:t>Incidence: &gt;50% over time</a:t>
            </a:r>
          </a:p>
          <a:p>
            <a:r>
              <a:rPr dirty="0"/>
              <a:t>👉 Insert Fig. (Bailey &amp; Love diagram of stoma/hernia)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dirty="0"/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Bulging/swelling around stoma</a:t>
            </a:r>
          </a:p>
          <a:p>
            <a:r>
              <a:t>Difficulty fitting stoma appliance → leakage</a:t>
            </a:r>
          </a:p>
          <a:p>
            <a:r>
              <a:t>Intermittent obstruction</a:t>
            </a:r>
          </a:p>
          <a:p>
            <a:r>
              <a:t>Pain, discomfort, cosmetic deformity</a:t>
            </a:r>
          </a:p>
          <a:p>
            <a:r>
              <a:t>👉 Insert clinical photo/diagram here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dirty="0"/>
              <a:t>Guess the Diagnosis (Case-based)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51302"/>
          </a:xfrm>
        </p:spPr>
        <p:txBody>
          <a:bodyPr/>
          <a:lstStyle/>
          <a:p>
            <a:r>
              <a:rPr dirty="0"/>
              <a:t>A 60-year-old colostomy patient presents with:</a:t>
            </a:r>
          </a:p>
          <a:p>
            <a:r>
              <a:rPr dirty="0"/>
              <a:t>- Swelling around stoma</a:t>
            </a:r>
          </a:p>
          <a:p>
            <a:r>
              <a:rPr dirty="0"/>
              <a:t>- Poor appliance fitting</a:t>
            </a:r>
          </a:p>
          <a:p>
            <a:r>
              <a:rPr dirty="0"/>
              <a:t>- Recurrent obstruction symptoms</a:t>
            </a:r>
          </a:p>
          <a:p>
            <a:r>
              <a:rPr dirty="0"/>
              <a:t>Diagnosis?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22CB34-549C-CE6F-258F-516653FBF333}"/>
              </a:ext>
            </a:extLst>
          </p:cNvPr>
          <p:cNvSpPr txBox="1"/>
          <p:nvPr/>
        </p:nvSpPr>
        <p:spPr>
          <a:xfrm>
            <a:off x="4415883" y="5675971"/>
            <a:ext cx="30123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K" sz="2800" b="1" dirty="0">
                <a:solidFill>
                  <a:srgbClr val="FF0000"/>
                </a:solidFill>
              </a:rPr>
              <a:t>Parastomal Hernia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dirty="0"/>
              <a:t>Diagnostic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Clinical examination usually sufficient</a:t>
            </a:r>
          </a:p>
          <a:p>
            <a:r>
              <a:t>CT/US: confirm sac contents, complications</a:t>
            </a:r>
          </a:p>
          <a:p>
            <a:r>
              <a:t>Differentiate from incisional hernia</a:t>
            </a:r>
          </a:p>
          <a:p>
            <a:r>
              <a:t>👉 Insert CT image/diagram placeholder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dirty="0"/>
              <a:t>Management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t>Ideal: stoma reversal (if feasible)</a:t>
            </a:r>
          </a:p>
          <a:p>
            <a:r>
              <a:t>Relocation: not preferred (same recurrence risk)</a:t>
            </a:r>
          </a:p>
          <a:p>
            <a:r>
              <a:t>Mesh repair:</a:t>
            </a:r>
          </a:p>
          <a:p>
            <a:r>
              <a:t>- Retromuscular (preferred)</a:t>
            </a:r>
          </a:p>
          <a:p>
            <a:r>
              <a:t>- Intraperitoneal (Sugarbaker, Keyhole technique)</a:t>
            </a:r>
          </a:p>
          <a:p>
            <a:r>
              <a:t>Laparoscopic approaches also possible</a:t>
            </a:r>
          </a:p>
          <a:p>
            <a:r>
              <a:t>👉 Insert surgical diagram placeholder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dirty="0"/>
              <a:t>Prophylaxis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Prophylactic large-pore polypropylene mesh at stoma formation</a:t>
            </a:r>
          </a:p>
          <a:p>
            <a:r>
              <a:t>Retromuscular placement with central aperture</a:t>
            </a:r>
          </a:p>
          <a:p>
            <a:r>
              <a:t>Reduces incidence significantly</a:t>
            </a:r>
          </a:p>
          <a:p>
            <a:r>
              <a:t>👉 Insert mesh prophylaxis diagram placeholder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268</Words>
  <Application>Microsoft Macintosh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Statement of the Day</vt:lpstr>
      <vt:lpstr>Learning Objectives</vt:lpstr>
      <vt:lpstr>Definition &amp; Incidence</vt:lpstr>
      <vt:lpstr>Clinical Features</vt:lpstr>
      <vt:lpstr>Guess the Diagnosis (Case-based)</vt:lpstr>
      <vt:lpstr>Diagnostic Methods</vt:lpstr>
      <vt:lpstr>Management Options</vt:lpstr>
      <vt:lpstr>Prophylaxis</vt:lpstr>
      <vt:lpstr>Complications &amp; Summary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dr.zahidmahmood@gmail.com</cp:lastModifiedBy>
  <cp:revision>4</cp:revision>
  <dcterms:created xsi:type="dcterms:W3CDTF">2013-01-27T09:14:16Z</dcterms:created>
  <dcterms:modified xsi:type="dcterms:W3CDTF">2025-09-21T14:07:16Z</dcterms:modified>
  <cp:category/>
</cp:coreProperties>
</file>