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</p:sldIdLst>
  <p:notesMasterIdLst>
    <p:notesMasterId r:id="rId7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notesMaster" Target="notesMasters/notesMaster1.xml"/><Relationship Id="rId80" Type="http://schemas.openxmlformats.org/officeDocument/2006/relationships/presProps" Target="presProps.xml"/><Relationship Id="rId81" Type="http://schemas.openxmlformats.org/officeDocument/2006/relationships/viewProps" Target="viewProps.xml"/><Relationship Id="rId82" Type="http://schemas.openxmlformats.org/officeDocument/2006/relationships/theme" Target="theme/theme1.xml"/><Relationship Id="rId8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بِسْمِ اللّٰهِ الرَّحْمٰنِ الرَّحِيْم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PANCREATITIS &amp;</a:t>
            </a:r>
            <a:endParaRPr lang="en-US" sz="3800" dirty="0"/>
          </a:p>
          <a:p>
            <a:pPr algn="ctr" indent="0" marL="0">
              <a:buNone/>
            </a:pPr>
            <a:r>
              <a:rPr lang="en-US" sz="38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PANCREATIC CANCER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457200" y="1792224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Pancreatitis  •  Chronic Pancreatitis  •  Pancreatic Cancer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2286000" y="2267712"/>
            <a:ext cx="457200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2395728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Prof. Dr. Zahid Mahmood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57200" y="2743200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of Surgery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3090672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Lahore Medical &amp; Dental College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3438144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Hameed Latif Hospital  |  Ghurki Trust Teaching Hospital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926080" y="38587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MBBS Students  |  General Surgery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 — Key Tests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Serum amylase: over 1000 IU/L — diagnostic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Serum lipase: more specific and persistent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USS abdomen: gallstones and biliary dilatation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 with contrast — staging severity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CT scan showing oedematous pancreas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Serum Amylase — Points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Normal: 25 to 125 IU/L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1000 in acute pancreatitis — diagnostic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Raised in many other conditions — not specific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be normal in late or alcoholic pancreatitis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serum amylase levels and causes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CT Grading — Balthazar Score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A: normal pancreas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B: focal or diffuse enlargement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C: peripancreatic inflammation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D: single fluid collection; Grade E: two or more collections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Balthazar Grade D — fluid collection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Severity Assessment — Revised Atlanta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Mild: no organ failure, no complications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Moderate: transient organ failure under 48 hours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Severe: persistent organ failure over 48 hours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Mortality rises dramatically with persistent failure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Revised Atlanta classification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Ranson's Criteria — Admission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 over 55 years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WCC over 16,000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Blood glucose over 11 mmol/L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LDH over 350, AST over 250 IU/L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Ranson's criteria on admission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Ranson's Criteria — 48 Hours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Haematocrit fall over 10%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 rise over 5 mg/dL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Serum calcium below 2.0 mmol/L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PaO2 below 8 kPa, Base deficit over 4, Fluid need over 6 L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Ranson's criteria at 48 hours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Ranson's Score — Mortality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0 to 2: mortality under 1%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3 to 4: mortality 15%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5 to 6: mortality 40%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over 7: mortality nearly 100%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Ranson's score vs mortality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— Mild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fluid resuscitation — aggressive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 by mouth — gut rest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Adequate analgesia — opioids often needed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Monitor: urine output, vitals, bloods daily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mild pancreatitis management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— Severe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HDU or ICU admission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Aggressive fluid resuscitation — 250 to 500 mL per hour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Nutritional support — enteral via nasojejunal tube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organ failure: ventilate, dialyse, vasopressors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severe pancreatitis intensive management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Enteral vs Parenteral Nutrition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Enteral nutrition via nasojejunal tube — preferred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Maintains gut barrier — prevents bacterial translocation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TPN only if enteral route not possible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within 24 to 48 hours of admission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nasojejunal tube feeding in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A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Acute Pancreatitis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1371600" y="3273552"/>
            <a:ext cx="6400800" cy="0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3456432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LMDC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 — Early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lung injury — ARDS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kidney injury — oliguric renal failure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 — hypovolaemic and septic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Disseminated intravascular coagulation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early systemic complications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 — Late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necrosis — 20% of severe cases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Infected necrosis — most feared complication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pseudocyst — fluid collection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abscess — rare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late complications of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Pancreatic Necrosis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CT: areas of non-enhancement in pancreas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Sterile necrosis: manage conservatively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Infected necrosis: elevated WCC, fever, gas on 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Infected: necrosectomy or minimally invasive drainage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pancreatic necrosis — non-enhancing areas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Step-Up Approach for Infected Necrosis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1: antibiotics — carbapenems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2: percutaneous drainage under CT guidance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3: video-assisted retroperitoneal debridement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4: open necrosectomy — only if all else fails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step-up approach for infected necrosis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Pancreatic Pseudocyst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collection without epithelial lining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Develops 4 to 6 weeks after acute pancreatitis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Features: epigastric mass, pain, nausea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Small: observe; large: drain endoscopically or surgically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pancreatic pseudocyst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ERCP in Gallstone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ERCP within 24 to 72 hours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if cholangitis or persistent obstruction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Sphincterotomy removes stone from bile duct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routinely needed in mild gallstone pancreatitis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ERCP for bile duct stone in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Cholecystectomy After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Gallstone pancreatitis: cholecystectomy same admission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Prevents 30% recurrence if delayed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Laparoscopic cholecystectomy — standard of care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Delay increases recurrent pancreatitis risk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timing of cholecystectomy after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B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Chronic Pancreatitis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1371600" y="3273552"/>
            <a:ext cx="6400800" cy="0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3456432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LMDC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Chronic Pancreatitis — Definition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Progressive fibroinflammatory disease of pancreas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Irreversible parenchymal destruction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 in exocrine and endocrine failure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Alcohol most common cause — 70%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chronic pancreatitis — fibrosis and calcification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Causes of Chronic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Alcohol — most common cause (70%)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Idiopathic — second most common (20%)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Hereditary — PRSS1 mutation (trypsinogen gene)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Obstructive, autoimmune, tropical — less common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causes of chronic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Acute Pancreatitis — Definition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inflammation of the pancreas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Premature activation of digestive enzymes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Causes pancreatic autodigestion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80% mild — 20% severe with organ failure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pancreas anatomy and enzyme activation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Pathology — Chronic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Fibrosis replaces normal pancreatic tissue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Ductal strictures and calcification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stones — calculi in duct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Exocrine and endocrine failure — late disease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chronic pancreatitis CT — calcification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— Pain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Recurrent epigastric pain — radiates to back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 triggered by fatty meals or alcohol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Relieved by leaning forward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 decreases as gland burns out — late disease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pain pattern in chronic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— Malabsorption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Steatorrhoea — greasy, floating, foul-smelling stools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90% exocrine function lost before symptoms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Weight loss — malnutrition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Fat-soluble vitamin deficiency — A, D, E, K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steatorrhoea — greasy floating stool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Diabetes in Chronic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3c diabetes — pancreatogenic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Loss of islet cells — both insulin and glucagon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Brittle diabetes — difficult to control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Treatment: oral agents first — insulin when needed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type 3c diabetes in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 — Chronic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 — calcification and ductal dilatation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MRCP — ductal anatomy without contrast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Faecal elastase — low in exocrine insufficiency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HbA1c — assess endocrine function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chronic pancreatitis — calcification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MRCP — Key Investigation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Magnetic Resonance Cholangiopancreatography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Shows pancreatic duct — chain of lakes appearance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Non-invasive — no radiation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Identifies strictures, calculi and dilatation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MRCP image: chain of lakes in chronic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Medical Management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Alcohol and smoking cessation — essential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enzyme replacement — Creon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Fat-soluble vitamin supplementation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Analgesia: stepwise — paracetamol to opioids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chronic pancreatitis medical management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Pancreatic Enzyme Replacement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Creon — lipase, amylase, protease capsules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Taken with meals and snacks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Dose adjusted to stool consistency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Enteric-coated — protects from gastric acid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Creon capsules — enzyme replacement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Management — Indications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 not controlled with medical therapy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Suspected malignancy — biopsy needed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Bile duct or duodenal obstruction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Pseudocyst — symptomatic or large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indications for surgery in chronic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Procedures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Puestow procedure — lateral pancreaticojejunostomy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Beger procedure — duodenum-preserving pancreatic head resection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Frey procedure — combination of Beger and Puestow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pancreatectomy — last resort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Puestow and Frey procedures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Incidence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to 80 per 100,000 population per year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Increasing incidence — gallstones and alcohol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age: 40 to 60 years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Mortality: 3% mild — up to 30% severe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acute pancreatitis incidence and mortality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Puestow Procedure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Longitudinal opening of pancreatic duct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Side-to-side anastomosis to Roux loop of jejunum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Decompresses the duct — relieves pain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when duct dilatation over 6 mm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Puestow lateral pancreaticojejunostomy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 of Chronic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Pseudocyst — most common complication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cancer — 4% at 20 years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bile duct stricture — jaundice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Portal vein thrombosis — from local inflammation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complications of chronic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C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Pancreatic Cancer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1371600" y="3273552"/>
            <a:ext cx="6400800" cy="0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3456432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LMDC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Pancreatic Cancer — Overview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Fourth most common cause of cancer death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5-year survival less than 10% — poor prognosis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80% present with unresectable disease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Adenocarcinoma of ductal origin — 90%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pancreatic cancer survival statistics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Incidence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to 15 per 100,000 population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age: 65 to 80 years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Slightly more common in males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Rising incidence — unclear reason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pancreatic cancer incidence by age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Factors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Smoking — doubles the risk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Chronic pancreatitis — especially hereditary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Diabetes mellitus — both cause and effect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history — BRCA2, PALB2 mutations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pancreatic cancer risk factors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Site of Pancreatic Cancer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 of pancreas — 70%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Body of pancreas — 15%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Tail of pancreas — 10%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Diffuse involvement — 5%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pancreatic cancer sites and frequency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Pathology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ductal adenocarcinoma — 90%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KRAS mutation — initiating event in 90%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Desmoplastic stroma — surrounds tumour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Perineural invasion — causes intractable pain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pancreatic adenocarcinoma pathology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— Head of Pancreas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Painless progressive jaundice — most common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Dark urine — pale stools — pruritus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Weight loss and anorexia — constitutional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Courvoisier's sign — palpable gallbladder with jaundice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jaundiced patient with palpable gallbladder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Courvoisier's Law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Palpable gallbladder with jaundice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NOT due to gallstones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gallstones cause chronic fibrosis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Suggests malignant obstruction of bile duct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Courvoisier's law illustration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Aetiology — GET SMASHED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 — Gallstones (40% — most common in UK and Pakistan)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— Ethanol (35% — most common in Western countries)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 — Trauma, S — Steroids, M — Mumps and infection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— Autoimmune, S — Scorpion venom, H — Hyperlipidaemia/Ca, D — ERCP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GET SMASHED mnemonic for pancreatitis causes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— Body and Tail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jaundice — biliary tract not obstructed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Weight loss and abdominal pain — back radiation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onset diabetes — early sign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Often presents very late — poor prognosis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body and tail pancreatic cancer — late presentation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Trousseau's Sign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Migratory thrombophlebitis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Associated with occult visceral cancer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cancer — classic association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Hypercoagulable state — thrombosis risk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migratory thrombophlebitis in pancreatic cancer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Tumour Markers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 19-9 — most useful marker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Elevated in 80% of pancreatic cancers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specific — raised in jaundice and cholangitis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Used for monitoring response — not diagnosis alone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CA 19-9 sensitivity and specificity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 — Imaging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pancreatic protocol — gold standard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Dual phase with contrast — assess vasculature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MRI and MRCP — biliary and ductal anatomy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EUS — endoscopic ultrasound — biopsy access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pancreatic head mass with bile duct dilatation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CT Pancreatic Protocol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Triple-phase CT — arterial, portal venous, delayed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Assess: size, location, vessel involvement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 or portal vein encasement — unresectable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Liver and peritoneal metastases — staging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pancreatic head tumour — vascular assessment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Double Duct Sign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Dilatation of both CBD and pancreatic duct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Seen on CT, MRCP or USS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Suggests obstruction at ampulla or pancreatic head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Highly suggestive of periampullary cancer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MRCP image: double duct sign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Staging — Resectability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Resectable: no vessel involvement, no metastasis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Borderline resectable: tumour contacts SMA or portal vein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Locally advanced: encases major vessels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Metastatic: liver, peritoneum, lung — unresectable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resectability criteria for pancreatic cancer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Treatment — Whipple's Operation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Pancreaticoduodenectomy — Whipple's procedure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Removes: head of pancreas, duodenum, CBD, gallbladder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resectable cancer of head of pancreas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5-year survival after resection: 20 to 25%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Whipple's procedure — resection specimen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Whipple's — Reconstruction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anastomoses after resection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Pancreaticojejunostomy — pancreas to jejunum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Hepaticojejunostomy — bile duct to jejunum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Gastrojejunostomy — stomach to jejunum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Whipple's reconstruction — three anastomoses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Distal Pancreatectomy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tumours in body or tail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Resect body and tail of pancreas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Splenectomy usually performed simultaneously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Laparoscopic approach increasingly used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distal pancreatectomy with splenectomy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Pathophysiology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Trypsinogen converts to trypsin prematurely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Trypsin activates other pancreatic enzymes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Autodigestion of pancreatic parenchyma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and systemic inflammatory cascade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enzyme activation cascade in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Adjuvant Chemotherapy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Gemcitabine — first-line adjuvant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FOLFIRINOX — oxaliplatin, irinotecan, 5-FU, leucovorin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Improves 5-year survival by 10 to 15%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within 12 weeks of surgery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adjuvant chemotherapy options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Palliative Treatment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80% present unresectable — palliation is aim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Biliary stent — relieve jaundice (ERCP or PTC)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Gastric bypass — if duodenal obstruction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Pain: coeliac plexus block, analgesia ladder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palliative options for pancreatic cancer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Biliary Stenting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ERCP: endoscopic stent via duodenoscope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Metal stent preferred — longer lasting than plastic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PTC: percutaneous transhepatic if ERCP fails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Relieves jaundice — improves quality of life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ERCP stent placement in pancreatic cancer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Coeliac Plexus Block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Injection of alcohol into coeliac plexus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Destroys pain fibres from pancreas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Used for severe intractable pancreatic pain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Effective in 70 to 80% — lasts several months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coeliac plexus block technique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Other Pancreatic Tumours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Neuroendocrine tumours — insulinoma, gastrinoma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Insulinoma: hypoglycaemia — Whipple's triad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Gastrinoma: peptic ulcers — Zollinger-Ellison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Mucinous cystadenoma — malignant potential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pancreatic tumour classification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Insulinoma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pancreatic neuroendocrine tumour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Whipple's triad: hypoglycaemia, symptoms, relief with glucose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90% benign — surgical enucleation curative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Localise: CT, EUS, intraoperative USS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insulinoma Whipple's triad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Zollinger-Ellison Syndrome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Gastrinoma — secretes excess gastrin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Multiple peptic ulcers — atypical locations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Diarrhoea — hypersecretion of acid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Treatment: proton pump inhibitors + resect tumour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Zollinger-Ellison syndrome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1 — Acute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Man, 42, severe epigastric pain after fatty meal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Nausea and vomiting, leans forward for relief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Amylase 2800 IU/L, USS: gallstones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Diagnosis: gallstone pancreatitis — admit, IV fluids, analgesia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oedematous pancreas in acute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2 — Chronic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Man, 55, chronic alcohol use, recurrent epigastric pain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Steatorrhoea, 10 kg weight loss over 6 months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CT: calcification in pancreas, dilated duct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Diagnosis: chronic pancreatitis — stop alcohol, Creon, analgesia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pancreatic calcification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3 — Pancreatic Cancer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Man, 67, progressive jaundice over 6 weeks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Dark urine, pale stools, weight loss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Palpable gallbladder in right upper quadrant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CT: head of pancreas mass — plan Whipple's if resectable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pancreatic head mass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Severe epigastric pain — radiates to back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 relieved by leaning forward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Nausea and vomiting — constant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Low-grade fever — early sign of inflammation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patient position of comfort in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Questions 1 to 4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Q1: Most common cause of acute pancreatitis in Pakistan? — Gallstones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Q2: GET SMASHED — G stands for? — Gallstones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Q3: Cullen's sign is? — Periumbilical bruising in pancreatitis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Q4: Courvoisier's law — palpable GB with jaundice NOT due to? — Gallstones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MCQ answer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Questions 5 to 8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Q5: Most common site of pancreatic cancer? — Head of pancreas (70%)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Q6: Whipple's procedure removes? — Head, duodenum, CBD, gallbladder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Q7: CA 19-9 sensitivity in pancreatic cancer? — 80%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Q8: Double duct sign suggests? — Periampullary or pancreatic head cancer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MCQ answer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Questions 9 to 12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Q9: Most common cause of chronic pancreatitis? — Alcohol (70%)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Q10: Creon is used for? — Exocrine pancreatic insufficiency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Q11: Whipple's triad is seen in? — Insulinoma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Q12: Infected pancreatic necrosis treatment? — Step-up approach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MCQ answer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Viva Questions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Classify causes of acute pancreatitis using GET SMASHED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 you assess severity of acute pancreatitis?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Whipple's procedure — what is removed?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Courvoisier's law and its significance?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Viva question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High-Yield Exam Points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SMASHED: Gallstones and Ethanol — top two causes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Cullen's (periumbilical) and Grey Turner's (flank) — haemorrhagic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Courvoisier's: palpable GB + jaundice = malignancy not stones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Whipple's: head, duodenum, CBD, GB — three anastomoses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Summary: 4 must-know exam facts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High-Yield Exam Points 2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Pseudocyst: 4 to 6 weeks after acute pancreatitis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Double duct sign: CBD and PD dilated = periampullary cancer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 19-9: monitoring — not diagnostic alone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Cholecystectomy same admission — prevents 30% recurrence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Summary: 4 more exam facts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 — 27th Edition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Sabiston Textbook of Surgery — 21st 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Guidelines — Pancreatitis 2023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Schwartz Principles of Surgery — 11th Ed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Textbook covers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جزاک اللہ خیراً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457200" y="19202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Prof. Dr. Zahid Mahmood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57200" y="233172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of Surgery — LMDC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274320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Hameed Latif Hospital  (6–8 PM, Mon–Sat)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315468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Ghurki Trust Hospital  (Tue &amp; Thu, 9AM–1PM)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57200" y="356616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📞  03004130159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57200" y="39776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professorzahid.com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Physical Signs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Epigastric tenderness — guarding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Distension — paralytic ileus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Jaundice — if gallstone obstructs bile duct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Absent bowel sounds — ileus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epigastric examination in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Cullen's and Grey Turner's Signs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Cullen's sign: periumbilical bruising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Grey Turner's sign: flank bruising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indicate haemoperitoneum from pancreas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signs — present in severe haemorrhagic pancreatitis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Cullen's and Grey Turner's signs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77</Slides>
  <Notes>77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Pancreatitis and Pancreatic Cancer</dc:title>
  <dc:subject>PptxGenJS Presentation</dc:subject>
  <dc:creator>Prof. Dr. Zahid Mahmood</dc:creator>
  <cp:lastModifiedBy>Prof. Dr. Zahid Mahmood</cp:lastModifiedBy>
  <cp:revision>1</cp:revision>
  <dcterms:created xsi:type="dcterms:W3CDTF">2026-06-29T08:36:08Z</dcterms:created>
  <dcterms:modified xsi:type="dcterms:W3CDTF">2026-06-29T08:36:08Z</dcterms:modified>
</cp:coreProperties>
</file>