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7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7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5604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451074-9162-71F0-7412-077035BADCAD}"/>
              </a:ext>
            </a:extLst>
          </p:cNvPr>
          <p:cNvSpPr txBox="1"/>
          <p:nvPr/>
        </p:nvSpPr>
        <p:spPr>
          <a:xfrm>
            <a:off x="2134926" y="1512937"/>
            <a:ext cx="4572000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بِسْمِ اللّٰهِ الرَّحْمٰنِ الرَّحِيْم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66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🕐  Clinical Features — Chronic Osteomyelitis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6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Osteomyelitis of the Jaws  |  BDS Lecture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CHRONIC SUPPURATIVE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74320" y="1188720"/>
            <a:ext cx="4206240" cy="3611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Dull, persistent aching pain (may be intermittent)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Intra-oral or extra-oral draining sinuses / fistulae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Sequestrum: dead bone visible or palpable in wound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Involucrum: surrounding reactive periosteal bone shell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Cloacae: openings in involucrum through which pus drains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Hard, woody jaw swelling; pathological fracture (severe)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663440" y="77724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GARRE'S OSTEOMYELITIS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663440" y="1188720"/>
            <a:ext cx="337930" cy="2029968"/>
          </a:xfrm>
          <a:prstGeom prst="roundRect">
            <a:avLst>
              <a:gd name="adj" fmla="val 4505"/>
            </a:avLst>
          </a:prstGeom>
          <a:solidFill>
            <a:srgbClr val="EAF0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898003" y="1815973"/>
            <a:ext cx="3872285" cy="1874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/ adolescents (&lt; 20 years)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Unilateral bony hard expansion of mandible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Low-grade infection — usually near carious molar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pus, no fistula, no sequestrum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X-ray: 'onion-skin' periosteal layering (PATHOGNOMONIC)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Treatment: remove causative tooth → resolves completely</a:t>
            </a:r>
            <a:endParaRPr lang="en-US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6C61B6-455C-1B8B-0C45-6CCE30669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42" y="2132330"/>
            <a:ext cx="1214036" cy="17246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3200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🧪  Investigations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6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 sz="320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Osteomyelitis of the Jaws  |  BDS Lecture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502920" cy="50292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3200"/>
          </a:p>
        </p:txBody>
      </p:sp>
      <p:sp>
        <p:nvSpPr>
          <p:cNvPr id="8" name="Text 6"/>
          <p:cNvSpPr/>
          <p:nvPr/>
        </p:nvSpPr>
        <p:spPr>
          <a:xfrm>
            <a:off x="365760" y="914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60120" y="8503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OPG (Orthopantomograph)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65760" y="143560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First-line; wide view of both jaws; available everywhere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5760" y="167335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Moth-eaten bone, sequestrum, periosteal reaction — changes lag 2 weeks behind symptoms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70916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13" name="Shape 11"/>
          <p:cNvSpPr/>
          <p:nvPr/>
        </p:nvSpPr>
        <p:spPr>
          <a:xfrm>
            <a:off x="4800600" y="914400"/>
            <a:ext cx="502920" cy="502920"/>
          </a:xfrm>
          <a:prstGeom prst="ellipse">
            <a:avLst/>
          </a:prstGeom>
          <a:solidFill>
            <a:srgbClr val="2C3E50"/>
          </a:solidFill>
          <a:ln w="127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 sz="3200"/>
          </a:p>
        </p:txBody>
      </p:sp>
      <p:sp>
        <p:nvSpPr>
          <p:cNvPr id="14" name="Text 12"/>
          <p:cNvSpPr/>
          <p:nvPr/>
        </p:nvSpPr>
        <p:spPr>
          <a:xfrm>
            <a:off x="4800600" y="914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5394960" y="8503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CBCT / CT Scan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800600" y="143560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extent of disease and cortical destruction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00600" y="167335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assessment; plans sequestrectomy; detects early changes missed on OPG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274320" y="2167128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19" name="Shape 17"/>
          <p:cNvSpPr/>
          <p:nvPr/>
        </p:nvSpPr>
        <p:spPr>
          <a:xfrm>
            <a:off x="365760" y="2304288"/>
            <a:ext cx="502920" cy="502920"/>
          </a:xfrm>
          <a:prstGeom prst="ellipse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 sz="3200"/>
          </a:p>
        </p:txBody>
      </p:sp>
      <p:sp>
        <p:nvSpPr>
          <p:cNvPr id="20" name="Text 18"/>
          <p:cNvSpPr/>
          <p:nvPr/>
        </p:nvSpPr>
        <p:spPr>
          <a:xfrm>
            <a:off x="365760" y="23042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960120" y="2240280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Plain X-ray (Lateral oblique jaw)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365760" y="282549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Supplements OPG; quick bedside screening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65760" y="306324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Bone destruction, pathological fracture assessment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709160" y="2167128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25" name="Shape 23"/>
          <p:cNvSpPr/>
          <p:nvPr/>
        </p:nvSpPr>
        <p:spPr>
          <a:xfrm>
            <a:off x="4800600" y="2304288"/>
            <a:ext cx="502920" cy="502920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 sz="3200"/>
          </a:p>
        </p:txBody>
      </p:sp>
      <p:sp>
        <p:nvSpPr>
          <p:cNvPr id="26" name="Text 24"/>
          <p:cNvSpPr/>
          <p:nvPr/>
        </p:nvSpPr>
        <p:spPr>
          <a:xfrm>
            <a:off x="4800600" y="23042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5394960" y="2240280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D477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MRI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4800600" y="282549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soft tissue &amp; marrow involvement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800600" y="306324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oedema in medullary space; soft tissue spread; no radiation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274320" y="3557016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31" name="Shape 29"/>
          <p:cNvSpPr/>
          <p:nvPr/>
        </p:nvSpPr>
        <p:spPr>
          <a:xfrm>
            <a:off x="365760" y="3694176"/>
            <a:ext cx="502920" cy="502920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 sz="3200"/>
          </a:p>
        </p:txBody>
      </p:sp>
      <p:sp>
        <p:nvSpPr>
          <p:cNvPr id="32" name="Text 30"/>
          <p:cNvSpPr/>
          <p:nvPr/>
        </p:nvSpPr>
        <p:spPr>
          <a:xfrm>
            <a:off x="365760" y="36941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960120" y="3630168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67E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Bone Scan (Tc-99m)</a:t>
            </a: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365760" y="4215384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Nuclear medicine; detects early active disease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365760" y="445312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uptake in acute OM before X-ray changes appear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4709160" y="3557016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37" name="Shape 35"/>
          <p:cNvSpPr/>
          <p:nvPr/>
        </p:nvSpPr>
        <p:spPr>
          <a:xfrm>
            <a:off x="4800600" y="3694176"/>
            <a:ext cx="502920" cy="502920"/>
          </a:xfrm>
          <a:prstGeom prst="ellipse">
            <a:avLst/>
          </a:prstGeom>
          <a:solidFill>
            <a:srgbClr val="34495E"/>
          </a:solidFill>
          <a:ln w="12700">
            <a:solidFill>
              <a:srgbClr val="34495E"/>
            </a:solidFill>
            <a:prstDash val="solid"/>
          </a:ln>
        </p:spPr>
        <p:txBody>
          <a:bodyPr/>
          <a:lstStyle/>
          <a:p>
            <a:endParaRPr lang="en-PK" sz="3200"/>
          </a:p>
        </p:txBody>
      </p:sp>
      <p:sp>
        <p:nvSpPr>
          <p:cNvPr id="38" name="Text 36"/>
          <p:cNvSpPr/>
          <p:nvPr/>
        </p:nvSpPr>
        <p:spPr>
          <a:xfrm>
            <a:off x="4800600" y="36941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2400" dirty="0"/>
          </a:p>
        </p:txBody>
      </p:sp>
      <p:sp>
        <p:nvSpPr>
          <p:cNvPr id="39" name="Text 37"/>
          <p:cNvSpPr/>
          <p:nvPr/>
        </p:nvSpPr>
        <p:spPr>
          <a:xfrm>
            <a:off x="5394960" y="3630168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3449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Labs: CBC, ESR, CRP, Culture</a:t>
            </a:r>
            <a:endParaRPr lang="en-US" dirty="0"/>
          </a:p>
        </p:txBody>
      </p:sp>
      <p:sp>
        <p:nvSpPr>
          <p:cNvPr id="40" name="Text 38"/>
          <p:cNvSpPr/>
          <p:nvPr/>
        </p:nvSpPr>
        <p:spPr>
          <a:xfrm>
            <a:off x="4800600" y="4215384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Systemic infection markers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4800600" y="445312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Leukocytosis, raised ESR/CRP; pus and bone biopsy culture + sensitivity essential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📡  Radiological Features — High Yield</a:t>
            </a:r>
            <a:endParaRPr lang="en-US" sz="21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872132"/>
              </p:ext>
            </p:extLst>
          </p:nvPr>
        </p:nvGraphicFramePr>
        <p:xfrm>
          <a:off x="274320" y="777240"/>
          <a:ext cx="8595360" cy="4565904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/ Type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X-ray / OPG Finding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Clinical Meaning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Acute (&lt; 2 weeks)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 X-ray initially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30–50% bone loss needed before radiological changes appear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Acute (&gt; 2 weeks)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'Moth-eaten' bone — irregular radiolucency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Medullary bone destruction by spreading infection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Chronic Suppurative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Sequestrum — dense radiopaque fragment within lucency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Dead avascular bone surrounded by pus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Chronic Suppurative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Involucrum — shell of reactive periosteal new bone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Periosteal reaction containing the sequestrum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Garre's OM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'Onion-skin' periosteal lamination — cortical expansion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Periosteal reactive layering (pathognomonic in young)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Diffuse Sclerosing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Widespread irregular sclerosis of mandible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Cotton-wool or ground-glass dense appearance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Pathological Fracture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Fracture line through diseased bone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Late complication of neglected osteomyelitis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🔀  Differential Diagnosis</a:t>
            </a:r>
            <a:endParaRPr lang="en-US" sz="21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343095"/>
              </p:ext>
            </p:extLst>
          </p:nvPr>
        </p:nvGraphicFramePr>
        <p:xfrm>
          <a:off x="274320" y="777240"/>
          <a:ext cx="8595360" cy="4120896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Condition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Distinguishing Feature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Radiology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Periapical abscess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Localised; no systemic upset; no loose adjacent teeth; no Vincent's sign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Periapical lucency only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Infected odontogenic cyst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Unilocular lucency; corticated margin; no marrow involvement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Well-defined lucency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Fibrous dysplasia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Ground-glass; painless expansion; no infection signs; young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Diffuse ground-glass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Osteosarcoma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Hard painless swelling; sun-ray periosteal reaction; rapid growth; no fever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Sun-burst periosteal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MRONJ / BRONJ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History of bisphosphonates/radiation; exposed necrotic bone; chronic history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mimic chronic OM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Actinomycosis of jaw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Sulphur granules in pus; woody hard; sinus tracts; responds to penicillin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Multilocular destruction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Burkitt's lymphoma (child)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Floating teeth; massive expansion; rapid growth; no pus; African child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Moth-eaten bone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💊  Management Overview — Flowchart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6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Osteomyelitis of the Jaws  | 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0" y="777240"/>
            <a:ext cx="3657600" cy="502920"/>
          </a:xfrm>
          <a:prstGeom prst="roundRect">
            <a:avLst>
              <a:gd name="adj" fmla="val 18182"/>
            </a:avLst>
          </a:prstGeom>
          <a:solidFill>
            <a:srgbClr val="2C3E5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743200" y="7772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with jaw osteomyelitis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0" y="1280160"/>
            <a:ext cx="0" cy="256032"/>
          </a:xfrm>
          <a:prstGeom prst="line">
            <a:avLst/>
          </a:prstGeom>
          <a:noFill/>
          <a:ln w="254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2560320" y="1536192"/>
            <a:ext cx="4023360" cy="457200"/>
          </a:xfrm>
          <a:prstGeom prst="roundRect">
            <a:avLst>
              <a:gd name="adj" fmla="val 20000"/>
            </a:avLst>
          </a:prstGeom>
          <a:solidFill>
            <a:srgbClr val="0D7377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560320" y="153619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Assess: Clinical + OPG/CT + Labs + Culture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0" y="1993392"/>
            <a:ext cx="0" cy="256032"/>
          </a:xfrm>
          <a:prstGeom prst="line">
            <a:avLst/>
          </a:prstGeom>
          <a:noFill/>
          <a:ln w="254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1371600" y="2249424"/>
            <a:ext cx="6400800" cy="0"/>
          </a:xfrm>
          <a:prstGeom prst="line">
            <a:avLst/>
          </a:prstGeom>
          <a:noFill/>
          <a:ln w="254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1371600" y="2249424"/>
            <a:ext cx="0" cy="256032"/>
          </a:xfrm>
          <a:prstGeom prst="line">
            <a:avLst/>
          </a:prstGeom>
          <a:noFill/>
          <a:ln w="254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4572000" y="2249424"/>
            <a:ext cx="0" cy="256032"/>
          </a:xfrm>
          <a:prstGeom prst="line">
            <a:avLst/>
          </a:prstGeom>
          <a:noFill/>
          <a:ln w="254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7772400" y="2249424"/>
            <a:ext cx="0" cy="256032"/>
          </a:xfrm>
          <a:prstGeom prst="line">
            <a:avLst/>
          </a:prstGeom>
          <a:noFill/>
          <a:ln w="254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182880" y="2505456"/>
            <a:ext cx="256032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182880" y="2505456"/>
            <a:ext cx="2560320" cy="384048"/>
          </a:xfrm>
          <a:prstGeom prst="roundRect">
            <a:avLst>
              <a:gd name="adj" fmla="val 23810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228600" y="2523744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74320" y="2944368"/>
            <a:ext cx="242316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High-dose IV antibiotics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(Penicillin + Metronidazole)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Analgesics &amp; hydration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underlying cause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blood sugar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Airway monitoring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3017520" y="2505456"/>
            <a:ext cx="310896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3017520" y="2505456"/>
            <a:ext cx="3108960" cy="384048"/>
          </a:xfrm>
          <a:prstGeom prst="roundRect">
            <a:avLst>
              <a:gd name="adj" fmla="val 23810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3063240" y="2523744"/>
            <a:ext cx="3017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— Acute Phase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108960" y="2944368"/>
            <a:ext cx="297180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causative tooth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Incision &amp; drainage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Cortical trephination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(decompress medullary pus)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Wound irrigation/debridement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400800" y="2505456"/>
            <a:ext cx="256032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6400800" y="2505456"/>
            <a:ext cx="2560320" cy="384048"/>
          </a:xfrm>
          <a:prstGeom prst="roundRect">
            <a:avLst>
              <a:gd name="adj" fmla="val 23810"/>
            </a:avLst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6446520" y="2523744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Phase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492240" y="2944368"/>
            <a:ext cx="242316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Sequestrectomy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Saucerisation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Decortication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Bone grafting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Hyperbaric O2 (MRONJ)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Jaw resection (rare)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💉  Antibiotic Therapy — Practical Guide</a:t>
            </a:r>
            <a:endParaRPr lang="en-US" sz="21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894042"/>
              </p:ext>
            </p:extLst>
          </p:nvPr>
        </p:nvGraphicFramePr>
        <p:xfrm>
          <a:off x="274320" y="777240"/>
          <a:ext cx="8595360" cy="402336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Setting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First-Line Antibiotic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Alternative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Duration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Acute OM (mild)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Amoxicillin/Clavulanate 625 mg TDS PO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Clindamycin 300 mg TDS PO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4–6 weeks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Acute OM (severe/IV)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Benzylpenicillin 1.2g QDS IV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 Metronidazole 500 mg TDS IV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Clindamycin 600 mg TDS IV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IV 2 wks then PO 4 wks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Chronic OM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Clindamycin 300–450 mg QDS PO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(excellent bone penetration)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Rifampicin combination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(biofilm-active)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6–12 weeks minimum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MRONJ / Radiation OM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Amoxicillin/Clav + Metronidazole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Doxycycline (anti-collagenase)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Long-term; culture-guided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Penicillin allergy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Clindamycin 300–600 mg TDS/QDS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Erythromycin + Metronidazole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 above per stage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⚔️  Surgical Management — Procedures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7" name="Text 5"/>
          <p:cNvSpPr/>
          <p:nvPr/>
        </p:nvSpPr>
        <p:spPr>
          <a:xfrm>
            <a:off x="365760" y="85039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🦷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024128" y="8503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Remove Causative Tooth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840480" y="886968"/>
            <a:ext cx="566928" cy="256032"/>
          </a:xfrm>
          <a:prstGeom prst="roundRect">
            <a:avLst>
              <a:gd name="adj" fmla="val 17857"/>
            </a:avLst>
          </a:prstGeom>
          <a:solidFill>
            <a:srgbClr val="2C3E50">
              <a:alpha val="70000"/>
            </a:srgbClr>
          </a:solidFill>
          <a:ln w="127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10" name="Text 8"/>
          <p:cNvSpPr/>
          <p:nvPr/>
        </p:nvSpPr>
        <p:spPr>
          <a:xfrm>
            <a:off x="3840480" y="88696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024128" y="1234440"/>
            <a:ext cx="336499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step — opens drainage and removes nidus of infection; allows spontaneous drainage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709160" y="777240"/>
            <a:ext cx="4206240" cy="1280160"/>
          </a:xfrm>
          <a:prstGeom prst="roundRect">
            <a:avLst>
              <a:gd name="adj" fmla="val 7143"/>
            </a:avLst>
          </a:prstGeom>
          <a:solidFill>
            <a:srgbClr val="FDF6EC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13" name="Text 11"/>
          <p:cNvSpPr/>
          <p:nvPr/>
        </p:nvSpPr>
        <p:spPr>
          <a:xfrm>
            <a:off x="4800600" y="85039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🔪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5458968" y="8503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Incision &amp; Drainage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275320" y="886968"/>
            <a:ext cx="566928" cy="256032"/>
          </a:xfrm>
          <a:prstGeom prst="roundRect">
            <a:avLst>
              <a:gd name="adj" fmla="val 17857"/>
            </a:avLst>
          </a:prstGeom>
          <a:solidFill>
            <a:srgbClr val="2C3E50">
              <a:alpha val="70000"/>
            </a:srgbClr>
          </a:solidFill>
          <a:ln w="127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16" name="Text 14"/>
          <p:cNvSpPr/>
          <p:nvPr/>
        </p:nvSpPr>
        <p:spPr>
          <a:xfrm>
            <a:off x="8275320" y="88696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58968" y="1234440"/>
            <a:ext cx="336499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Intra- or extra-oral I&amp;D; decompress abscess; pack open; irrigate with saline/antiseptic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74320" y="2194560"/>
            <a:ext cx="420624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19" name="Text 17"/>
          <p:cNvSpPr/>
          <p:nvPr/>
        </p:nvSpPr>
        <p:spPr>
          <a:xfrm>
            <a:off x="365760" y="226771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🦴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1024128" y="226771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Cortical Trephination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840480" y="2304288"/>
            <a:ext cx="566928" cy="256032"/>
          </a:xfrm>
          <a:prstGeom prst="roundRect">
            <a:avLst>
              <a:gd name="adj" fmla="val 17857"/>
            </a:avLst>
          </a:prstGeom>
          <a:solidFill>
            <a:srgbClr val="2C3E50">
              <a:alpha val="70000"/>
            </a:srgbClr>
          </a:solidFill>
          <a:ln w="127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22" name="Text 20"/>
          <p:cNvSpPr/>
          <p:nvPr/>
        </p:nvSpPr>
        <p:spPr>
          <a:xfrm>
            <a:off x="3840480" y="230428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Acute/refractory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24128" y="2651760"/>
            <a:ext cx="336499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Drill holes through cortex to decompress medullary pus; relieves throbbing pain rapidly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709160" y="2194560"/>
            <a:ext cx="4206240" cy="1280160"/>
          </a:xfrm>
          <a:prstGeom prst="roundRect">
            <a:avLst>
              <a:gd name="adj" fmla="val 7143"/>
            </a:avLst>
          </a:prstGeom>
          <a:solidFill>
            <a:srgbClr val="FDF6EC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25" name="Text 23"/>
          <p:cNvSpPr/>
          <p:nvPr/>
        </p:nvSpPr>
        <p:spPr>
          <a:xfrm>
            <a:off x="4800600" y="226771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🪓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5458968" y="226771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Sequestrectomy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8275320" y="2304288"/>
            <a:ext cx="566928" cy="256032"/>
          </a:xfrm>
          <a:prstGeom prst="roundRect">
            <a:avLst>
              <a:gd name="adj" fmla="val 17857"/>
            </a:avLst>
          </a:prstGeom>
          <a:solidFill>
            <a:srgbClr val="2C3E50">
              <a:alpha val="70000"/>
            </a:srgbClr>
          </a:solidFill>
          <a:ln w="127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28" name="Text 26"/>
          <p:cNvSpPr/>
          <p:nvPr/>
        </p:nvSpPr>
        <p:spPr>
          <a:xfrm>
            <a:off x="8275320" y="230428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458968" y="2651760"/>
            <a:ext cx="336499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Removal of sequestrum once demarcated; curette surrounding granulation tissue; culture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274320" y="3611880"/>
            <a:ext cx="420624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31" name="Text 29"/>
          <p:cNvSpPr/>
          <p:nvPr/>
        </p:nvSpPr>
        <p:spPr>
          <a:xfrm>
            <a:off x="365760" y="368503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🫙</a:t>
            </a:r>
            <a:endParaRPr lang="en-US" sz="2800" dirty="0"/>
          </a:p>
        </p:txBody>
      </p:sp>
      <p:sp>
        <p:nvSpPr>
          <p:cNvPr id="32" name="Text 30"/>
          <p:cNvSpPr/>
          <p:nvPr/>
        </p:nvSpPr>
        <p:spPr>
          <a:xfrm>
            <a:off x="1024128" y="368503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Saucerisation / Decortication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840480" y="3721608"/>
            <a:ext cx="566928" cy="256032"/>
          </a:xfrm>
          <a:prstGeom prst="roundRect">
            <a:avLst>
              <a:gd name="adj" fmla="val 17857"/>
            </a:avLst>
          </a:prstGeom>
          <a:solidFill>
            <a:srgbClr val="2C3E50">
              <a:alpha val="70000"/>
            </a:srgbClr>
          </a:solidFill>
          <a:ln w="127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34" name="Text 32"/>
          <p:cNvSpPr/>
          <p:nvPr/>
        </p:nvSpPr>
        <p:spPr>
          <a:xfrm>
            <a:off x="3840480" y="372160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diffuse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024128" y="4069080"/>
            <a:ext cx="336499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infected/necrotic cortex; saucer shape improves blood supply; chronic diffuse OM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4709160" y="3611880"/>
            <a:ext cx="4206240" cy="1280160"/>
          </a:xfrm>
          <a:prstGeom prst="roundRect">
            <a:avLst>
              <a:gd name="adj" fmla="val 7143"/>
            </a:avLst>
          </a:prstGeom>
          <a:solidFill>
            <a:srgbClr val="FDF6EC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37" name="Text 35"/>
          <p:cNvSpPr/>
          <p:nvPr/>
        </p:nvSpPr>
        <p:spPr>
          <a:xfrm>
            <a:off x="4800600" y="368503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🧬</a:t>
            </a:r>
            <a:endParaRPr lang="en-US" sz="2800" dirty="0"/>
          </a:p>
        </p:txBody>
      </p:sp>
      <p:sp>
        <p:nvSpPr>
          <p:cNvPr id="38" name="Text 36"/>
          <p:cNvSpPr/>
          <p:nvPr/>
        </p:nvSpPr>
        <p:spPr>
          <a:xfrm>
            <a:off x="5458968" y="368503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Bone Graft / Jaw Resection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8275320" y="3721608"/>
            <a:ext cx="566928" cy="256032"/>
          </a:xfrm>
          <a:prstGeom prst="roundRect">
            <a:avLst>
              <a:gd name="adj" fmla="val 17857"/>
            </a:avLst>
          </a:prstGeom>
          <a:solidFill>
            <a:srgbClr val="2C3E50">
              <a:alpha val="70000"/>
            </a:srgbClr>
          </a:solidFill>
          <a:ln w="127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40" name="Text 38"/>
          <p:cNvSpPr/>
          <p:nvPr/>
        </p:nvSpPr>
        <p:spPr>
          <a:xfrm>
            <a:off x="8275320" y="372160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Severe / MRONJ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5458968" y="4069080"/>
            <a:ext cx="336499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Segmental resection for extensive OM; later reconstruct with bone graft or free fibula flap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🚨  Complications of Untreated Osteomyelitis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7" name="Text 5"/>
          <p:cNvSpPr/>
          <p:nvPr/>
        </p:nvSpPr>
        <p:spPr>
          <a:xfrm>
            <a:off x="365760" y="85039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💔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51560" y="86868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Pathological Fracture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886200" y="88696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886200" y="88696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1051560" y="125272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Bone weakened by necrosis fractures with minimal trauma; requires fixation + OM treatment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70916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13" name="Text 11"/>
          <p:cNvSpPr/>
          <p:nvPr/>
        </p:nvSpPr>
        <p:spPr>
          <a:xfrm>
            <a:off x="4800600" y="85039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😷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86400" y="86868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Deep Space Infection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321040" y="88696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8321040" y="88696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5486400" y="125272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 to masticator, sublingual, submandibular spaces → Ludwig's angina (life-threatening)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27432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19" name="Text 17"/>
          <p:cNvSpPr/>
          <p:nvPr/>
        </p:nvSpPr>
        <p:spPr>
          <a:xfrm>
            <a:off x="365760" y="226771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🎗️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051560" y="228600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Orocutaneous Fistula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886200" y="230428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3886200" y="230428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1051560" y="267004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draining sinuses connecting diseased bone to skin or oral mucosa; disfiguring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70916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25" name="Text 23"/>
          <p:cNvSpPr/>
          <p:nvPr/>
        </p:nvSpPr>
        <p:spPr>
          <a:xfrm>
            <a:off x="4800600" y="226771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🦷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5486400" y="228600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Growth Disturbance (Children)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321040" y="230428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8321040" y="230428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5486400" y="267004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Condyle involvement → facial asymmetry and micrognathia in growing children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27432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31" name="Text 29"/>
          <p:cNvSpPr/>
          <p:nvPr/>
        </p:nvSpPr>
        <p:spPr>
          <a:xfrm>
            <a:off x="365760" y="368503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😶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1051560" y="370332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Permanent Nerve Damage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3886200" y="372160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3886200" y="372160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700" dirty="0"/>
          </a:p>
        </p:txBody>
      </p:sp>
      <p:sp>
        <p:nvSpPr>
          <p:cNvPr id="35" name="Text 33"/>
          <p:cNvSpPr/>
          <p:nvPr/>
        </p:nvSpPr>
        <p:spPr>
          <a:xfrm>
            <a:off x="1051560" y="408736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Inferior alveolar nerve → permanent lower lip numbness; severe: anaesthesia dolorosa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470916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3200"/>
          </a:p>
        </p:txBody>
      </p:sp>
      <p:sp>
        <p:nvSpPr>
          <p:cNvPr id="37" name="Text 35"/>
          <p:cNvSpPr/>
          <p:nvPr/>
        </p:nvSpPr>
        <p:spPr>
          <a:xfrm>
            <a:off x="4800600" y="368503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📈</a:t>
            </a:r>
            <a:endParaRPr lang="en-US" sz="2200" dirty="0"/>
          </a:p>
        </p:txBody>
      </p:sp>
      <p:sp>
        <p:nvSpPr>
          <p:cNvPr id="38" name="Text 36"/>
          <p:cNvSpPr/>
          <p:nvPr/>
        </p:nvSpPr>
        <p:spPr>
          <a:xfrm>
            <a:off x="5486400" y="370332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Malignant Transformation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8321040" y="372160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0" name="Text 38"/>
          <p:cNvSpPr/>
          <p:nvPr/>
        </p:nvSpPr>
        <p:spPr>
          <a:xfrm>
            <a:off x="8321040" y="372160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5486400" y="408736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 — longstanding chronic OM may undergo squamous cell carcinoma transformation (Marjolin's)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💊  Special Entity: MRONJ / BRONJ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658368"/>
          </a:xfrm>
          <a:prstGeom prst="roundRect">
            <a:avLst>
              <a:gd name="adj" fmla="val 13889"/>
            </a:avLst>
          </a:prstGeom>
          <a:solidFill>
            <a:srgbClr val="2C3E5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7" name="Text 5"/>
          <p:cNvSpPr/>
          <p:nvPr/>
        </p:nvSpPr>
        <p:spPr>
          <a:xfrm>
            <a:off x="411480" y="795528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MRONJ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Medication-Related Osteonecrosis of the Jaw</a:t>
            </a:r>
            <a:endParaRPr lang="en-US" sz="2000" dirty="0"/>
          </a:p>
          <a:p>
            <a:pPr marL="0" indent="0">
              <a:buNone/>
            </a:pPr>
            <a:r>
              <a:rPr lang="en-US" sz="1600" i="1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(bisphosphonates, denosumab, antiangiogenics → avascular jaw necrosis without radiation)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274320" y="153619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AAOMS DIAGNOSTIC CRITERIA: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20040" y="1901952"/>
            <a:ext cx="85039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Current or previous treatment with antiresorptive or antiangiogenic agents</a:t>
            </a:r>
            <a:endParaRPr lang="en-US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Exposed bone / bone that can be probed through fistula in maxillofacial region</a:t>
            </a:r>
            <a:endParaRPr lang="en-US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Persisting for &gt; 8 weeks</a:t>
            </a:r>
            <a:endParaRPr lang="en-US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No history of radiation therapy to jaws or obvious metastatic disease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274320" y="3090672"/>
            <a:ext cx="20574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11" name="Shape 9"/>
          <p:cNvSpPr/>
          <p:nvPr/>
        </p:nvSpPr>
        <p:spPr>
          <a:xfrm>
            <a:off x="274320" y="3090672"/>
            <a:ext cx="2057400" cy="347472"/>
          </a:xfrm>
          <a:prstGeom prst="roundRect">
            <a:avLst>
              <a:gd name="adj" fmla="val 26316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12" name="Text 10"/>
          <p:cNvSpPr/>
          <p:nvPr/>
        </p:nvSpPr>
        <p:spPr>
          <a:xfrm>
            <a:off x="347472" y="3090672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Stage 0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7472" y="3474720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exposed bone; non-specific symptoms only; radiological changes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450592" y="3090672"/>
            <a:ext cx="20574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15" name="Shape 13"/>
          <p:cNvSpPr/>
          <p:nvPr/>
        </p:nvSpPr>
        <p:spPr>
          <a:xfrm>
            <a:off x="2450592" y="3090672"/>
            <a:ext cx="2057400" cy="347472"/>
          </a:xfrm>
          <a:prstGeom prst="roundRect">
            <a:avLst>
              <a:gd name="adj" fmla="val 26316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16" name="Text 14"/>
          <p:cNvSpPr/>
          <p:nvPr/>
        </p:nvSpPr>
        <p:spPr>
          <a:xfrm>
            <a:off x="2523744" y="3090672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Stage 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2523744" y="3474720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Exposed bone; no infection; asymptomatic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626864" y="3090672"/>
            <a:ext cx="20574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19" name="Shape 17"/>
          <p:cNvSpPr/>
          <p:nvPr/>
        </p:nvSpPr>
        <p:spPr>
          <a:xfrm>
            <a:off x="4626864" y="3090672"/>
            <a:ext cx="2057400" cy="347472"/>
          </a:xfrm>
          <a:prstGeom prst="roundRect">
            <a:avLst>
              <a:gd name="adj" fmla="val 26316"/>
            </a:avLst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20" name="Text 18"/>
          <p:cNvSpPr/>
          <p:nvPr/>
        </p:nvSpPr>
        <p:spPr>
          <a:xfrm>
            <a:off x="4700016" y="3090672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Stage 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700016" y="3474720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Exposed bone + infection; pain, redness, swelling, pus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803136" y="3090672"/>
            <a:ext cx="20574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23" name="Shape 21"/>
          <p:cNvSpPr/>
          <p:nvPr/>
        </p:nvSpPr>
        <p:spPr>
          <a:xfrm>
            <a:off x="6803136" y="3090672"/>
            <a:ext cx="2057400" cy="347472"/>
          </a:xfrm>
          <a:prstGeom prst="roundRect">
            <a:avLst>
              <a:gd name="adj" fmla="val 26316"/>
            </a:avLst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24" name="Text 22"/>
          <p:cNvSpPr/>
          <p:nvPr/>
        </p:nvSpPr>
        <p:spPr>
          <a:xfrm>
            <a:off x="6876288" y="3090672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Stage 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876288" y="3474720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Exposed bone + fracture/fistula/osteolysis to border/sinus involvement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D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📋  Clinical Case Scenario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6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Osteomyelitis of the Jaws  | 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1572768"/>
          </a:xfrm>
          <a:prstGeom prst="roundRect">
            <a:avLst>
              <a:gd name="adj" fmla="val 6977"/>
            </a:avLst>
          </a:prstGeom>
          <a:solidFill>
            <a:srgbClr val="2C3E5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11480" y="82296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0D0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📖  CASE VIGNETTE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11480" y="1161288"/>
            <a:ext cx="832104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55-year-old male with poorly controlled diabetes presents with 3 weeks of deep boring pain in the right mandible, high fever, and right cheek swelling. He had a lower right molar extracted 1 month ago. On examination: trismus (2.5 cm), tender right submandibular swelling, loose adjacent teeth, numbness of right lower lip, and pus discharging from the socket. Blood glucose: 16 mmol/L.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2450592"/>
            <a:ext cx="8595360" cy="521208"/>
          </a:xfrm>
          <a:prstGeom prst="roundRect">
            <a:avLst>
              <a:gd name="adj" fmla="val 1228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11480" y="2478024"/>
            <a:ext cx="3474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Q1: Most likely diagnosis?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11480" y="2706624"/>
            <a:ext cx="8321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Acute osteomyelitis of the right mandible (odontogenic — post-extraction)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3044952"/>
            <a:ext cx="8595360" cy="521208"/>
          </a:xfrm>
          <a:prstGeom prst="roundRect">
            <a:avLst>
              <a:gd name="adj" fmla="val 12281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11480" y="3072384"/>
            <a:ext cx="3474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Q2: Which sign is present and its significance?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11480" y="3300984"/>
            <a:ext cx="8321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Vincent's sign (lower lip numbness) — inferior alveolar nerve compression; pathognomonic of mandibular OM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3639312"/>
            <a:ext cx="8595360" cy="521208"/>
          </a:xfrm>
          <a:prstGeom prst="roundRect">
            <a:avLst>
              <a:gd name="adj" fmla="val 1228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11480" y="3666744"/>
            <a:ext cx="3474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Q3: Most important predisposing factor?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11480" y="3895344"/>
            <a:ext cx="8321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Poorly controlled diabetes mellitus — impaired neutrophil function and poor wound healing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4320" y="4233672"/>
            <a:ext cx="8595360" cy="521208"/>
          </a:xfrm>
          <a:prstGeom prst="roundRect">
            <a:avLst>
              <a:gd name="adj" fmla="val 12281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411480" y="4261104"/>
            <a:ext cx="3474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Q4: Outline immediate management.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11480" y="4489704"/>
            <a:ext cx="8321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Admit → IV Benzylpenicillin + Metronidazole → control blood glucose → I&amp;D → OPG/CT → culture → surgical debridement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49440" y="-1280160"/>
            <a:ext cx="4572000" cy="4572000"/>
          </a:xfrm>
          <a:prstGeom prst="ellipse">
            <a:avLst/>
          </a:prstGeom>
          <a:solidFill>
            <a:srgbClr val="8B1A1A">
              <a:alpha val="20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-1371600" y="3291840"/>
            <a:ext cx="4114800" cy="4114800"/>
          </a:xfrm>
          <a:prstGeom prst="ellipse">
            <a:avLst/>
          </a:prstGeom>
          <a:solidFill>
            <a:srgbClr val="C9A84C">
              <a:alpha val="12000"/>
            </a:srgbClr>
          </a:solidFill>
          <a:ln w="63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57200" y="822960"/>
            <a:ext cx="8229600" cy="1828800"/>
          </a:xfrm>
          <a:prstGeom prst="roundRect">
            <a:avLst>
              <a:gd name="adj" fmla="val 6000"/>
            </a:avLst>
          </a:prstGeom>
          <a:solidFill>
            <a:srgbClr val="8B1A1A">
              <a:alpha val="80000"/>
            </a:srgbClr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0D0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OSTEOMYELITIS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457200" y="167335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 the Jaws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31520" y="278892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i="1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 bone that forgets how to heal — inflamed, infected, and fighting back"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2103120" y="3337560"/>
            <a:ext cx="4937760" cy="1481328"/>
          </a:xfrm>
          <a:prstGeom prst="roundRect">
            <a:avLst>
              <a:gd name="adj" fmla="val 7407"/>
            </a:avLst>
          </a:prstGeom>
          <a:solidFill>
            <a:srgbClr val="C9A84C">
              <a:alpha val="80000"/>
            </a:srgbClr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103120" y="3337560"/>
            <a:ext cx="4937760" cy="1481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
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Surgery
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🎓  Viva Questions &amp; OSCE Points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6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Osteomyelitis of the Jaws  | 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51960" cy="4005072"/>
          </a:xfrm>
          <a:prstGeom prst="roundRect">
            <a:avLst>
              <a:gd name="adj" fmla="val 2283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65760" y="82296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🎤  Common Viva Questions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1234440"/>
            <a:ext cx="406908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Define osteomyelitis. Why mandible &gt; maxilla?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What is Vincent's sign and its significance?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Differentiate sequestrum from involucrum from cloaca.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What is Garre's osteomyelitis? Who is affected?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Why do X-ray changes lag in acute OM?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What is the pathognomonic X-ray sign of Garre's OM?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Name the antibiotic of choice for chronic OM.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What is MRONJ? State AAOMS criteria.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List complications of untreated osteomyelitis.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 Manage OM in a diabetic patient.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777240"/>
            <a:ext cx="4206240" cy="4005072"/>
          </a:xfrm>
          <a:prstGeom prst="roundRect">
            <a:avLst>
              <a:gd name="adj" fmla="val 2283"/>
            </a:avLst>
          </a:prstGeom>
          <a:solidFill>
            <a:srgbClr val="FFF9E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77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📝  OSCE Station Tips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54880" y="1234440"/>
            <a:ext cx="402336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Identify moth-eaten bone on OPG and describe findings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Identify onion-skin pattern — Garre's OM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Identify exposed necrotic bone (MRONJ) in clinical photo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Prescribe: Benzylpenicillin + Metronidazole IV doses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Diagram: label sequestrum, involucrum, cloaca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Demonstrate bimanual palpation of submandibular region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Short case: differential of moth-eaten bone on OPG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State AAOMS staging of MRONJ (Stage 0–3)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📝  MCQ Revision Questions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6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Osteomyelitis of the Jaws  | 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11480" y="822960"/>
            <a:ext cx="6858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Q1. The most common cause of osteomyelitis of the mandible is: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7360920" y="822960"/>
            <a:ext cx="1417320" cy="274320"/>
          </a:xfrm>
          <a:prstGeom prst="roundRect">
            <a:avLst>
              <a:gd name="adj" fmla="val 1666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7360920" y="82296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B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" y="1216152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Haematogenous spread   |   B. Periapical abscess (odontogenic)   |   C. Compound mandibular fracture   |   D. Actinomycosis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74320" y="1865376"/>
            <a:ext cx="8595360" cy="1005840"/>
          </a:xfrm>
          <a:prstGeom prst="roundRect">
            <a:avLst>
              <a:gd name="adj" fmla="val 7273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11480" y="1911096"/>
            <a:ext cx="6858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Q2. Vincent's sign in osteomyelitis refers to: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60920" y="1911096"/>
            <a:ext cx="1417320" cy="274320"/>
          </a:xfrm>
          <a:prstGeom prst="roundRect">
            <a:avLst>
              <a:gd name="adj" fmla="val 1666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7360920" y="1911096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B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11480" y="2304288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Trismus   |   B. Numbness of lower lip/chin   |   C. Pus from gingival sulcus   |   D. Pathological fracture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2953512"/>
            <a:ext cx="8595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11480" y="2999232"/>
            <a:ext cx="6858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Q3. Onion-skin periosteal reaction on OPG is characteristic of: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360920" y="2999232"/>
            <a:ext cx="1417320" cy="274320"/>
          </a:xfrm>
          <a:prstGeom prst="roundRect">
            <a:avLst>
              <a:gd name="adj" fmla="val 1666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7360920" y="2999232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C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11480" y="3392424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Chronic suppurative OM   |   B. Osteosarcoma   |   C. Garre's osteomyelitis   |   D. MRONJ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274320" y="4041648"/>
            <a:ext cx="8595360" cy="1005840"/>
          </a:xfrm>
          <a:prstGeom prst="roundRect">
            <a:avLst>
              <a:gd name="adj" fmla="val 7273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411480" y="4087368"/>
            <a:ext cx="6858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Q4. Antibiotic with best bone penetration for chronic osteomyelitis: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360920" y="4087368"/>
            <a:ext cx="1417320" cy="274320"/>
          </a:xfrm>
          <a:prstGeom prst="roundRect">
            <a:avLst>
              <a:gd name="adj" fmla="val 1666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7360920" y="4087368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C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11480" y="448056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Amoxicillin   |   B. Tetracycline   |   C. Clindamycin   |   D. Erythromycin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⭐  Key Take-Home Messages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6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Osteomyelitis of the Jaws  | 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84048" y="1069848"/>
            <a:ext cx="594360" cy="59436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84048" y="10698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97280" y="88696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Mandible is affected in 80–90% of jaw OM due to dense cortex and limited collateral blood supply from inferior alveolar artery.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0916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4818888" y="1069848"/>
            <a:ext cx="594360" cy="59436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818888" y="10698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532120" y="88696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Vincent's sign = lower lip/chin numbness = inferior alveolar nerve compression = PATHOGNOMONIC of mandibular osteomyelitis.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7432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84048" y="2487168"/>
            <a:ext cx="594360" cy="59436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84048" y="2487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97280" y="230428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X-ray changes lag 10–14 days in acute OM. Treat clinically. CT and bone scan detect earlier disease than plain X-ray.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0916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4818888" y="2487168"/>
            <a:ext cx="594360" cy="59436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818888" y="2487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532120" y="230428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Sequestrum = dead avascular bone. Involucrum = periosteal new bone shell. Cloaca = openings for pus drainage.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7432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384048" y="3904488"/>
            <a:ext cx="594360" cy="59436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384048" y="390448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97280" y="372160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Garre's OM = onion-skin periosteal pattern in children. Remove the causative tooth → resolves completely.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70916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7" name="Shape 25"/>
          <p:cNvSpPr/>
          <p:nvPr/>
        </p:nvSpPr>
        <p:spPr>
          <a:xfrm>
            <a:off x="4818888" y="3904488"/>
            <a:ext cx="594360" cy="59436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4818888" y="390448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532120" y="372160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MRONJ: exposed bone &gt; 8 weeks + antiresorptive drug history. Prevention = dental clearance BEFORE starting bisphosphonates.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75120" y="-1188720"/>
            <a:ext cx="4572000" cy="4572000"/>
          </a:xfrm>
          <a:prstGeom prst="ellipse">
            <a:avLst/>
          </a:prstGeom>
          <a:solidFill>
            <a:srgbClr val="8B1A1A">
              <a:alpha val="18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-1371600" y="3383280"/>
            <a:ext cx="4114800" cy="4114800"/>
          </a:xfrm>
          <a:prstGeom prst="ellipse">
            <a:avLst/>
          </a:prstGeom>
          <a:solidFill>
            <a:srgbClr val="C9A84C">
              <a:alpha val="12000"/>
            </a:srgbClr>
          </a:solidFill>
          <a:ln w="63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0D0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457200" y="21031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شکریہ  —  جَزَاکَ اللّٰہُ خَیْرًا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280160" y="2834640"/>
            <a:ext cx="6583680" cy="1600200"/>
          </a:xfrm>
          <a:prstGeom prst="roundRect">
            <a:avLst>
              <a:gd name="adj" fmla="val 6857"/>
            </a:avLst>
          </a:prstGeom>
          <a:solidFill>
            <a:srgbClr val="8B1A1A">
              <a:alpha val="80000"/>
            </a:srgbClr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1280160" y="2834640"/>
            <a:ext cx="658368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
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Surgery — LMDC
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Visiting Surgeon: Hameed Latif Hospital (6–8 PM) | Ghurki Trust Teaching Hospital (Tue/Thu 9 AM–1 PM)
</a:t>
            </a:r>
            <a:r>
              <a:rPr lang="en-US" sz="1100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 03004130159   |   🌐 professorzahid.com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46177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 tooth saved early prevents a bone lost later"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🎯  Learning Objectives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lecture, you will be able to: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8" name="Shape 6"/>
          <p:cNvSpPr/>
          <p:nvPr/>
        </p:nvSpPr>
        <p:spPr>
          <a:xfrm>
            <a:off x="411480" y="1325880"/>
            <a:ext cx="411480" cy="41148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9" name="Text 7"/>
          <p:cNvSpPr/>
          <p:nvPr/>
        </p:nvSpPr>
        <p:spPr>
          <a:xfrm>
            <a:off x="411480" y="13258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14400" y="11887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osteomyelitis and classify its types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20574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12" name="Shape 10"/>
          <p:cNvSpPr/>
          <p:nvPr/>
        </p:nvSpPr>
        <p:spPr>
          <a:xfrm>
            <a:off x="411480" y="2240280"/>
            <a:ext cx="411480" cy="41148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13" name="Text 11"/>
          <p:cNvSpPr/>
          <p:nvPr/>
        </p:nvSpPr>
        <p:spPr>
          <a:xfrm>
            <a:off x="411480" y="22402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14400" y="21031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pathophysiology of jaw osteomyelitis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9718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16" name="Shape 14"/>
          <p:cNvSpPr/>
          <p:nvPr/>
        </p:nvSpPr>
        <p:spPr>
          <a:xfrm>
            <a:off x="411480" y="3154680"/>
            <a:ext cx="411480" cy="41148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17" name="Text 15"/>
          <p:cNvSpPr/>
          <p:nvPr/>
        </p:nvSpPr>
        <p:spPr>
          <a:xfrm>
            <a:off x="411480" y="31546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14400" y="30175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predisposing and causative factors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8862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20" name="Shape 18"/>
          <p:cNvSpPr/>
          <p:nvPr/>
        </p:nvSpPr>
        <p:spPr>
          <a:xfrm>
            <a:off x="411480" y="4069080"/>
            <a:ext cx="411480" cy="41148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21" name="Text 19"/>
          <p:cNvSpPr/>
          <p:nvPr/>
        </p:nvSpPr>
        <p:spPr>
          <a:xfrm>
            <a:off x="411480" y="40690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14400" y="39319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Enumerate clinical and radiological features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800600" y="11430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24" name="Shape 22"/>
          <p:cNvSpPr/>
          <p:nvPr/>
        </p:nvSpPr>
        <p:spPr>
          <a:xfrm>
            <a:off x="4846320" y="1325880"/>
            <a:ext cx="411480" cy="41148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25" name="Text 23"/>
          <p:cNvSpPr/>
          <p:nvPr/>
        </p:nvSpPr>
        <p:spPr>
          <a:xfrm>
            <a:off x="4846320" y="13258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349240" y="11887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 acute from chronic and suppurative from non-suppurative forms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800600" y="20574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28" name="Shape 26"/>
          <p:cNvSpPr/>
          <p:nvPr/>
        </p:nvSpPr>
        <p:spPr>
          <a:xfrm>
            <a:off x="4846320" y="2240280"/>
            <a:ext cx="411480" cy="41148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29" name="Text 27"/>
          <p:cNvSpPr/>
          <p:nvPr/>
        </p:nvSpPr>
        <p:spPr>
          <a:xfrm>
            <a:off x="4846320" y="22402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349240" y="21031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appropriate investigations including OPG and CT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800600" y="29718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32" name="Shape 30"/>
          <p:cNvSpPr/>
          <p:nvPr/>
        </p:nvSpPr>
        <p:spPr>
          <a:xfrm>
            <a:off x="4846320" y="3154680"/>
            <a:ext cx="411480" cy="41148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33" name="Text 31"/>
          <p:cNvSpPr/>
          <p:nvPr/>
        </p:nvSpPr>
        <p:spPr>
          <a:xfrm>
            <a:off x="4846320" y="31546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5349240" y="30175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Outline medical and surgical management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800600" y="38862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36" name="Shape 34"/>
          <p:cNvSpPr/>
          <p:nvPr/>
        </p:nvSpPr>
        <p:spPr>
          <a:xfrm>
            <a:off x="4846320" y="4069080"/>
            <a:ext cx="411480" cy="411480"/>
          </a:xfrm>
          <a:prstGeom prst="ellipse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800"/>
          </a:p>
        </p:txBody>
      </p:sp>
      <p:sp>
        <p:nvSpPr>
          <p:cNvPr id="37" name="Text 35"/>
          <p:cNvSpPr/>
          <p:nvPr/>
        </p:nvSpPr>
        <p:spPr>
          <a:xfrm>
            <a:off x="4846320" y="40690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5349240" y="39319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Recognize complications and prevention strategies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000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📖  Introduction &amp; Definition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1097280"/>
          </a:xfrm>
          <a:prstGeom prst="roundRect">
            <a:avLst>
              <a:gd name="adj" fmla="val 8333"/>
            </a:avLst>
          </a:prstGeom>
          <a:solidFill>
            <a:srgbClr val="2C3E5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000"/>
          </a:p>
        </p:txBody>
      </p:sp>
      <p:sp>
        <p:nvSpPr>
          <p:cNvPr id="7" name="Text 5"/>
          <p:cNvSpPr/>
          <p:nvPr/>
        </p:nvSpPr>
        <p:spPr>
          <a:xfrm>
            <a:off x="411480" y="822960"/>
            <a:ext cx="8321040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OSTEOMYELITIS  </a:t>
            </a: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Inflammation of bone marrow (osteon + myelos + itis) extending to compact bone and periosteum, caused predominantly by infection.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274320" y="2029968"/>
            <a:ext cx="4206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9" name="Text 7"/>
          <p:cNvSpPr/>
          <p:nvPr/>
        </p:nvSpPr>
        <p:spPr>
          <a:xfrm>
            <a:off x="411480" y="2066544"/>
            <a:ext cx="40233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Site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11480" y="237744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Mandible (80–90%) &gt; Maxilla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09160" y="2029968"/>
            <a:ext cx="4206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12" name="Text 10"/>
          <p:cNvSpPr/>
          <p:nvPr/>
        </p:nvSpPr>
        <p:spPr>
          <a:xfrm>
            <a:off x="4846320" y="2066544"/>
            <a:ext cx="40233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Mandible?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846320" y="237744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Thick cortex, poor blood supply, dense bone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4320" y="2898648"/>
            <a:ext cx="4206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15" name="Text 13"/>
          <p:cNvSpPr/>
          <p:nvPr/>
        </p:nvSpPr>
        <p:spPr>
          <a:xfrm>
            <a:off x="411480" y="2935224"/>
            <a:ext cx="40233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Cause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324612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Odontogenic infection (periapical abscess)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709160" y="2898648"/>
            <a:ext cx="4206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18" name="Text 16"/>
          <p:cNvSpPr/>
          <p:nvPr/>
        </p:nvSpPr>
        <p:spPr>
          <a:xfrm>
            <a:off x="4846320" y="2935224"/>
            <a:ext cx="40233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Age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846320" y="324612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age; children &amp; elderly more susceptible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274320" y="3767328"/>
            <a:ext cx="4206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21" name="Text 19"/>
          <p:cNvSpPr/>
          <p:nvPr/>
        </p:nvSpPr>
        <p:spPr>
          <a:xfrm>
            <a:off x="411480" y="3803904"/>
            <a:ext cx="40233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411480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Males &gt; Females (more dental disease/trauma)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709160" y="3767328"/>
            <a:ext cx="4206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800"/>
          </a:p>
        </p:txBody>
      </p:sp>
      <p:sp>
        <p:nvSpPr>
          <p:cNvPr id="24" name="Text 22"/>
          <p:cNvSpPr/>
          <p:nvPr/>
        </p:nvSpPr>
        <p:spPr>
          <a:xfrm>
            <a:off x="4846320" y="3803904"/>
            <a:ext cx="40233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 Factor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846320" y="411480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Diabetes, immunosuppression, radiation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286247" y="4760048"/>
            <a:ext cx="8595360" cy="347472"/>
          </a:xfrm>
          <a:prstGeom prst="roundRect">
            <a:avLst>
              <a:gd name="adj" fmla="val 18421"/>
            </a:avLst>
          </a:prstGeom>
          <a:solidFill>
            <a:srgbClr val="C9A84C">
              <a:alpha val="60000"/>
            </a:srgbClr>
          </a:solidFill>
          <a:ln/>
        </p:spPr>
        <p:txBody>
          <a:bodyPr/>
          <a:lstStyle/>
          <a:p>
            <a:endParaRPr lang="en-PK" sz="2000"/>
          </a:p>
        </p:txBody>
      </p:sp>
      <p:sp>
        <p:nvSpPr>
          <p:cNvPr id="27" name="Text 25"/>
          <p:cNvSpPr/>
          <p:nvPr/>
        </p:nvSpPr>
        <p:spPr>
          <a:xfrm>
            <a:off x="411480" y="4760048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KEY FACT: Mandible's dense cortical bone limits collateral blood supply — once infection establishes, it spreads rapidly through the medullary cavity.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🦷  Relevant Anatomy of the Jaw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320039" y="777240"/>
            <a:ext cx="5937637" cy="4005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Mandible: densely corticated bone with limited collateral vasculature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supply: inferior alveolar artery (main) + periosteal vessels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Periosteum: stripped early in infection → avascular necrosis → sequestrum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Mandible body &amp; angle: poorest blood supply = most vulnerable regions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Maxilla: rich cancellous bone + multiple vascular anastomoses → less susceptible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Maxillary sinus proximity complicates maxillary osteomyelitis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Lingual plate perforation → sublingual / submandibular space involvement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623560" y="822960"/>
            <a:ext cx="3246120" cy="324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Insert: Diagram of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mandible blood supply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vascular territories ]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4480560"/>
            <a:ext cx="8595360" cy="347472"/>
          </a:xfrm>
          <a:prstGeom prst="roundRect">
            <a:avLst>
              <a:gd name="adj" fmla="val 18421"/>
            </a:avLst>
          </a:prstGeom>
          <a:solidFill>
            <a:srgbClr val="8B1A1A">
              <a:alpha val="20000"/>
            </a:srgbClr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11480" y="448056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EXAM PEARL: Loss of periosteal blood supply → osteonecrosis → sequestrum formation (hallmark of chronic osteomyelitis)</a:t>
            </a:r>
            <a:endParaRPr lang="en-US" sz="10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4E5F7E-9441-2538-9658-AE90B871A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407" y="1809464"/>
            <a:ext cx="2731273" cy="16399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⚠️  Etiology &amp; Predisposing Factors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777240"/>
            <a:ext cx="4206240" cy="384048"/>
          </a:xfrm>
          <a:prstGeom prst="roundRect">
            <a:avLst>
              <a:gd name="adj" fmla="val 23810"/>
            </a:avLst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84048" y="804672"/>
            <a:ext cx="40050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Odontogenic Sources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84048" y="1216152"/>
            <a:ext cx="400507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Periapical abscess (most common)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Periodontal disease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Infected tooth socket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Pericoronal abscess (wisdom tooth)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Failed root canal treatment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709160" y="777240"/>
            <a:ext cx="420624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4709160" y="777240"/>
            <a:ext cx="4206240" cy="384048"/>
          </a:xfrm>
          <a:prstGeom prst="roundRect">
            <a:avLst>
              <a:gd name="adj" fmla="val 23810"/>
            </a:avLst>
          </a:prstGeom>
          <a:solidFill>
            <a:srgbClr val="34495E"/>
          </a:solidFill>
          <a:ln w="12700">
            <a:solidFill>
              <a:srgbClr val="34495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818888" y="804672"/>
            <a:ext cx="40050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Non-Odontogenic Sources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18888" y="1216152"/>
            <a:ext cx="400507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Compound fractures of jaw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Haematogenous spread (children)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Infected orthopedic hardware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Contiguous spread from sinusitis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Radiation injury (MRONJ)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4320" y="2807208"/>
            <a:ext cx="420624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274320" y="2807208"/>
            <a:ext cx="4206240" cy="384048"/>
          </a:xfrm>
          <a:prstGeom prst="roundRect">
            <a:avLst>
              <a:gd name="adj" fmla="val 2381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84048" y="2834640"/>
            <a:ext cx="40050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Predisposing Factors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84048" y="3246120"/>
            <a:ext cx="400507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Previous irradiation to jaw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Bisphosphonate therapy (BRONJ)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Paget's disease of bone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Osteopetrosis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Fibrous dysplasia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709160" y="2807208"/>
            <a:ext cx="420624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4709160" y="2807208"/>
            <a:ext cx="4206240" cy="384048"/>
          </a:xfrm>
          <a:prstGeom prst="roundRect">
            <a:avLst>
              <a:gd name="adj" fmla="val 23810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818888" y="2834640"/>
            <a:ext cx="40050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Systemic Risk Factors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18888" y="3246120"/>
            <a:ext cx="400507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Diabetes mellitus (commonest)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Immunosuppression / HIV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 / anaemia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Sickle cell disease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Alcohol / smoking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📊  Classification of Osteomyelitis</a:t>
            </a:r>
            <a:endParaRPr lang="en-US" sz="2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14207"/>
              </p:ext>
            </p:extLst>
          </p:nvPr>
        </p:nvGraphicFramePr>
        <p:xfrm>
          <a:off x="274320" y="756368"/>
          <a:ext cx="8595360" cy="423672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Type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Onset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Features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Management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Acute Suppurative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1 month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Pain, swelling, pus, fever, trismus, Vincent's sign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IV antibiotics + I&amp;D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Chronic Suppurative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 1 month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Sequestrum, fistula, draining sinus, dull pain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Sequestrectomy + long antibiotics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Chronic Focal Sclerosing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Months–years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Condensing osteitis; dense bone around apex; young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Usually observation only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Chronic Diffuse Sclerosing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Long-standing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Widespread sclerosis, cyclical pain, older patients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Long antibiotics ± Hyperbaric O2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Garre's OM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(Proliferative Periostitis)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Children/adolescents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Bony expansion; onion-skin X-ray; no pus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Remove causative tooth → resolves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17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MRONJ / BRONJ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Post-bisphosphonate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 radiation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Exposed necrotic bone &gt; 8 weeks; no healing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Conservative + surgery (refractory)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🧬  Pathophysiology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6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Osteomyelitis of the Jaws  |  BDS Lecture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7" name="Shape 5"/>
          <p:cNvSpPr/>
          <p:nvPr/>
        </p:nvSpPr>
        <p:spPr>
          <a:xfrm>
            <a:off x="365760" y="1097280"/>
            <a:ext cx="566928" cy="56692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8" name="Text 6"/>
          <p:cNvSpPr/>
          <p:nvPr/>
        </p:nvSpPr>
        <p:spPr>
          <a:xfrm>
            <a:off x="365760" y="10972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51560" y="86868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Entry of Bacteria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51560" y="125272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 periapical abscess, socket, fracture, or haematogenous spread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0916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12" name="Shape 10"/>
          <p:cNvSpPr/>
          <p:nvPr/>
        </p:nvSpPr>
        <p:spPr>
          <a:xfrm>
            <a:off x="4800600" y="1097280"/>
            <a:ext cx="566928" cy="56692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13" name="Text 11"/>
          <p:cNvSpPr/>
          <p:nvPr/>
        </p:nvSpPr>
        <p:spPr>
          <a:xfrm>
            <a:off x="4800600" y="10972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5486400" y="86868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67E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Medullary Inflammation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486400" y="125272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inflammatory response → oedema → rising intraosseous pressure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27432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17" name="Shape 15"/>
          <p:cNvSpPr/>
          <p:nvPr/>
        </p:nvSpPr>
        <p:spPr>
          <a:xfrm>
            <a:off x="365760" y="2514600"/>
            <a:ext cx="566928" cy="566928"/>
          </a:xfrm>
          <a:prstGeom prst="ellipse">
            <a:avLst/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18" name="Text 16"/>
          <p:cNvSpPr/>
          <p:nvPr/>
        </p:nvSpPr>
        <p:spPr>
          <a:xfrm>
            <a:off x="365760" y="2514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051560" y="228600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477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Vascular Compromise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051560" y="267004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 on vessels → ischaemia → necrosis of bone marrow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70916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22" name="Shape 20"/>
          <p:cNvSpPr/>
          <p:nvPr/>
        </p:nvSpPr>
        <p:spPr>
          <a:xfrm>
            <a:off x="4800600" y="2514600"/>
            <a:ext cx="566928" cy="566928"/>
          </a:xfrm>
          <a:prstGeom prst="ellipse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23" name="Text 21"/>
          <p:cNvSpPr/>
          <p:nvPr/>
        </p:nvSpPr>
        <p:spPr>
          <a:xfrm>
            <a:off x="4800600" y="2514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486400" y="228600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Cortical Spread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486400" y="267004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 tracks through Volkmann's canals → periosteum stripped → cortical necrosis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27432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27" name="Shape 25"/>
          <p:cNvSpPr/>
          <p:nvPr/>
        </p:nvSpPr>
        <p:spPr>
          <a:xfrm>
            <a:off x="365760" y="3931920"/>
            <a:ext cx="566928" cy="566928"/>
          </a:xfrm>
          <a:prstGeom prst="ellipse">
            <a:avLst/>
          </a:prstGeom>
          <a:solidFill>
            <a:srgbClr val="34495E"/>
          </a:solidFill>
          <a:ln w="12700">
            <a:solidFill>
              <a:srgbClr val="34495E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28" name="Text 26"/>
          <p:cNvSpPr/>
          <p:nvPr/>
        </p:nvSpPr>
        <p:spPr>
          <a:xfrm>
            <a:off x="365760" y="3931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1051560" y="37033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449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Sequestrum Formation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051560" y="408736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Dead avascular bone = SEQUESTRUM; reactive new bone shell = INVOLUCRUM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470916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32" name="Shape 30"/>
          <p:cNvSpPr/>
          <p:nvPr/>
        </p:nvSpPr>
        <p:spPr>
          <a:xfrm>
            <a:off x="4800600" y="3931920"/>
            <a:ext cx="566928" cy="566928"/>
          </a:xfrm>
          <a:prstGeom prst="ellipse">
            <a:avLst/>
          </a:prstGeom>
          <a:solidFill>
            <a:srgbClr val="2C3E50"/>
          </a:solidFill>
          <a:ln w="12700">
            <a:solidFill>
              <a:srgbClr val="2C3E50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33" name="Text 31"/>
          <p:cNvSpPr/>
          <p:nvPr/>
        </p:nvSpPr>
        <p:spPr>
          <a:xfrm>
            <a:off x="4800600" y="3931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5486400" y="37033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3E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Chronic Phase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5486400" y="408736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Draining sinuses (cloacae), persistent infection, or resolution with treatment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PK" sz="2400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🩺  Clinical Features — Acute Osteomyelitis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7" name="Text 5"/>
          <p:cNvSpPr/>
          <p:nvPr/>
        </p:nvSpPr>
        <p:spPr>
          <a:xfrm>
            <a:off x="365760" y="777240"/>
            <a:ext cx="5943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🔥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051560" y="822960"/>
            <a:ext cx="309107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Fever &amp; Systemic Upset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51560" y="1078992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fever (38–40°C), malaise, leukocytosis, raised ESR and CRP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74320" y="1472184"/>
            <a:ext cx="8595360" cy="603504"/>
          </a:xfrm>
          <a:prstGeom prst="roundRect">
            <a:avLst>
              <a:gd name="adj" fmla="val 12121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11" name="Text 9"/>
          <p:cNvSpPr/>
          <p:nvPr/>
        </p:nvSpPr>
        <p:spPr>
          <a:xfrm>
            <a:off x="365760" y="1472184"/>
            <a:ext cx="5943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😣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1051560" y="1517904"/>
            <a:ext cx="3520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Severe Throbbing Pain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51560" y="1773936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Deep, boring pain over affected jaw; exquisite tenderness on palpation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4320" y="2167128"/>
            <a:ext cx="859536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15" name="Text 13"/>
          <p:cNvSpPr/>
          <p:nvPr/>
        </p:nvSpPr>
        <p:spPr>
          <a:xfrm>
            <a:off x="365760" y="2167128"/>
            <a:ext cx="5943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😮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051560" y="221284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Trismus &amp; Swelling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51560" y="246888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Difficulty opening mouth; facial swelling; indurated overlying skin/mucosa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274320" y="2862072"/>
            <a:ext cx="8595360" cy="603504"/>
          </a:xfrm>
          <a:prstGeom prst="roundRect">
            <a:avLst>
              <a:gd name="adj" fmla="val 12121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19" name="Text 17"/>
          <p:cNvSpPr/>
          <p:nvPr/>
        </p:nvSpPr>
        <p:spPr>
          <a:xfrm>
            <a:off x="365760" y="2862072"/>
            <a:ext cx="5943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🦷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1051560" y="290779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Tooth Loosening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51560" y="3163824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Affected teeth become loose and tender to percussion; may extrude from socket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274320" y="3557016"/>
            <a:ext cx="859536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23" name="Text 21"/>
          <p:cNvSpPr/>
          <p:nvPr/>
        </p:nvSpPr>
        <p:spPr>
          <a:xfrm>
            <a:off x="365760" y="3557016"/>
            <a:ext cx="5943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💧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1051560" y="360273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Suppuration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051560" y="3858768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 discharge from gingival sulcus; foul odour; fluctuant swelling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274320" y="4251960"/>
            <a:ext cx="8595360" cy="603504"/>
          </a:xfrm>
          <a:prstGeom prst="roundRect">
            <a:avLst>
              <a:gd name="adj" fmla="val 12121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 sz="2400"/>
          </a:p>
        </p:txBody>
      </p:sp>
      <p:sp>
        <p:nvSpPr>
          <p:cNvPr id="27" name="Text 25"/>
          <p:cNvSpPr/>
          <p:nvPr/>
        </p:nvSpPr>
        <p:spPr>
          <a:xfrm>
            <a:off x="365760" y="4251960"/>
            <a:ext cx="5943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😶</a:t>
            </a:r>
            <a:endParaRPr lang="en-US" sz="2800" dirty="0"/>
          </a:p>
        </p:txBody>
      </p:sp>
      <p:sp>
        <p:nvSpPr>
          <p:cNvPr id="28" name="Text 26"/>
          <p:cNvSpPr/>
          <p:nvPr/>
        </p:nvSpPr>
        <p:spPr>
          <a:xfrm>
            <a:off x="1051560" y="42976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Vincent's Sign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051560" y="4553712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Numbness of lower lip/chin — inferior alveolar nerve compression (PATHOGNOMONIC)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220649" y="4809744"/>
            <a:ext cx="8595360" cy="347472"/>
          </a:xfrm>
          <a:prstGeom prst="roundRect">
            <a:avLst>
              <a:gd name="adj" fmla="val 18421"/>
            </a:avLst>
          </a:prstGeom>
          <a:solidFill>
            <a:srgbClr val="C9A84C">
              <a:alpha val="60000"/>
            </a:srgbClr>
          </a:solidFill>
          <a:ln/>
        </p:spPr>
        <p:txBody>
          <a:bodyPr/>
          <a:lstStyle/>
          <a:p>
            <a:endParaRPr lang="en-PK" sz="2400"/>
          </a:p>
        </p:txBody>
      </p:sp>
      <p:sp>
        <p:nvSpPr>
          <p:cNvPr id="31" name="Text 29"/>
          <p:cNvSpPr/>
          <p:nvPr/>
        </p:nvSpPr>
        <p:spPr>
          <a:xfrm>
            <a:off x="365760" y="4828032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EXAM TIP: Vincent's sign = lower lip/chin numbness = pathognomonic of mandibular osteomyelitis (inferior alveolar nerve compression).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2655</Words>
  <Application>Microsoft Macintosh PowerPoint</Application>
  <PresentationFormat>On-screen Show (16:9)</PresentationFormat>
  <Paragraphs>444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Osteomyelitis of the Jaws</dc:title>
  <dc:subject>PptxGenJS Presentation</dc:subject>
  <dc:creator>Prof. Dr. Zahid Mahmood</dc:creator>
  <cp:lastModifiedBy>Zahid Mahmood</cp:lastModifiedBy>
  <cp:revision>11</cp:revision>
  <dcterms:created xsi:type="dcterms:W3CDTF">2026-06-29T17:53:01Z</dcterms:created>
  <dcterms:modified xsi:type="dcterms:W3CDTF">2026-06-30T06:00:52Z</dcterms:modified>
</cp:coreProperties>
</file>