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Premalignant &amp; Malignant Lesions of Oral Cavity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Final Year MBBS – Oral Cavity, Tongue Ulcer &amp; Oral Cancer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 – Oral Cancer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Clinical examination</a:t>
            </a:r>
          </a:p>
          <a:p>
            <a:r>
              <a:t>Incisional or punch biopsy (gold standard)</a:t>
            </a:r>
          </a:p>
          <a:p>
            <a:r>
              <a:t>CT or MRI for local extent</a:t>
            </a:r>
          </a:p>
          <a:p>
            <a:r>
              <a:t>Ultrasound neck for lymph nodes</a:t>
            </a:r>
          </a:p>
          <a:p>
            <a:r>
              <a:t>Chest X-ray for metastasis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Staging of Oral Cancer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TNM classification</a:t>
            </a:r>
          </a:p>
          <a:p>
            <a:r>
              <a:t>Tumor size (T)</a:t>
            </a:r>
          </a:p>
          <a:p>
            <a:r>
              <a:t>Nodal involvement (N)</a:t>
            </a:r>
          </a:p>
          <a:p>
            <a:r>
              <a:t>Distant metastasis (M)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TNM – Tumor Size (T)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T1: ≤2 cm</a:t>
            </a:r>
          </a:p>
          <a:p>
            <a:r>
              <a:t>T2: 2–4 cm</a:t>
            </a:r>
          </a:p>
          <a:p>
            <a:r>
              <a:t>T3: &gt;4 cm</a:t>
            </a:r>
          </a:p>
          <a:p>
            <a:r>
              <a:t>T4: Invasion of adjacent structures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TNM – Nodal Status (N)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N0: No nodal involvement</a:t>
            </a:r>
          </a:p>
          <a:p>
            <a:r>
              <a:t>N1: Single ipsilateral node &lt;3 cm</a:t>
            </a:r>
          </a:p>
          <a:p>
            <a:r>
              <a:t>N2: Multiple or larger nodes</a:t>
            </a:r>
          </a:p>
          <a:p>
            <a:r>
              <a:t>N3: Node &gt;6 cm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Treatment Options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Depends on stage and site</a:t>
            </a:r>
          </a:p>
          <a:p>
            <a:r>
              <a:t>Surgery</a:t>
            </a:r>
          </a:p>
          <a:p>
            <a:r>
              <a:t>Radiotherapy</a:t>
            </a:r>
          </a:p>
          <a:p>
            <a:r>
              <a:t>Chemotherapy</a:t>
            </a:r>
          </a:p>
          <a:p>
            <a:r>
              <a:t>Multidisciplinary team approach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Surgical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Wide local excision</a:t>
            </a:r>
          </a:p>
          <a:p>
            <a:r>
              <a:t>Neck dissection if nodes involved</a:t>
            </a:r>
          </a:p>
          <a:p>
            <a:r>
              <a:t>Reconstruction as required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Radiotherapy &amp; Chemotherapy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Radiotherapy for early lesions or adjuvant therapy</a:t>
            </a:r>
          </a:p>
          <a:p>
            <a:r>
              <a:t>Chemotherapy for advanced disease</a:t>
            </a:r>
          </a:p>
          <a:p>
            <a:r>
              <a:t>Often used in combination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Multidisciplinary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Surgeon</a:t>
            </a:r>
          </a:p>
          <a:p>
            <a:r>
              <a:t>Oncologist</a:t>
            </a:r>
          </a:p>
          <a:p>
            <a:r>
              <a:t>Radiologist</a:t>
            </a:r>
          </a:p>
          <a:p>
            <a:r>
              <a:t>Pathologist</a:t>
            </a:r>
          </a:p>
          <a:p>
            <a:r>
              <a:t>Speech and nutrition therapist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Tongue Ulcer – Etiology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Trauma</a:t>
            </a:r>
          </a:p>
          <a:p>
            <a:r>
              <a:t>Aphthous ulcer</a:t>
            </a:r>
          </a:p>
          <a:p>
            <a:r>
              <a:t>Infection (TB, syphilis)</a:t>
            </a:r>
          </a:p>
          <a:p>
            <a:r>
              <a:t>Malignancy</a:t>
            </a:r>
          </a:p>
          <a:p>
            <a:r>
              <a:t>Nutritional deficiency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of Tongue Ulcer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Painful or painless ulcer</a:t>
            </a:r>
          </a:p>
          <a:p>
            <a:r>
              <a:t>Indurated margins suggest malignancy</a:t>
            </a:r>
          </a:p>
          <a:p>
            <a:r>
              <a:t>Bleeding on touch</a:t>
            </a:r>
          </a:p>
          <a:p>
            <a:r>
              <a:t>Non-healing ulcer &gt;3 weeks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Identify leukoplakia, erythroplakia and oral lichen planus</a:t>
            </a:r>
          </a:p>
          <a:p>
            <a:r>
              <a:t>Recognize risk factors of oral premalignant lesions</a:t>
            </a:r>
          </a:p>
          <a:p>
            <a:r>
              <a:t>Describe clinical features of oral cavity malignancies</a:t>
            </a:r>
          </a:p>
          <a:p>
            <a:r>
              <a:t>Understand investigations and staging</a:t>
            </a:r>
          </a:p>
          <a:p>
            <a:r>
              <a:t>Outline treatment options</a:t>
            </a:r>
          </a:p>
          <a:p>
            <a:r>
              <a:t>Discuss tongue ulcer in detail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 – Tongue Ulcer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Thorough oral examination</a:t>
            </a:r>
          </a:p>
          <a:p>
            <a:r>
              <a:t>Biopsy of ulcer</a:t>
            </a:r>
          </a:p>
          <a:p>
            <a:r>
              <a:t>Imaging if malignancy suspected</a:t>
            </a:r>
          </a:p>
          <a:p>
            <a:r>
              <a:t>Blood tests for deficiencies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of Tongue Ulcer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Treat underlying cause</a:t>
            </a:r>
          </a:p>
          <a:p>
            <a:r>
              <a:t>Antibiotics if infection</a:t>
            </a:r>
          </a:p>
          <a:p>
            <a:r>
              <a:t>Surgical excision for malignancy</a:t>
            </a:r>
          </a:p>
          <a:p>
            <a:r>
              <a:t>Nutritional correction</a:t>
            </a:r>
          </a:p>
          <a:p>
            <a:r>
              <a:t>Regular follow-up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 Tips &amp; Key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Erythroplakia has highest malignant potential</a:t>
            </a:r>
          </a:p>
          <a:p>
            <a:r>
              <a:t>Non-healing tongue ulcer = cancer until proven otherwise</a:t>
            </a:r>
          </a:p>
          <a:p>
            <a:r>
              <a:t>Biopsy is gold standard</a:t>
            </a:r>
          </a:p>
          <a:p>
            <a:r>
              <a:t>TNM staging frequently asked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Oral Premalignant Lesions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Lesions with risk of malignant transformation</a:t>
            </a:r>
          </a:p>
          <a:p>
            <a:r>
              <a:t>Commonly associated with tobacco use</a:t>
            </a:r>
          </a:p>
          <a:p>
            <a:r>
              <a:t>Require early diagnosis and surveillance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Leukoplakia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White patch in oral cavity</a:t>
            </a:r>
          </a:p>
          <a:p>
            <a:r>
              <a:t>Cannot be scraped off</a:t>
            </a:r>
          </a:p>
          <a:p>
            <a:r>
              <a:t>Premalignant lesion</a:t>
            </a:r>
          </a:p>
          <a:p>
            <a:r>
              <a:t>Requires biopsy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Erythroplakia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Red velvety lesion</a:t>
            </a:r>
          </a:p>
          <a:p>
            <a:r>
              <a:t>Higher malignant potential than leukoplakia</a:t>
            </a:r>
          </a:p>
          <a:p>
            <a:r>
              <a:t>Often associated with dysplasia or carcinoma</a:t>
            </a:r>
          </a:p>
          <a:p>
            <a:r>
              <a:t>Biopsy mandatory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Oral Lichen Planus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Chronic inflammatory condition</a:t>
            </a:r>
          </a:p>
          <a:p>
            <a:r>
              <a:t>Reticular or erosive pattern</a:t>
            </a:r>
          </a:p>
          <a:p>
            <a:r>
              <a:t>Associated with immune-mediated causes</a:t>
            </a:r>
          </a:p>
          <a:p>
            <a:r>
              <a:t>Small risk of malignant transformation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Risk Factors for Premalignant Lesions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Smoking and chewing tobacco</a:t>
            </a:r>
          </a:p>
          <a:p>
            <a:r>
              <a:t>Betel nut and pan chewing</a:t>
            </a:r>
          </a:p>
          <a:p>
            <a:r>
              <a:t>Alcohol consumption</a:t>
            </a:r>
          </a:p>
          <a:p>
            <a:r>
              <a:t>Poor oral hygiene</a:t>
            </a:r>
          </a:p>
          <a:p>
            <a:r>
              <a:t>Chronic irritation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Oral Cavity Malignancies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Most common: Squamous cell carcinoma</a:t>
            </a:r>
          </a:p>
          <a:p>
            <a:r>
              <a:t>Common in South Asia</a:t>
            </a:r>
          </a:p>
          <a:p>
            <a:r>
              <a:t>Strong association with tobacco use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 of Oral Cancer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Non-healing ulcer</a:t>
            </a:r>
          </a:p>
          <a:p>
            <a:r>
              <a:t>Induration and bleeding</a:t>
            </a:r>
          </a:p>
          <a:p>
            <a:r>
              <a:t>Pain or referred otalgia</a:t>
            </a:r>
          </a:p>
          <a:p>
            <a:r>
              <a:t>Difficulty in speech or swallowing</a:t>
            </a:r>
          </a:p>
          <a:p>
            <a:r>
              <a:t>Neck lymph node enlargement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