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بسم الله الرحمن الرحيم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09" y="2815682"/>
            <a:ext cx="8229600" cy="986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rgbClr val="FF0000"/>
                </a:solidFill>
              </a:rPr>
              <a:t>                     </a:t>
            </a:r>
            <a:r>
              <a:rPr sz="4400" dirty="0">
                <a:solidFill>
                  <a:srgbClr val="FF0000"/>
                </a:solidFill>
              </a:rPr>
              <a:t>Neck Dissections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Extended Neck Dissection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Removes additional structures beyond RND</a:t>
            </a:r>
          </a:p>
          <a:p>
            <a:r>
              <a:t>Examples: parapharyngeal nodes, mediastinal nodes, carotid artery resection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Principles of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Adequate exposure (incision: apron / modified)</a:t>
            </a:r>
          </a:p>
          <a:p>
            <a:r>
              <a:t>Identify &amp; preserve vital structures (where applicable)</a:t>
            </a:r>
          </a:p>
          <a:p>
            <a:r>
              <a:t>Oncological clearance with en bloc removal of nodes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Complications of Neck Dissection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Immediate: bleeding, chyle leak, nerve injury</a:t>
            </a:r>
          </a:p>
          <a:p>
            <a:r>
              <a:t>Intermediate: wound infection, flap necrosis</a:t>
            </a:r>
          </a:p>
          <a:p>
            <a:r>
              <a:t>Late: shoulder dysfunction, cosmetic deformity, lymphedema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01644"/>
          </a:xfrm>
        </p:spPr>
        <p:txBody>
          <a:bodyPr>
            <a:normAutofit fontScale="92500" lnSpcReduction="10000"/>
          </a:bodyPr>
          <a:lstStyle/>
          <a:p>
            <a:r>
              <a:rPr dirty="0"/>
              <a:t>55-year-old male with SCC of tongue, N2 disease in cervical nodes.</a:t>
            </a:r>
          </a:p>
          <a:p>
            <a:r>
              <a:rPr dirty="0"/>
              <a:t>Which neck dissection is indicated?</a:t>
            </a:r>
          </a:p>
          <a:p>
            <a:pPr marL="0" indent="0">
              <a:buNone/>
            </a:pPr>
            <a:r>
              <a:rPr lang="en-US" dirty="0"/>
              <a:t>            </a:t>
            </a:r>
            <a:r>
              <a:rPr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2615EE-DB86-A063-3FEE-94DF200A3176}"/>
              </a:ext>
            </a:extLst>
          </p:cNvPr>
          <p:cNvSpPr txBox="1"/>
          <p:nvPr/>
        </p:nvSpPr>
        <p:spPr>
          <a:xfrm>
            <a:off x="4148254" y="4516244"/>
            <a:ext cx="319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Modified radical neck dissection</a:t>
            </a:r>
            <a:endParaRPr lang="en-P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Recent Advances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Sentinel lymph node biopsy in oral cancers</a:t>
            </a:r>
          </a:p>
          <a:p>
            <a:r>
              <a:t>Minimally invasive / robotic-assisted neck dissections</a:t>
            </a:r>
          </a:p>
          <a:p>
            <a:r>
              <a:t>Functional preservation emphasis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Summary &amp; Key Take-Home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Knowledge of lymph node levels is essential</a:t>
            </a:r>
          </a:p>
          <a:p>
            <a:r>
              <a:rPr dirty="0"/>
              <a:t>RND largely replaced by MRND &amp; SND</a:t>
            </a:r>
          </a:p>
          <a:p>
            <a:r>
              <a:rPr dirty="0"/>
              <a:t>Aim: oncologic clearance with functional preservation</a:t>
            </a:r>
          </a:p>
          <a:p>
            <a:r>
              <a:rPr dirty="0"/>
              <a:t>Complications must be anticipated and managed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Statement of the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Neck dissection is a cornerstone in the surgical management of head and neck cancers.</a:t>
            </a:r>
          </a:p>
          <a:p>
            <a:r>
              <a:t>It removes lymphatic tissue at risk of metastasis.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 the anatomy of cervical lymph nodes</a:t>
            </a:r>
          </a:p>
          <a:p>
            <a:r>
              <a:t>Define different types of neck dissections</a:t>
            </a:r>
          </a:p>
          <a:p>
            <a:r>
              <a:t>Identify indications</a:t>
            </a:r>
          </a:p>
          <a:p>
            <a:r>
              <a:t>Discuss steps of the procedure</a:t>
            </a:r>
          </a:p>
          <a:p>
            <a:r>
              <a:t>Recognize complications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Cervical Lymph Node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Level I: Submental, submandibular</a:t>
            </a:r>
          </a:p>
          <a:p>
            <a:r>
              <a:rPr dirty="0"/>
              <a:t>Level II: Upper jugular</a:t>
            </a:r>
          </a:p>
          <a:p>
            <a:r>
              <a:rPr dirty="0"/>
              <a:t>Level III: Mid jugular</a:t>
            </a:r>
          </a:p>
          <a:p>
            <a:r>
              <a:rPr dirty="0"/>
              <a:t>Level IV: Lower jugular</a:t>
            </a:r>
          </a:p>
          <a:p>
            <a:r>
              <a:rPr dirty="0"/>
              <a:t>Level V: Posterior triangle</a:t>
            </a:r>
          </a:p>
          <a:p>
            <a:r>
              <a:rPr dirty="0"/>
              <a:t>Level VI: Central compartment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Indications for Neck Dissection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Malignant tumors of head &amp; neck with nodal disease</a:t>
            </a:r>
          </a:p>
          <a:p>
            <a:r>
              <a:t>Squamous cell carcinoma (oral cavity, pharynx, larynx)</a:t>
            </a:r>
          </a:p>
          <a:p>
            <a:r>
              <a:t>Prophylactic in high-risk primaries</a:t>
            </a:r>
          </a:p>
          <a:p>
            <a:r>
              <a:t>Diagnostic in selected cases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Classification of Neck Dissections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Radical neck dissection (RND)</a:t>
            </a:r>
          </a:p>
          <a:p>
            <a:r>
              <a:t>Modified radical neck dissection (MRND)</a:t>
            </a:r>
          </a:p>
          <a:p>
            <a:r>
              <a:t>Selective neck dissection (SND)</a:t>
            </a:r>
          </a:p>
          <a:p>
            <a:r>
              <a:t>Extended neck dissection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Radical Neck Dissection (RND)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First described by Crile (1906)</a:t>
            </a:r>
          </a:p>
          <a:p>
            <a:r>
              <a:t>Removes: levels I–V + SCM + IJV + spinal accessory nerve</a:t>
            </a:r>
          </a:p>
          <a:p>
            <a:r>
              <a:t>High morbidity, rarely done today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>
                <a:solidFill>
                  <a:srgbClr val="FF0000"/>
                </a:solidFill>
              </a:rPr>
              <a:t>Modified Radical Neck Dissection (MRND)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Removes lymphatic levels I–V</a:t>
            </a:r>
          </a:p>
          <a:p>
            <a:r>
              <a:t>Preserves one or more of: SCM, IJV, accessory nerve</a:t>
            </a:r>
          </a:p>
          <a:p>
            <a:r>
              <a:t>Reduces morbidity while maintaining oncologic control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Selective Neck Dissection (SND)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Removes only groups at risk for spread</a:t>
            </a:r>
          </a:p>
          <a:p>
            <a:r>
              <a:t>Examples:</a:t>
            </a:r>
          </a:p>
          <a:p>
            <a:r>
              <a:t>- Supraomohyoid (I–III)</a:t>
            </a:r>
          </a:p>
          <a:p>
            <a:r>
              <a:t>- Lateral (II–IV)</a:t>
            </a:r>
          </a:p>
          <a:p>
            <a:r>
              <a:t>- Posterolateral (II–V)</a:t>
            </a:r>
          </a:p>
          <a:p>
            <a:r>
              <a:t>- Central (VI)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410</Words>
  <Application>Microsoft Macintosh PowerPoint</Application>
  <PresentationFormat>On-screen Show (4:3)</PresentationFormat>
  <Paragraphs>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بسم الله الرحمن الرحيم</vt:lpstr>
      <vt:lpstr>Statement of the Day</vt:lpstr>
      <vt:lpstr>Learning Objectives</vt:lpstr>
      <vt:lpstr>Cervical Lymph Node Levels</vt:lpstr>
      <vt:lpstr>Indications for Neck Dissection</vt:lpstr>
      <vt:lpstr>Classification of Neck Dissections</vt:lpstr>
      <vt:lpstr>Radical Neck Dissection (RND)</vt:lpstr>
      <vt:lpstr>Modified Radical Neck Dissection (MRND)</vt:lpstr>
      <vt:lpstr>Selective Neck Dissection (SND)</vt:lpstr>
      <vt:lpstr>Extended Neck Dissection</vt:lpstr>
      <vt:lpstr>Principles of Surgery</vt:lpstr>
      <vt:lpstr>Complications of Neck Dissection</vt:lpstr>
      <vt:lpstr>Case Example</vt:lpstr>
      <vt:lpstr>Recent Advances</vt:lpstr>
      <vt:lpstr>Summary &amp; Key Take-Home Points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dr.zahidmahmood@gmail.com</cp:lastModifiedBy>
  <cp:revision>2</cp:revision>
  <dcterms:created xsi:type="dcterms:W3CDTF">2013-01-27T09:14:16Z</dcterms:created>
  <dcterms:modified xsi:type="dcterms:W3CDTF">2025-10-02T00:59:27Z</dcterms:modified>
  <cp:category/>
</cp:coreProperties>
</file>