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" Type="http://schemas.openxmlformats.org/officeDocument/2006/relationships/viewProps" Target="viewProps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بسم الله الرحمن الرحيم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Diseases of the Neck Lecture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Sinus &amp; Fistula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 or acquired</a:t>
            </a:r>
          </a:p>
          <a:p>
            <a:r>
              <a:t>Presents with discharge</a:t>
            </a:r>
          </a:p>
          <a:p>
            <a:r>
              <a:t>Managed with surgical excision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Branchial Cyst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24-year-old male with soft, non-tender, fluctuant swelling at upper neck</a:t>
            </a:r>
          </a:p>
          <a:p>
            <a:r>
              <a:t>No nodes palpable</a:t>
            </a:r>
          </a:p>
          <a:p>
            <a:r>
              <a:t>Questions: differential diagnosis, investigations, treatment, complications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Cystic Hygroma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Congenital lymphatic malformation</a:t>
            </a:r>
          </a:p>
          <a:p>
            <a:r>
              <a:t>Multiloculated cystic swelling</a:t>
            </a:r>
          </a:p>
          <a:p>
            <a:r>
              <a:t>Present at birth; may cause obstructed labour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Cystic Hygroma –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Soft, fluctuant, brilliantly transilluminant swelling</a:t>
            </a:r>
          </a:p>
          <a:p>
            <a:r>
              <a:t>Increases with crying</a:t>
            </a:r>
          </a:p>
          <a:p>
            <a:r>
              <a:t>Disfigurement, respiratory difficulty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Cystic Hygroma –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USG</a:t>
            </a:r>
          </a:p>
          <a:p>
            <a:r>
              <a:t>CT</a:t>
            </a:r>
          </a:p>
          <a:p>
            <a:r>
              <a:t>MRI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Cystic Hygroma –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Excision of cyst</a:t>
            </a:r>
          </a:p>
          <a:p>
            <a:r>
              <a:t>Sclerotherapy (OK-432, Picibanil)</a:t>
            </a:r>
          </a:p>
          <a:p>
            <a:r>
              <a:t>Aspiration temporary relief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Cystic Hygroma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Neonate with large cystic swelling posterior neck</a:t>
            </a:r>
          </a:p>
          <a:p>
            <a:r>
              <a:t>Soft, fluctuant, brilliantly transilluminant</a:t>
            </a:r>
          </a:p>
          <a:p>
            <a:r>
              <a:t>Diagnosis?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Hemangioma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Vascular lesion since infancy</a:t>
            </a:r>
          </a:p>
          <a:p>
            <a:r>
              <a:t>Red, spongy, bleeds on touch</a:t>
            </a:r>
          </a:p>
          <a:p>
            <a:r>
              <a:t>May regress spontaneously</a:t>
            </a:r>
          </a:p>
          <a:p>
            <a:r>
              <a:t>Treatment if complicated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Carotid Body Tumor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Arises from carotid body at bifurcation</a:t>
            </a:r>
          </a:p>
          <a:p>
            <a:r>
              <a:t>Chemodectoma / Paraganglioma</a:t>
            </a:r>
          </a:p>
          <a:p>
            <a:r>
              <a:t>Potato tumor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Carotid Body Tumor –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Firm, pulsatile mass at carotid bifurcation</a:t>
            </a:r>
          </a:p>
          <a:p>
            <a:r>
              <a:t>Moves side-to-side, not vertically</a:t>
            </a:r>
          </a:p>
          <a:p>
            <a:r>
              <a:t>May cause dysphagia, Horner’s syndrome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Statement of the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swellings may arise from congenital, infectious, vascular, or neoplastic causes.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Carotid Body Tumor –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Duplex scan</a:t>
            </a:r>
          </a:p>
          <a:p>
            <a:r>
              <a:t>Angiography: 'Lyre sign'</a:t>
            </a:r>
          </a:p>
          <a:p>
            <a:r>
              <a:t>CT, MRI, MR angiography</a:t>
            </a:r>
          </a:p>
          <a:p>
            <a:r>
              <a:t>FNAC not recommended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Carotid Body Tumor –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Surgical excision with vascular control</a:t>
            </a:r>
          </a:p>
          <a:p>
            <a:r>
              <a:t>Possible graft reconstruction</a:t>
            </a:r>
          </a:p>
          <a:p>
            <a:r>
              <a:t>Complications: bleeding, cranial nerve injury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Pharyngeal Pouch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Outpouching of mucosa through Killian’s dehiscence</a:t>
            </a:r>
          </a:p>
          <a:p>
            <a:r>
              <a:t>Due to uncoordinated swallowing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Pharyngeal Pouch –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Regurgitation of undigested food</a:t>
            </a:r>
          </a:p>
          <a:p>
            <a:r>
              <a:t>Gurgling sounds</a:t>
            </a:r>
          </a:p>
          <a:p>
            <a:r>
              <a:t>Halitosis</a:t>
            </a:r>
          </a:p>
          <a:p>
            <a:r>
              <a:t>Dysphagia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Pharyngeal Pouch –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Barium swallow (video fluoroscopy)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Pharyngeal Pouch –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Surgical excision</a:t>
            </a:r>
          </a:p>
          <a:p>
            <a:r>
              <a:t>Endoscopic stapling (preferred)</a:t>
            </a:r>
          </a:p>
          <a:p>
            <a:r>
              <a:t>Complications: mediastinitis, recurrent nerve palsy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Laryngocele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Air-filled diverticulum of laryngeal mucosa</a:t>
            </a:r>
          </a:p>
          <a:p>
            <a:r>
              <a:t>Occurs in trumpet players, glass blowers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Laryngocele –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External: herniates through thyrohyoid membrane</a:t>
            </a:r>
          </a:p>
          <a:p>
            <a:r>
              <a:t>Internal: confined within larynx</a:t>
            </a:r>
          </a:p>
          <a:p>
            <a:r>
              <a:t>Combined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Laryngocele –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swelling, resonant, increases on coughing/straining</a:t>
            </a:r>
          </a:p>
          <a:p>
            <a:r>
              <a:t>Hoarseness, airway obstruction</a:t>
            </a:r>
          </a:p>
          <a:p>
            <a:r>
              <a:t>May get infected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Laryngocele –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External excision</a:t>
            </a:r>
          </a:p>
          <a:p>
            <a:r>
              <a:t>Internal: marsupialization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the anatomy of the neck</a:t>
            </a:r>
          </a:p>
          <a:p>
            <a:r>
              <a:t>Diagnose common congenital swellings</a:t>
            </a:r>
          </a:p>
          <a:p>
            <a:r>
              <a:t>Recognize vascular &amp; neoplastic neck lesions</a:t>
            </a:r>
          </a:p>
          <a:p>
            <a:r>
              <a:t>Investigate and manage tuberculous adenitis</a:t>
            </a:r>
          </a:p>
          <a:p>
            <a:r>
              <a:t>Formulate management plans for each condition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Cervical Rib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Extension of C7 transverse process</a:t>
            </a:r>
          </a:p>
          <a:p>
            <a:r>
              <a:t>Types: complete, incomplete, fibrous band</a:t>
            </a:r>
          </a:p>
          <a:p>
            <a:r>
              <a:t>May be asymptomatic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Thoracic Outlet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Compression of neurovascular bundle</a:t>
            </a:r>
          </a:p>
          <a:p>
            <a:r>
              <a:t>Causes: cervical rib, scalene anomalies, trauma, tumors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TOS – 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Neurological: paresthesia, weakness, wasting</a:t>
            </a:r>
          </a:p>
          <a:p>
            <a:r>
              <a:t>Vascular: ischemia, claudication, gangrene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TOS –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X-ray: shows rib</a:t>
            </a:r>
          </a:p>
          <a:p>
            <a:r>
              <a:t>Nerve conduction studies</a:t>
            </a:r>
          </a:p>
          <a:p>
            <a:r>
              <a:t>Arterial Doppler, angiography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TOS –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Excision of cervical rib with periosteum</a:t>
            </a:r>
          </a:p>
          <a:p>
            <a:r>
              <a:t>Conservative physiotherapy if mild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Case: Cervical Rib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24-year-old female with supraclavicular swelling &amp; weak pulses</a:t>
            </a:r>
          </a:p>
          <a:p>
            <a:r>
              <a:t>Diagnosis: cervical rib / TOS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Tuberculous Adenitis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Matted cervical nodes, collar-stud abscess</a:t>
            </a:r>
          </a:p>
          <a:p>
            <a:r>
              <a:t>Common in children &amp; adults with TB exposure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TB Adenitis –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FNAC</a:t>
            </a:r>
          </a:p>
          <a:p>
            <a:r>
              <a:t>Mantoux test</a:t>
            </a:r>
          </a:p>
          <a:p>
            <a:r>
              <a:t>Chest X-ray</a:t>
            </a:r>
          </a:p>
          <a:p>
            <a:r>
              <a:t>USG neck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TB Adenitis –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Anti-TB chemotherapy (DOTS)</a:t>
            </a:r>
          </a:p>
          <a:p>
            <a:r>
              <a:t>Excision only if resistant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 &amp; 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Neck diseases include congenital, vascular, neoplastic, and infectious causes</a:t>
            </a:r>
          </a:p>
          <a:p>
            <a:r>
              <a:t>Diagnosis is clinical supported by imaging</a:t>
            </a:r>
          </a:p>
          <a:p>
            <a:r>
              <a:t>Surgery is definitive for most congenital/vascular lesions</a:t>
            </a:r>
          </a:p>
          <a:p>
            <a:r>
              <a:t>TB adenitis managed with medical therapy primarily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Anterior triangle</a:t>
            </a:r>
          </a:p>
          <a:p>
            <a:r>
              <a:t>Posterior triangle</a:t>
            </a:r>
          </a:p>
          <a:p>
            <a:r>
              <a:t>Submental triangle</a:t>
            </a:r>
          </a:p>
          <a:p>
            <a:r>
              <a:t>Submandibular triangle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Lymphatic Drainage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Cervical nodes divided into levels I–VI</a:t>
            </a:r>
          </a:p>
          <a:p>
            <a:r>
              <a:t>Jugulodigastric node (level II) is most common site of metastasis</a:t>
            </a:r>
          </a:p>
          <a:p>
            <a:r>
              <a:t>Drains nasopharynx, oropharynx, tonsils, tongue base, supraglottic larynx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Vestigial remnant of 2nd branchial cleft</a:t>
            </a:r>
          </a:p>
          <a:p>
            <a:r>
              <a:t>Occurs in early/mid adult life</a:t>
            </a:r>
          </a:p>
          <a:p>
            <a:r>
              <a:t>Fluctuant, soft, non-transilluminant swelling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 – 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Cold abscess</a:t>
            </a:r>
          </a:p>
          <a:p>
            <a:r>
              <a:t>Lipoma</a:t>
            </a:r>
          </a:p>
          <a:p>
            <a:r>
              <a:t>Lymph cyst</a:t>
            </a:r>
          </a:p>
          <a:p>
            <a:r>
              <a:t>Chronic lymphadenitis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 – 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USG</a:t>
            </a:r>
          </a:p>
          <a:p>
            <a:r>
              <a:t>CT</a:t>
            </a:r>
          </a:p>
          <a:p>
            <a:r>
              <a:t>MRI</a:t>
            </a:r>
          </a:p>
          <a:p>
            <a:r>
              <a:t>FNAC (cholesterol crystals)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Branchial Cyst –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Excision of cyst</a:t>
            </a:r>
          </a:p>
          <a:p>
            <a:r>
              <a:t>Complications: nerve injury, infection, recurrence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