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" Type="http://schemas.openxmlformats.org/officeDocument/2006/relationships/viewProps" Target="viewProps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" Type="http://schemas.openxmlformats.org/officeDocument/2006/relationships/theme" Target="theme/theme1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" Type="http://schemas.openxmlformats.org/officeDocument/2006/relationships/tableStyles" Target="tableStyles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" Type="http://schemas.openxmlformats.org/officeDocument/2006/relationships/slide" Target="slides/slide1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" Type="http://schemas.openxmlformats.org/officeDocument/2006/relationships/slide" Target="slides/slide2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بسم الله الرحمن الرحيم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Diseases of the Neck Lecture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Metastatic Spread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Head &amp; neck cancers spread to cervical nodes</a:t>
            </a:r>
          </a:p>
          <a:p>
            <a:r>
              <a:t>Common primary sites: tonsil, tongue, pyriform fossa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Examination of neck nodes vital in head &amp; neck cancers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Vestigial remnant of 2nd branchial cleft</a:t>
            </a:r>
          </a:p>
          <a:p>
            <a:r>
              <a:t>Occurs in young adults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Lined by squamous epithelium</a:t>
            </a:r>
          </a:p>
          <a:p>
            <a:r>
              <a:t>Contains cholesterol-rich fluid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Soft, fluctuant swelling</a:t>
            </a:r>
          </a:p>
          <a:p>
            <a:r>
              <a:t>Not transilluminant</a:t>
            </a:r>
          </a:p>
          <a:p>
            <a:r>
              <a:t>Located at junction of upper &amp; middle SCM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Cold abscess</a:t>
            </a:r>
          </a:p>
          <a:p>
            <a:r>
              <a:t>Lipoma</a:t>
            </a:r>
          </a:p>
          <a:p>
            <a:r>
              <a:t>Lymph cyst</a:t>
            </a:r>
          </a:p>
          <a:p>
            <a:r>
              <a:t>Chronic lymphadenitis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Ultrasound</a:t>
            </a:r>
          </a:p>
          <a:p>
            <a:r>
              <a:t>CT</a:t>
            </a:r>
          </a:p>
          <a:p>
            <a:r>
              <a:t>MRI</a:t>
            </a:r>
          </a:p>
          <a:p>
            <a:r>
              <a:t>FNAC shows cholesterol crystals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Excision of cyst</a:t>
            </a:r>
          </a:p>
          <a:p>
            <a:r>
              <a:t>Antibiotics for infection before surgery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Cyst: Complications of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Nerve injury (hypoglossal, accessory, glossopharyngeal)</a:t>
            </a:r>
          </a:p>
          <a:p>
            <a:r>
              <a:t>Recurrence</a:t>
            </a:r>
          </a:p>
          <a:p>
            <a:r>
              <a:t>Infection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Sinus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or acquired</a:t>
            </a:r>
          </a:p>
          <a:p>
            <a:r>
              <a:t>Opening along SCM</a:t>
            </a:r>
          </a:p>
          <a:p>
            <a:r>
              <a:t>Discharge may occur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Statement of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swellings may arise from congenital, infectious, vascular, or neoplastic causes.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Fistula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tract from pharynx to skin</a:t>
            </a:r>
          </a:p>
          <a:p>
            <a:r>
              <a:t>Complete or incomplete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Branchial Cyst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24-year-old male with soft, fluctuant swelling</a:t>
            </a:r>
          </a:p>
          <a:p>
            <a:r>
              <a:t>Differential? Investigations? Management?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Branchial Fistula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12-year-old boy with congenital discharging opening along SCM</a:t>
            </a:r>
          </a:p>
          <a:p>
            <a:r>
              <a:t>Diagnosis? Management?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Summary: Branchial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Branchial cysts, sinuses, and fistulae are common congenital neck swellings</a:t>
            </a:r>
          </a:p>
          <a:p>
            <a:r>
              <a:t>Managed surgically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Cystic Hygroma: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lymphatic malformation</a:t>
            </a:r>
          </a:p>
          <a:p>
            <a:r>
              <a:t>Also called hydrocele of neck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Sequestration of jugular lymph sac</a:t>
            </a:r>
          </a:p>
          <a:p>
            <a:r>
              <a:t>Multiloculated cysts filled with lymph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 in posterior triangle</a:t>
            </a:r>
          </a:p>
          <a:p>
            <a:r>
              <a:t>Can extend into mediastinum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Soft, fluctuant swelling</a:t>
            </a:r>
          </a:p>
          <a:p>
            <a:r>
              <a:t>Brilliantly transilluminant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Increases with crying</a:t>
            </a:r>
          </a:p>
          <a:p>
            <a:r>
              <a:t>Can cause disfigurement</a:t>
            </a:r>
          </a:p>
          <a:p>
            <a:r>
              <a:t>Respiratory obstruction possible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Infection</a:t>
            </a:r>
          </a:p>
          <a:p>
            <a:r>
              <a:t>Rupture with lymph leakage</a:t>
            </a:r>
          </a:p>
          <a:p>
            <a:r>
              <a:t>Airway obstruction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the anatomy of the neck</a:t>
            </a:r>
          </a:p>
          <a:p>
            <a:r>
              <a:t>Diagnose common congenital swellings</a:t>
            </a:r>
          </a:p>
          <a:p>
            <a:r>
              <a:t>Recognize vascular &amp; neoplastic neck lesions</a:t>
            </a:r>
          </a:p>
          <a:p>
            <a:r>
              <a:t>Investigate and manage tuberculous adenitis</a:t>
            </a:r>
          </a:p>
          <a:p>
            <a:r>
              <a:t>Formulate management plans for each condition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Ultrasound</a:t>
            </a:r>
          </a:p>
          <a:p>
            <a:r>
              <a:t>CT scan for extent</a:t>
            </a:r>
          </a:p>
          <a:p>
            <a:r>
              <a:t>MRI for surgical planning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Excision of cyst</a:t>
            </a:r>
          </a:p>
          <a:p>
            <a:r>
              <a:t>Sclerotherapy (OK-432, Picibanil)</a:t>
            </a:r>
          </a:p>
          <a:p>
            <a:r>
              <a:t>Aspiration = temporary relief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Cystic Hygroma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Neonate with cystic swelling, brilliantly transilluminant</a:t>
            </a:r>
          </a:p>
          <a:p>
            <a:r>
              <a:t>Diagnosis: Cystic Hygroma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Summary: Cystic Hygroma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Congenital, multiloculated lymphatic lesion</a:t>
            </a:r>
          </a:p>
          <a:p>
            <a:r>
              <a:t>Management: excision/sclerotherapy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Hemangioma: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Benign vascular tumor of infancy</a:t>
            </a:r>
          </a:p>
          <a:p>
            <a:r>
              <a:t>Appears as red spongy mass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Present since birth/infancy</a:t>
            </a:r>
          </a:p>
          <a:p>
            <a:r>
              <a:t>Soft, compressible, bleeds easily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Bleeding</a:t>
            </a:r>
          </a:p>
          <a:p>
            <a:r>
              <a:t>Ulceration</a:t>
            </a:r>
          </a:p>
          <a:p>
            <a:r>
              <a:t>Cosmetic disfigurement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Observation (many regress)</a:t>
            </a:r>
          </a:p>
          <a:p>
            <a:r>
              <a:t>Surgery/laser if complications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Carotid Body Tumor: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Chemodectoma / Paraganglioma</a:t>
            </a:r>
          </a:p>
          <a:p>
            <a:r>
              <a:t>Arises at carotid bifurcation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Uncommon (0.5%)</a:t>
            </a:r>
          </a:p>
          <a:p>
            <a:r>
              <a:t>More common in females, high altitude areas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Anatomy: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divided into anterior and posterior triangles</a:t>
            </a:r>
          </a:p>
          <a:p>
            <a:r>
              <a:t>Boundaries defined by sternocleidomastoid, mandible, clavicle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Firm, pulsatile swelling at carotid bifurcation</a:t>
            </a:r>
          </a:p>
          <a:p>
            <a:r>
              <a:t>Moves side-to-side, not vertically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May cause dysphagia, headache, Horner’s syndrome</a:t>
            </a:r>
          </a:p>
          <a:p>
            <a:r>
              <a:t>Carotid syncope due to compression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Duplex scan</a:t>
            </a:r>
          </a:p>
          <a:p>
            <a:r>
              <a:t>Angiogram shows 'tumor blush'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Lyre sign: splaying of carotids</a:t>
            </a:r>
          </a:p>
          <a:p>
            <a:r>
              <a:t>CT, MRI, MR angiography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Carotid aneurysm</a:t>
            </a:r>
          </a:p>
          <a:p>
            <a:r>
              <a:t>Sarcoma</a:t>
            </a:r>
          </a:p>
          <a:p>
            <a:r>
              <a:t>Lymph node</a:t>
            </a:r>
          </a:p>
          <a:p>
            <a:r>
              <a:t>Neurofibroma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excision is treatment of choice</a:t>
            </a:r>
          </a:p>
          <a:p>
            <a:r>
              <a:t>Avoid partial excision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Shunt may be used to protect cerebral perfusion</a:t>
            </a:r>
          </a:p>
          <a:p>
            <a:r>
              <a:t>May require vascular graft reconstruction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 of Surgery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Bleeding</a:t>
            </a:r>
          </a:p>
          <a:p>
            <a:r>
              <a:t>Stroke from carotid occlusion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 of Surgery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Cranial nerve X and XI injury common</a:t>
            </a:r>
          </a:p>
          <a:p>
            <a:r>
              <a:t>Horner’s syndrome possible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Summary: Carotid Body Tumor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Rare paraganglioma at carotid bifurcation</a:t>
            </a:r>
          </a:p>
          <a:p>
            <a:r>
              <a:t>Surgical excision is mainstay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Anterior 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Boundaries: mandible, SCM, midline</a:t>
            </a:r>
          </a:p>
          <a:p>
            <a:r>
              <a:t>Subdivided into submental &amp; submandibular triangles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Pharyngeal Pouch: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Outpouching of mucosa through Killian’s dehiscence</a:t>
            </a:r>
          </a:p>
          <a:p>
            <a:r>
              <a:t>Weak area between thyropharyngeus &amp; cricopharyngeus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Uncoordinated swallowing</a:t>
            </a:r>
          </a:p>
          <a:p>
            <a:r>
              <a:t>Failure of cricopharyngeal relaxation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Regurgitation of undigested food</a:t>
            </a:r>
          </a:p>
          <a:p>
            <a:r>
              <a:t>Halitosis</a:t>
            </a:r>
          </a:p>
          <a:p>
            <a:r>
              <a:t>Gurgling in neck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Dysphagia</a:t>
            </a:r>
          </a:p>
          <a:p>
            <a:r>
              <a:t>Recurrent sore throat</a:t>
            </a:r>
          </a:p>
          <a:p>
            <a:r>
              <a:t>Aspiration risk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Barium swallow / videofluoroscopy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excision</a:t>
            </a:r>
          </a:p>
          <a:p>
            <a:r>
              <a:t>Endoscopic stapling increasingly preferred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Mediastinitis</a:t>
            </a:r>
          </a:p>
          <a:p>
            <a:r>
              <a:t>Recurrent laryngeal nerve palsy</a:t>
            </a:r>
          </a:p>
          <a:p>
            <a:r>
              <a:t>Pharyngeal fistula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Laryngocele: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Air-filled diverticulum of laryngeal mucosa</a:t>
            </a:r>
          </a:p>
          <a:p>
            <a:r>
              <a:t>Occurs in trumpet players, glass blowers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External: herniates through thyrohyoid membrane</a:t>
            </a:r>
          </a:p>
          <a:p>
            <a:r>
              <a:t>Internal: within larynx</a:t>
            </a:r>
          </a:p>
          <a:p>
            <a:r>
              <a:t>Combined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swelling resonant on percussion</a:t>
            </a:r>
          </a:p>
          <a:p>
            <a:r>
              <a:t>Increases with coughing/straining</a:t>
            </a:r>
          </a:p>
          <a:p>
            <a:r>
              <a:t>Hoarseness if large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Posterior Triangle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Boundaries: SCM, trapezius, clavicle</a:t>
            </a:r>
          </a:p>
          <a:p>
            <a:r>
              <a:t>Contains accessory nerve &amp; lymph nodes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Clinical, X-ray, CT scan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External excision (external type)</a:t>
            </a:r>
          </a:p>
          <a:p>
            <a:r>
              <a:t>Marsupialization (internal type)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Cervical Rib: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Extension of C7 transverse process</a:t>
            </a:r>
          </a:p>
          <a:p>
            <a:r>
              <a:t>Types: complete, incomplete, fibrous band, short rib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0.5% of population</a:t>
            </a:r>
          </a:p>
          <a:p>
            <a:r>
              <a:t>More common in females</a:t>
            </a:r>
          </a:p>
          <a:p>
            <a:r>
              <a:t>May be bilateral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– Neurological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Compression of T1 &amp; C8 roots</a:t>
            </a:r>
          </a:p>
          <a:p>
            <a:r>
              <a:t>Numbness in ulnar distribution</a:t>
            </a:r>
          </a:p>
          <a:p>
            <a:r>
              <a:t>Wasting of thenar/hypothenar muscles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– Vascular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Ischemic pain in arm</a:t>
            </a:r>
          </a:p>
          <a:p>
            <a:r>
              <a:t>Claudication</a:t>
            </a:r>
          </a:p>
          <a:p>
            <a:r>
              <a:t>Gangrene in severe cases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– On 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Hard bony mass in supraclavicular fossa</a:t>
            </a:r>
          </a:p>
          <a:p>
            <a:r>
              <a:t>Thrill/bruit over subclavian artery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X-ray: cervical rib visible</a:t>
            </a:r>
          </a:p>
          <a:p>
            <a:r>
              <a:t>Chest radiograph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Nerve conduction studies</a:t>
            </a:r>
          </a:p>
          <a:p>
            <a:r>
              <a:t>Doppler</a:t>
            </a:r>
          </a:p>
          <a:p>
            <a:r>
              <a:t>Angiography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Cervical spondylosis</a:t>
            </a:r>
          </a:p>
          <a:p>
            <a:r>
              <a:t>Carpal tunnel syndrome</a:t>
            </a:r>
          </a:p>
          <a:p>
            <a:r>
              <a:t>Pancoast tumor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Submental &amp; Submandibular Triangles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Submental: floor = mylohyoid</a:t>
            </a:r>
          </a:p>
          <a:p>
            <a:r>
              <a:t>Submandibular: contains submandibular gland &amp; nodes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Extra-periosteal excision of rib</a:t>
            </a:r>
          </a:p>
          <a:p>
            <a:r>
              <a:t>Excision must include periosteum to prevent recurrence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Conservative physiotherapy for mild cases</a:t>
            </a:r>
          </a:p>
          <a:p>
            <a:r>
              <a:t>Surgery for severe cases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Cervical Rib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24-year-old female with supraclavicular mass, weak pulses</a:t>
            </a:r>
          </a:p>
          <a:p>
            <a:r>
              <a:t>Diagnosis: cervical rib / TOS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Summary: Cervical Rib &amp; TOS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Cervical rib causes neurovascular compression</a:t>
            </a:r>
          </a:p>
          <a:p>
            <a:r>
              <a:t>Managed surgically if symptomatic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Tuberculous Adenitis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Commonest cause of neck swellings in endemic regions</a:t>
            </a:r>
          </a:p>
          <a:p>
            <a:r>
              <a:t>Affects upper deep cervical nodes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Low-grade fever, weight loss</a:t>
            </a:r>
          </a:p>
          <a:p>
            <a:r>
              <a:t>Matted nodes</a:t>
            </a:r>
          </a:p>
          <a:p>
            <a:r>
              <a:t>Collar-stud abscess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FNAC</a:t>
            </a:r>
          </a:p>
          <a:p>
            <a:r>
              <a:t>Mantoux test</a:t>
            </a:r>
          </a:p>
          <a:p>
            <a:r>
              <a:t>Chest X-ray</a:t>
            </a:r>
          </a:p>
          <a:p>
            <a:r>
              <a:t>USG neck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Anti-TB chemotherapy (DOTS)</a:t>
            </a:r>
          </a:p>
          <a:p>
            <a:r>
              <a:t>Excision only if resistant to drugs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TB Adenitis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Child with matted cervical nodes and low-grade fever</a:t>
            </a:r>
          </a:p>
          <a:p>
            <a:r>
              <a:t>Diagnosis: Tuberculous adenitis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of Neck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lesions: Branchial cyst, Cystic hygroma</a:t>
            </a:r>
          </a:p>
          <a:p>
            <a:r>
              <a:t>Vascular/neoplastic: Hemangioma, Carotid body tumor</a:t>
            </a:r>
          </a:p>
          <a:p>
            <a:r>
              <a:t>Acquired lesions: Pharyngeal pouch, Laryngocele, TB adenitis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Lymphatic Drainage of Neck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Divided into 6 levels</a:t>
            </a:r>
          </a:p>
          <a:p>
            <a:r>
              <a:t>Level II jugulodigastric node important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Take-Home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Careful clinical exam is essential</a:t>
            </a:r>
          </a:p>
          <a:p>
            <a:r>
              <a:t>Use imaging where appropriate</a:t>
            </a:r>
          </a:p>
          <a:p>
            <a:r>
              <a:t>Surgical management is definitive for many lesions</a:t>
            </a:r>
          </a:p>
          <a:p>
            <a:r>
              <a:t>Medical therapy crucial in TB adenitis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Jugulodigastric Node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Drains tonsils, tongue base, supraglottic larynx</a:t>
            </a:r>
          </a:p>
          <a:p>
            <a:r>
              <a:t>Common site for metastasis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