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46120" y="868680"/>
            <a:ext cx="2651760" cy="2651760"/>
          </a:xfrm>
          <a:prstGeom prst="ellipse">
            <a:avLst/>
          </a:prstGeom>
          <a:solidFill>
            <a:srgbClr val="0D47A1">
              <a:alpha val="30000"/>
            </a:srgbClr>
          </a:solidFill>
          <a:ln w="25400">
            <a:solidFill>
              <a:srgbClr val="1976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46120" y="868680"/>
            <a:ext cx="2651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3703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MULTINODULAR GOITER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FF8E1"/>
                </a:solidFill>
              </a:rPr>
              <a:t>General Surgery  |  Thyroid Disorders  |  Final Year MBBS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828800" y="4681728"/>
            <a:ext cx="5486400" cy="2743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9A825"/>
                </a:solidFill>
              </a:rPr>
              <a:t>Prof. Zahid Mahmood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320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976D2"/>
                </a:solidFill>
              </a:rPr>
              <a:t>UHS / CPSP Aligned Curriculum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Asymptomatic, euthyroid MNG — observation with regular follow-up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Symptomatic or toxic MNG — definitive surgical treatment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Suspicious nodule on FNAC — surgery is indicated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cosmetic concern is a valid surgical indication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Management Overview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Management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Antithyroid drugs — carbimazole controls toxic MNG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Radioactive iodine — option in poor surgical candidates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Beta-blockers — symptomatic control of thyrotoxicosis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Levothyroxine suppression rarely shrinks established nodules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Medical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thyroidectomy — standard treatment for bilateral MNG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Indications — pressure symptoms, toxicity, malignancy risk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Hemithyroidectomy — considered for unilateral dominant nodule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Sternotomy rarely required for retrosternal extension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Surgical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Recurrent laryngeal nerve injury — causes voice change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Hypoparathyroidism — transient or permanent hypocalcemia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Post-operative hemorrhage — risk of airway compression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Hypothyroidism — requires lifelong levothyroxine replacement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Complications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Points / Mnemonics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Pemberton's sign — facial congestion on raising arms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'SAFE': Swallow test, Airway, FNAC, Endocrine status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Graves' and Hashimoto's disease must be excluded clinically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Malignancy risk is higher with a solitary dominant nodule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Special Points / Mnemonics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868680"/>
            <a:ext cx="8412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94360" y="987552"/>
            <a:ext cx="795528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45-year-old woman presents with a 5-year history of painless anterior neck swelling and mild exertional dyspnea. 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reveals a multinodular thyroid moving with deglutition, largest nodule 3 cm. TSH is low-normal; FNAC of the dominant nodule reports Bethesda category II.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54203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5420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05840" y="251460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most appropriate definitive treatment?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09067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3090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05840" y="306324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total thyroidectomy preferred over hemithyroidectomy here?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363931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6393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05840" y="361188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structures must be preserved during surgery?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" y="4187952"/>
            <a:ext cx="365760" cy="3657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187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05840" y="4160520"/>
            <a:ext cx="7589520" cy="4206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pre-operative counselling points are essential?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Clinical Scenario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- 4 Single Best Answers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868680"/>
            <a:ext cx="8412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923544"/>
            <a:ext cx="80467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Best initial investigation in a euthyroid MNG?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48640" y="1289304"/>
            <a:ext cx="8046720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Ans: Serum TSH + thyroid ultrasound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65760" y="1828800"/>
            <a:ext cx="8412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1883664"/>
            <a:ext cx="80467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Standard surgery for bilateral multinodular goiter?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48640" y="2249424"/>
            <a:ext cx="8046720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Ans: Total thyroidectomy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365760" y="2788920"/>
            <a:ext cx="8412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48640" y="2843784"/>
            <a:ext cx="80467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Earliest clinical sign of RLN injury?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48640" y="3209544"/>
            <a:ext cx="8046720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Ans: Hoarseness / voice change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365760" y="3749040"/>
            <a:ext cx="8412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48640" y="3803904"/>
            <a:ext cx="8046720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Positive Pemberton's sign suggests which finding?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48640" y="4169664"/>
            <a:ext cx="8046720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Ans: Retrosternal extension with SVC compression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MCQs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6459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30352" y="123444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30352" y="123444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4B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43000" y="110642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MNG results from chronic TSH-driven follicular hyperplasia and nodular degeneration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0352" y="219456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0352" y="219456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4B"/>
                </a:solidFill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43000" y="206654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 MNG is managed with antithyroid drugs before any surgery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65760" y="297180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" y="315468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0352" y="31546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4B"/>
                </a:solidFill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143000" y="302666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thyroidectomy is the standard definitive treatment for bilateral disease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365760" y="3931920"/>
            <a:ext cx="8412480" cy="804672"/>
          </a:xfrm>
          <a:prstGeom prst="roundRect">
            <a:avLst>
              <a:gd name="adj" fmla="val 6818"/>
            </a:avLst>
          </a:prstGeom>
          <a:solidFill>
            <a:srgbClr val="1B2A57"/>
          </a:solidFill>
          <a:ln w="12700">
            <a:solidFill>
              <a:srgbClr val="1B2A5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30352" y="4114800"/>
            <a:ext cx="438912" cy="438912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0352" y="411480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1B4B"/>
                </a:solidFill>
              </a:rPr>
              <a:t>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143000" y="3986784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 of the dominant nodule is mandatory to exclude malignancy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B4B"/>
                </a:solidFill>
              </a:rPr>
              <a:t>Prof. Zahid Mahmood  |  Multinodular Goiter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multinodular goiter and classify its clinical types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etiology and pathophysiology of nodule formation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 clinical features, investigations and complications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indications and surgical management of MNG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Learning Outcomes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Thyroid enlargement with multiple discrete palpable nodules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from chronic, TSH-driven follicular cell hyperplasia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cause of thyroid swelling worldwide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present as euthyroid (non-toxic) or hyperthyroid (toxic) state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Definition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Non-toxic (simple) MNG — euthyroid, no thyrotoxicosis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 MNG — autonomous nodules causing hyperthyroidism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Endemic goiter — seen in iodine-deficient regions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Sporadic goiter — goitrogens, dyshormonogenesis, idiopathic causes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Classification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Colloid nodular goiter — degenerated, colloid-filled nodules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Plummer's disease — toxic MNG with thyrotoxicosis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Retrosternal goiter — extends into superior mediastinum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Dominant nodule MNG — raises suspicion of malignancy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Types / Variants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Iodine deficiency — the commonest cause worldwide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Goitrogens — cassava, brassica vegetables, lithium therapy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Dyshormonogenesis — inherited thyroid hormone synthesis defects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sex, puberty and pregnancy increase risk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Etiology / Causes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T4 raises TSH via negative feedback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TSH drives diffuse follicular cell hyperplasia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Heterogeneous cellular response produces focal nodules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Hemorrhage, necrosis and calcification occur within nodules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Pathophysiology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Painless, slow-growing swelling in the anterior neck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Swelling moves upward on swallowing, confirming thyroid origin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symptoms — dyspnea, dysphagia, occasional stridor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Retrosternal extension may cause SVC obstruction signs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Clinical Features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0" y="658368"/>
            <a:ext cx="9144000" cy="457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9144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30352" y="10972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0972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9509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TSH and free T4 — assess functional status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288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30352" y="20116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0116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18653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 neck — nodule number, size and characteristics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27432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30352" y="29260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27797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 — Bethesda system, excludes underlying malignancy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3657600"/>
            <a:ext cx="841248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E4F5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30352" y="3840480"/>
            <a:ext cx="402336" cy="402336"/>
          </a:xfrm>
          <a:prstGeom prst="ellipse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30352" y="38404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3694176"/>
            <a:ext cx="7498080" cy="694944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D1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/ MRI — assesses retrosternal extension, tracheal compression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01168" y="4800600"/>
            <a:ext cx="8741664" cy="310896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805172"/>
            <a:ext cx="8229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Investigations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Multinodular Goiter - Surgical Lecture</dc:title>
  <dc:subject>PptxGenJS Presentation</dc:subject>
  <dc:creator>Prof. Zahid Mahmood</dc:creator>
  <cp:lastModifiedBy>Prof. Zahid Mahmood</cp:lastModifiedBy>
  <cp:revision>1</cp:revision>
  <dcterms:created xsi:type="dcterms:W3CDTF">2026-06-18T06:19:48Z</dcterms:created>
  <dcterms:modified xsi:type="dcterms:W3CDTF">2026-06-18T06:19:48Z</dcterms:modified>
</cp:coreProperties>
</file>