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– Staging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MRI pelvis → assesses local extent &amp; sphincter involvement</a:t>
            </a:r>
          </a:p>
          <a:p>
            <a:pPr>
              <a:defRPr sz="2000"/>
            </a:pPr>
            <a:r>
              <a:t>CT chest/abdomen/pelvis → distant staging</a:t>
            </a:r>
          </a:p>
          <a:p>
            <a:pPr>
              <a:defRPr sz="2000"/>
            </a:pPr>
            <a:r>
              <a:t>PET-CT → helpful in equivocal inguinal node assessment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– Standard of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Historically: Abdominoperineal resection (APR) was primary treatment</a:t>
            </a:r>
          </a:p>
          <a:p>
            <a:pPr>
              <a:defRPr sz="2000"/>
            </a:pPr>
            <a:r>
              <a:t>Since 1970s: Chemoradiotherapy (Nigro protocol) became standard</a:t>
            </a:r>
          </a:p>
          <a:p>
            <a:pPr>
              <a:defRPr sz="2000"/>
            </a:pPr>
            <a:r>
              <a:t>UKCCCR ACT I: Chemoradiation &gt; Radiotherapy alone</a:t>
            </a:r>
          </a:p>
          <a:p>
            <a:pPr>
              <a:defRPr sz="2000"/>
            </a:pPr>
            <a:r>
              <a:t>ACT II: Mitomycin + 5-FU vs Cisplatin + 5-FU → similar outcomes</a:t>
            </a:r>
          </a:p>
          <a:p>
            <a:pPr>
              <a:defRPr sz="2000"/>
            </a:pPr>
            <a:r>
              <a:t>Preferred: Mitomycin + 5-FU (shorter infusion, better tolerated)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– Current Trials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ACT III–V: Investigating personalized protocols</a:t>
            </a:r>
          </a:p>
          <a:p>
            <a:pPr>
              <a:defRPr sz="2000"/>
            </a:pPr>
            <a:r>
              <a:t>Local excision for small tumours</a:t>
            </a:r>
          </a:p>
          <a:p>
            <a:pPr>
              <a:defRPr sz="2000"/>
            </a:pPr>
            <a:r>
              <a:t>Combination of excision and radiotherapy regimes</a:t>
            </a:r>
          </a:p>
          <a:p>
            <a:pPr>
              <a:defRPr sz="2000"/>
            </a:pPr>
            <a:r>
              <a:t>Aim: More tailored and less mutilating treatments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– Role of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Indications: residual tumour, recurrence, complications (fistula, incontinence)</a:t>
            </a:r>
          </a:p>
          <a:p>
            <a:pPr>
              <a:defRPr sz="2000"/>
            </a:pPr>
            <a:r>
              <a:t>APR as salvage procedure after failed chemoradiation</a:t>
            </a:r>
          </a:p>
          <a:p>
            <a:pPr>
              <a:defRPr sz="2000"/>
            </a:pPr>
            <a:r>
              <a:t>Pelvic exenteration for extensive disease</a:t>
            </a:r>
          </a:p>
          <a:p>
            <a:pPr>
              <a:defRPr sz="2000"/>
            </a:pPr>
            <a:r>
              <a:t>Often requires myocutaneous flap reconstruction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–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Inguinal nodes may be reactive or malignant</a:t>
            </a:r>
          </a:p>
          <a:p>
            <a:pPr>
              <a:defRPr sz="2000"/>
            </a:pPr>
            <a:r>
              <a:t>Histology/cytology mandatory for confirmation</a:t>
            </a:r>
          </a:p>
          <a:p>
            <a:pPr>
              <a:defRPr sz="2000"/>
            </a:pPr>
            <a:r>
              <a:t>Positive nodes: treated with chemoradiotherapy</a:t>
            </a:r>
          </a:p>
          <a:p>
            <a:pPr>
              <a:defRPr sz="2000"/>
            </a:pPr>
            <a:r>
              <a:t>Radical groin dissection: high morbidity, limited role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