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p:cNvPr>
          <p:cNvPicPr>
            <a:picLocks noChangeAspect="1"/>
          </p:cNvPicPr>
          <p:nvPr/>
        </p:nvPicPr>
        <p:blipFill>
          <a:blip r:embed="rId2"/>
          <a:stretch>
            <a:fillRect/>
          </a:stretch>
        </p:blipFill>
        <p:spPr>
          <a:xfrm>
            <a:off x="-7620" y="0"/>
            <a:ext cx="5486400" cy="8229600"/>
          </a:xfrm>
          <a:prstGeom prst="rect">
            <a:avLst/>
          </a:prstGeom>
        </p:spPr>
      </p:pic>
      <p:sp>
        <p:nvSpPr>
          <p:cNvPr id="5" name="Text 1"/>
          <p:cNvSpPr/>
          <p:nvPr/>
        </p:nvSpPr>
        <p:spPr>
          <a:xfrm>
            <a:off x="6319599" y="1782008"/>
            <a:ext cx="7477601" cy="1916430"/>
          </a:xfrm>
          <a:prstGeom prst="rect">
            <a:avLst/>
          </a:prstGeom>
          <a:noFill/>
          <a:ln/>
        </p:spPr>
        <p:txBody>
          <a:bodyPr wrap="square" rtlCol="0" anchor="t"/>
          <a:lstStyle/>
          <a:p>
            <a:pPr indent="0" marL="0">
              <a:lnSpc>
                <a:spcPts val="7545"/>
              </a:lnSpc>
              <a:buNone/>
            </a:pPr>
            <a:r>
              <a:rPr lang="en-US" sz="6036" dirty="0">
                <a:solidFill>
                  <a:srgbClr val="1B1B27"/>
                </a:solidFill>
                <a:latin typeface="Corben" pitchFamily="34" charset="0"/>
                <a:ea typeface="Corben" pitchFamily="34" charset="-122"/>
                <a:cs typeface="Corben" pitchFamily="34" charset="-120"/>
              </a:rPr>
              <a:t>Introduction to Protozoal Infections</a:t>
            </a:r>
            <a:endParaRPr lang="en-US" sz="6036" dirty="0"/>
          </a:p>
        </p:txBody>
      </p:sp>
      <p:sp>
        <p:nvSpPr>
          <p:cNvPr id="6" name="Text 2"/>
          <p:cNvSpPr/>
          <p:nvPr/>
        </p:nvSpPr>
        <p:spPr>
          <a:xfrm>
            <a:off x="6319599" y="4031694"/>
            <a:ext cx="7477601" cy="1777008"/>
          </a:xfrm>
          <a:prstGeom prst="rect">
            <a:avLst/>
          </a:prstGeom>
          <a:noFill/>
          <a:ln/>
        </p:spPr>
        <p:txBody>
          <a:bodyPr wrap="square" rtlCol="0" anchor="t"/>
          <a:lstStyle/>
          <a:p>
            <a:pPr indent="0" marL="0">
              <a:lnSpc>
                <a:spcPts val="2799"/>
              </a:lnSpc>
              <a:buNone/>
            </a:pPr>
            <a:r>
              <a:rPr lang="en-US" sz="1750" dirty="0">
                <a:solidFill>
                  <a:srgbClr val="404155"/>
                </a:solidFill>
                <a:latin typeface="Nobile" pitchFamily="34" charset="0"/>
                <a:ea typeface="Nobile" pitchFamily="34" charset="-122"/>
                <a:cs typeface="Nobile" pitchFamily="34" charset="-120"/>
              </a:rPr>
              <a:t>Protozoal infections are caused by single-celled eukaryotic organisms that can inhabit various parts of the human body, including the gastrointestinal tract, bloodstream, and tissues. These infections can have significant implications in surgical practice, leading to complications and affecting patient outcomes.</a:t>
            </a:r>
            <a:endParaRPr lang="en-US" sz="1750" dirty="0"/>
          </a:p>
        </p:txBody>
      </p:sp>
      <p:sp>
        <p:nvSpPr>
          <p:cNvPr id="7" name="Shape 3"/>
          <p:cNvSpPr/>
          <p:nvPr/>
        </p:nvSpPr>
        <p:spPr>
          <a:xfrm>
            <a:off x="6319599" y="6075283"/>
            <a:ext cx="355402" cy="355402"/>
          </a:xfrm>
          <a:prstGeom prst="roundRect">
            <a:avLst>
              <a:gd name="adj" fmla="val 25726039"/>
            </a:avLst>
          </a:prstGeom>
          <a:noFill/>
          <a:ln w="7620">
            <a:solidFill>
              <a:srgbClr val="FFFFFF"/>
            </a:solidFill>
            <a:prstDash val="solid"/>
          </a:ln>
        </p:spPr>
      </p:sp>
      <p:pic>
        <p:nvPicPr>
          <p:cNvPr id="8" name="Image 2" descr="preencoded.png">    </p:cNvPr>
          <p:cNvPicPr>
            <a:picLocks noChangeAspect="1"/>
          </p:cNvPicPr>
          <p:nvPr/>
        </p:nvPicPr>
        <p:blipFill>
          <a:blip r:embed="rId3"/>
          <a:stretch>
            <a:fillRect/>
          </a:stretch>
        </p:blipFill>
        <p:spPr>
          <a:xfrm>
            <a:off x="6327219" y="6082903"/>
            <a:ext cx="340162" cy="340162"/>
          </a:xfrm>
          <a:prstGeom prst="rect">
            <a:avLst/>
          </a:prstGeom>
        </p:spPr>
      </p:pic>
      <p:sp>
        <p:nvSpPr>
          <p:cNvPr id="9" name="Text 4"/>
          <p:cNvSpPr/>
          <p:nvPr/>
        </p:nvSpPr>
        <p:spPr>
          <a:xfrm>
            <a:off x="6786086" y="6058614"/>
            <a:ext cx="3491151" cy="388858"/>
          </a:xfrm>
          <a:prstGeom prst="rect">
            <a:avLst/>
          </a:prstGeom>
          <a:noFill/>
          <a:ln/>
        </p:spPr>
        <p:txBody>
          <a:bodyPr wrap="none" rtlCol="0" anchor="t"/>
          <a:lstStyle/>
          <a:p>
            <a:pPr algn="l" indent="0" marL="0">
              <a:lnSpc>
                <a:spcPts val="3062"/>
              </a:lnSpc>
              <a:buNone/>
            </a:pPr>
            <a:r>
              <a:rPr lang="en-US" sz="2187" b="1" dirty="0">
                <a:solidFill>
                  <a:srgbClr val="404155"/>
                </a:solidFill>
                <a:latin typeface="Nobile" pitchFamily="34" charset="0"/>
                <a:ea typeface="Nobile" pitchFamily="34" charset="-122"/>
                <a:cs typeface="Nobile" pitchFamily="34" charset="-120"/>
              </a:rPr>
              <a:t>by Prof.Zahid Mahmood</a:t>
            </a:r>
            <a:endParaRPr lang="en-US" sz="2187"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p:cNvPr>
          <p:cNvPicPr>
            <a:picLocks noChangeAspect="1"/>
          </p:cNvPicPr>
          <p:nvPr/>
        </p:nvPicPr>
        <p:blipFill>
          <a:blip r:embed="rId2"/>
          <a:stretch>
            <a:fillRect/>
          </a:stretch>
        </p:blipFill>
        <p:spPr>
          <a:xfrm>
            <a:off x="-7620" y="0"/>
            <a:ext cx="3657600" cy="8229600"/>
          </a:xfrm>
          <a:prstGeom prst="rect">
            <a:avLst/>
          </a:prstGeom>
        </p:spPr>
      </p:pic>
      <p:sp>
        <p:nvSpPr>
          <p:cNvPr id="5" name="Text 1"/>
          <p:cNvSpPr/>
          <p:nvPr/>
        </p:nvSpPr>
        <p:spPr>
          <a:xfrm>
            <a:off x="4490799" y="813078"/>
            <a:ext cx="9306401" cy="1388745"/>
          </a:xfrm>
          <a:prstGeom prst="rect">
            <a:avLst/>
          </a:prstGeom>
          <a:noFill/>
          <a:ln/>
        </p:spPr>
        <p:txBody>
          <a:bodyPr wrap="square" rtlCol="0" anchor="t"/>
          <a:lstStyle/>
          <a:p>
            <a:pPr indent="0" marL="0">
              <a:lnSpc>
                <a:spcPts val="5468"/>
              </a:lnSpc>
              <a:buNone/>
            </a:pPr>
            <a:r>
              <a:rPr lang="en-US" sz="4374" dirty="0">
                <a:solidFill>
                  <a:srgbClr val="1B1B27"/>
                </a:solidFill>
                <a:latin typeface="Corben" pitchFamily="34" charset="0"/>
                <a:ea typeface="Corben" pitchFamily="34" charset="-122"/>
                <a:cs typeface="Corben" pitchFamily="34" charset="-120"/>
              </a:rPr>
              <a:t>Importance of Protozoal Infections in Surgical Practice</a:t>
            </a:r>
            <a:endParaRPr lang="en-US" sz="4374" dirty="0"/>
          </a:p>
        </p:txBody>
      </p:sp>
      <p:sp>
        <p:nvSpPr>
          <p:cNvPr id="6" name="Shape 2"/>
          <p:cNvSpPr/>
          <p:nvPr/>
        </p:nvSpPr>
        <p:spPr>
          <a:xfrm>
            <a:off x="4490799" y="2708672"/>
            <a:ext cx="499943" cy="499943"/>
          </a:xfrm>
          <a:prstGeom prst="roundRect">
            <a:avLst>
              <a:gd name="adj" fmla="val 20000"/>
            </a:avLst>
          </a:prstGeom>
          <a:solidFill>
            <a:srgbClr val="D2D9F9"/>
          </a:solidFill>
          <a:ln w="7620">
            <a:solidFill>
              <a:srgbClr val="B8BFDF"/>
            </a:solidFill>
            <a:prstDash val="solid"/>
          </a:ln>
        </p:spPr>
      </p:sp>
      <p:sp>
        <p:nvSpPr>
          <p:cNvPr id="7" name="Text 3"/>
          <p:cNvSpPr/>
          <p:nvPr/>
        </p:nvSpPr>
        <p:spPr>
          <a:xfrm>
            <a:off x="4691539" y="2750344"/>
            <a:ext cx="98465" cy="416481"/>
          </a:xfrm>
          <a:prstGeom prst="rect">
            <a:avLst/>
          </a:prstGeom>
          <a:noFill/>
          <a:ln/>
        </p:spPr>
        <p:txBody>
          <a:bodyPr wrap="none" rtlCol="0" anchor="t"/>
          <a:lstStyle/>
          <a:p>
            <a:pPr algn="ctr" indent="0" marL="0">
              <a:lnSpc>
                <a:spcPts val="3281"/>
              </a:lnSpc>
              <a:buNone/>
            </a:pPr>
            <a:r>
              <a:rPr lang="en-US" sz="2624" dirty="0">
                <a:solidFill>
                  <a:srgbClr val="404155"/>
                </a:solidFill>
                <a:latin typeface="Corben" pitchFamily="34" charset="0"/>
                <a:ea typeface="Corben" pitchFamily="34" charset="-122"/>
                <a:cs typeface="Corben" pitchFamily="34" charset="-120"/>
              </a:rPr>
              <a:t>1</a:t>
            </a:r>
            <a:endParaRPr lang="en-US" sz="2624" dirty="0"/>
          </a:p>
        </p:txBody>
      </p:sp>
      <p:sp>
        <p:nvSpPr>
          <p:cNvPr id="8" name="Text 4"/>
          <p:cNvSpPr/>
          <p:nvPr/>
        </p:nvSpPr>
        <p:spPr>
          <a:xfrm>
            <a:off x="5212913" y="2784991"/>
            <a:ext cx="3820001" cy="694373"/>
          </a:xfrm>
          <a:prstGeom prst="rect">
            <a:avLst/>
          </a:prstGeom>
          <a:noFill/>
          <a:ln/>
        </p:spPr>
        <p:txBody>
          <a:bodyPr wrap="square" rtlCol="0" anchor="t"/>
          <a:lstStyle/>
          <a:p>
            <a:pPr indent="0" marL="0">
              <a:lnSpc>
                <a:spcPts val="2734"/>
              </a:lnSpc>
              <a:buNone/>
            </a:pPr>
            <a:r>
              <a:rPr lang="en-US" sz="2187" dirty="0">
                <a:solidFill>
                  <a:srgbClr val="404155"/>
                </a:solidFill>
                <a:latin typeface="Corben" pitchFamily="34" charset="0"/>
                <a:ea typeface="Corben" pitchFamily="34" charset="-122"/>
                <a:cs typeface="Corben" pitchFamily="34" charset="-120"/>
              </a:rPr>
              <a:t>Increased Risk of Complications</a:t>
            </a:r>
            <a:endParaRPr lang="en-US" sz="2187" dirty="0"/>
          </a:p>
        </p:txBody>
      </p:sp>
      <p:sp>
        <p:nvSpPr>
          <p:cNvPr id="9" name="Text 5"/>
          <p:cNvSpPr/>
          <p:nvPr/>
        </p:nvSpPr>
        <p:spPr>
          <a:xfrm>
            <a:off x="5212913" y="3612594"/>
            <a:ext cx="3820001" cy="1777008"/>
          </a:xfrm>
          <a:prstGeom prst="rect">
            <a:avLst/>
          </a:prstGeom>
          <a:noFill/>
          <a:ln/>
        </p:spPr>
        <p:txBody>
          <a:bodyPr wrap="square" rtlCol="0" anchor="t"/>
          <a:lstStyle/>
          <a:p>
            <a:pPr indent="0" marL="0">
              <a:lnSpc>
                <a:spcPts val="2799"/>
              </a:lnSpc>
              <a:buNone/>
            </a:pPr>
            <a:r>
              <a:rPr lang="en-US" sz="1750" dirty="0">
                <a:solidFill>
                  <a:srgbClr val="404155"/>
                </a:solidFill>
                <a:latin typeface="Nobile" pitchFamily="34" charset="0"/>
                <a:ea typeface="Nobile" pitchFamily="34" charset="-122"/>
                <a:cs typeface="Nobile" pitchFamily="34" charset="-120"/>
              </a:rPr>
              <a:t>Protozoal infections can compromise the immune system, leading to a higher risk of surgical site infections and other postoperative complications.</a:t>
            </a:r>
            <a:endParaRPr lang="en-US" sz="1750" dirty="0"/>
          </a:p>
        </p:txBody>
      </p:sp>
      <p:sp>
        <p:nvSpPr>
          <p:cNvPr id="10" name="Shape 6"/>
          <p:cNvSpPr/>
          <p:nvPr/>
        </p:nvSpPr>
        <p:spPr>
          <a:xfrm>
            <a:off x="9255085" y="2708672"/>
            <a:ext cx="499943" cy="499943"/>
          </a:xfrm>
          <a:prstGeom prst="roundRect">
            <a:avLst>
              <a:gd name="adj" fmla="val 20000"/>
            </a:avLst>
          </a:prstGeom>
          <a:solidFill>
            <a:srgbClr val="D2D9F9"/>
          </a:solidFill>
          <a:ln w="7620">
            <a:solidFill>
              <a:srgbClr val="B8BFDF"/>
            </a:solidFill>
            <a:prstDash val="solid"/>
          </a:ln>
        </p:spPr>
      </p:sp>
      <p:sp>
        <p:nvSpPr>
          <p:cNvPr id="11" name="Text 7"/>
          <p:cNvSpPr/>
          <p:nvPr/>
        </p:nvSpPr>
        <p:spPr>
          <a:xfrm>
            <a:off x="9418082" y="2750344"/>
            <a:ext cx="173831" cy="416481"/>
          </a:xfrm>
          <a:prstGeom prst="rect">
            <a:avLst/>
          </a:prstGeom>
          <a:noFill/>
          <a:ln/>
        </p:spPr>
        <p:txBody>
          <a:bodyPr wrap="none" rtlCol="0" anchor="t"/>
          <a:lstStyle/>
          <a:p>
            <a:pPr algn="ctr" indent="0" marL="0">
              <a:lnSpc>
                <a:spcPts val="3281"/>
              </a:lnSpc>
              <a:buNone/>
            </a:pPr>
            <a:r>
              <a:rPr lang="en-US" sz="2624" dirty="0">
                <a:solidFill>
                  <a:srgbClr val="404155"/>
                </a:solidFill>
                <a:latin typeface="Corben" pitchFamily="34" charset="0"/>
                <a:ea typeface="Corben" pitchFamily="34" charset="-122"/>
                <a:cs typeface="Corben" pitchFamily="34" charset="-120"/>
              </a:rPr>
              <a:t>2</a:t>
            </a:r>
            <a:endParaRPr lang="en-US" sz="2624" dirty="0"/>
          </a:p>
        </p:txBody>
      </p:sp>
      <p:sp>
        <p:nvSpPr>
          <p:cNvPr id="12" name="Text 8"/>
          <p:cNvSpPr/>
          <p:nvPr/>
        </p:nvSpPr>
        <p:spPr>
          <a:xfrm>
            <a:off x="9977199" y="2784991"/>
            <a:ext cx="3412450" cy="347186"/>
          </a:xfrm>
          <a:prstGeom prst="rect">
            <a:avLst/>
          </a:prstGeom>
          <a:noFill/>
          <a:ln/>
        </p:spPr>
        <p:txBody>
          <a:bodyPr wrap="none" rtlCol="0" anchor="t"/>
          <a:lstStyle/>
          <a:p>
            <a:pPr indent="0" marL="0">
              <a:lnSpc>
                <a:spcPts val="2734"/>
              </a:lnSpc>
              <a:buNone/>
            </a:pPr>
            <a:r>
              <a:rPr lang="en-US" sz="2187" dirty="0">
                <a:solidFill>
                  <a:srgbClr val="404155"/>
                </a:solidFill>
                <a:latin typeface="Corben" pitchFamily="34" charset="0"/>
                <a:ea typeface="Corben" pitchFamily="34" charset="-122"/>
                <a:cs typeface="Corben" pitchFamily="34" charset="-120"/>
              </a:rPr>
              <a:t>Impact on Wound Healing</a:t>
            </a:r>
            <a:endParaRPr lang="en-US" sz="2187" dirty="0"/>
          </a:p>
        </p:txBody>
      </p:sp>
      <p:sp>
        <p:nvSpPr>
          <p:cNvPr id="13" name="Text 9"/>
          <p:cNvSpPr/>
          <p:nvPr/>
        </p:nvSpPr>
        <p:spPr>
          <a:xfrm>
            <a:off x="9977199" y="3265408"/>
            <a:ext cx="3820001" cy="2132409"/>
          </a:xfrm>
          <a:prstGeom prst="rect">
            <a:avLst/>
          </a:prstGeom>
          <a:noFill/>
          <a:ln/>
        </p:spPr>
        <p:txBody>
          <a:bodyPr wrap="square" rtlCol="0" anchor="t"/>
          <a:lstStyle/>
          <a:p>
            <a:pPr indent="0" marL="0">
              <a:lnSpc>
                <a:spcPts val="2799"/>
              </a:lnSpc>
              <a:buNone/>
            </a:pPr>
            <a:r>
              <a:rPr lang="en-US" sz="1750" dirty="0">
                <a:solidFill>
                  <a:srgbClr val="404155"/>
                </a:solidFill>
                <a:latin typeface="Nobile" pitchFamily="34" charset="0"/>
                <a:ea typeface="Nobile" pitchFamily="34" charset="-122"/>
                <a:cs typeface="Nobile" pitchFamily="34" charset="-120"/>
              </a:rPr>
              <a:t>Certain protozoal infections, such as amebiasis, can directly affect wound healing processes, potentially leading to delayed recovery or even surgical site breakdown.</a:t>
            </a:r>
            <a:endParaRPr lang="en-US" sz="1750" dirty="0"/>
          </a:p>
        </p:txBody>
      </p:sp>
      <p:sp>
        <p:nvSpPr>
          <p:cNvPr id="14" name="Shape 10"/>
          <p:cNvSpPr/>
          <p:nvPr/>
        </p:nvSpPr>
        <p:spPr>
          <a:xfrm>
            <a:off x="4490799" y="5793581"/>
            <a:ext cx="499943" cy="499943"/>
          </a:xfrm>
          <a:prstGeom prst="roundRect">
            <a:avLst>
              <a:gd name="adj" fmla="val 20000"/>
            </a:avLst>
          </a:prstGeom>
          <a:solidFill>
            <a:srgbClr val="D2D9F9"/>
          </a:solidFill>
          <a:ln w="7620">
            <a:solidFill>
              <a:srgbClr val="B8BFDF"/>
            </a:solidFill>
            <a:prstDash val="solid"/>
          </a:ln>
        </p:spPr>
      </p:sp>
      <p:sp>
        <p:nvSpPr>
          <p:cNvPr id="15" name="Text 11"/>
          <p:cNvSpPr/>
          <p:nvPr/>
        </p:nvSpPr>
        <p:spPr>
          <a:xfrm>
            <a:off x="4647128" y="5835253"/>
            <a:ext cx="187166" cy="416481"/>
          </a:xfrm>
          <a:prstGeom prst="rect">
            <a:avLst/>
          </a:prstGeom>
          <a:noFill/>
          <a:ln/>
        </p:spPr>
        <p:txBody>
          <a:bodyPr wrap="none" rtlCol="0" anchor="t"/>
          <a:lstStyle/>
          <a:p>
            <a:pPr algn="ctr" indent="0" marL="0">
              <a:lnSpc>
                <a:spcPts val="3281"/>
              </a:lnSpc>
              <a:buNone/>
            </a:pPr>
            <a:r>
              <a:rPr lang="en-US" sz="2624" dirty="0">
                <a:solidFill>
                  <a:srgbClr val="404155"/>
                </a:solidFill>
                <a:latin typeface="Corben" pitchFamily="34" charset="0"/>
                <a:ea typeface="Corben" pitchFamily="34" charset="-122"/>
                <a:cs typeface="Corben" pitchFamily="34" charset="-120"/>
              </a:rPr>
              <a:t>3</a:t>
            </a:r>
            <a:endParaRPr lang="en-US" sz="2624" dirty="0"/>
          </a:p>
        </p:txBody>
      </p:sp>
      <p:sp>
        <p:nvSpPr>
          <p:cNvPr id="16" name="Text 12"/>
          <p:cNvSpPr/>
          <p:nvPr/>
        </p:nvSpPr>
        <p:spPr>
          <a:xfrm>
            <a:off x="5212913" y="5869900"/>
            <a:ext cx="2923461" cy="347186"/>
          </a:xfrm>
          <a:prstGeom prst="rect">
            <a:avLst/>
          </a:prstGeom>
          <a:noFill/>
          <a:ln/>
        </p:spPr>
        <p:txBody>
          <a:bodyPr wrap="none" rtlCol="0" anchor="t"/>
          <a:lstStyle/>
          <a:p>
            <a:pPr indent="0" marL="0">
              <a:lnSpc>
                <a:spcPts val="2734"/>
              </a:lnSpc>
              <a:buNone/>
            </a:pPr>
            <a:r>
              <a:rPr lang="en-US" sz="2187" dirty="0">
                <a:solidFill>
                  <a:srgbClr val="404155"/>
                </a:solidFill>
                <a:latin typeface="Corben" pitchFamily="34" charset="0"/>
                <a:ea typeface="Corben" pitchFamily="34" charset="-122"/>
                <a:cs typeface="Corben" pitchFamily="34" charset="-120"/>
              </a:rPr>
              <a:t>Diagnostic Challenges</a:t>
            </a:r>
            <a:endParaRPr lang="en-US" sz="2187" dirty="0"/>
          </a:p>
        </p:txBody>
      </p:sp>
      <p:sp>
        <p:nvSpPr>
          <p:cNvPr id="17" name="Text 13"/>
          <p:cNvSpPr/>
          <p:nvPr/>
        </p:nvSpPr>
        <p:spPr>
          <a:xfrm>
            <a:off x="5212913" y="6350317"/>
            <a:ext cx="8584287" cy="1066205"/>
          </a:xfrm>
          <a:prstGeom prst="rect">
            <a:avLst/>
          </a:prstGeom>
          <a:noFill/>
          <a:ln/>
        </p:spPr>
        <p:txBody>
          <a:bodyPr wrap="square" rtlCol="0" anchor="t"/>
          <a:lstStyle/>
          <a:p>
            <a:pPr indent="0" marL="0">
              <a:lnSpc>
                <a:spcPts val="2799"/>
              </a:lnSpc>
              <a:buNone/>
            </a:pPr>
            <a:r>
              <a:rPr lang="en-US" sz="1750" dirty="0">
                <a:solidFill>
                  <a:srgbClr val="404155"/>
                </a:solidFill>
                <a:latin typeface="Nobile" pitchFamily="34" charset="0"/>
                <a:ea typeface="Nobile" pitchFamily="34" charset="-122"/>
                <a:cs typeface="Nobile" pitchFamily="34" charset="-120"/>
              </a:rPr>
              <a:t>Protozoal infections can be difficult to diagnose, as they may present with non-specific symptoms, making it crucial for surgeons to have a high index of suspicion.</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sp>
        <p:nvSpPr>
          <p:cNvPr id="4" name="Text 1"/>
          <p:cNvSpPr/>
          <p:nvPr/>
        </p:nvSpPr>
        <p:spPr>
          <a:xfrm>
            <a:off x="2037993" y="1691878"/>
            <a:ext cx="10554414" cy="1388745"/>
          </a:xfrm>
          <a:prstGeom prst="rect">
            <a:avLst/>
          </a:prstGeom>
          <a:noFill/>
          <a:ln/>
        </p:spPr>
        <p:txBody>
          <a:bodyPr wrap="square" rtlCol="0" anchor="t"/>
          <a:lstStyle/>
          <a:p>
            <a:pPr indent="0" marL="0">
              <a:lnSpc>
                <a:spcPts val="5468"/>
              </a:lnSpc>
              <a:buNone/>
            </a:pPr>
            <a:r>
              <a:rPr lang="en-US" sz="4374" dirty="0">
                <a:solidFill>
                  <a:srgbClr val="1B1B27"/>
                </a:solidFill>
                <a:latin typeface="Corben" pitchFamily="34" charset="0"/>
                <a:ea typeface="Corben" pitchFamily="34" charset="-122"/>
                <a:cs typeface="Corben" pitchFamily="34" charset="-120"/>
              </a:rPr>
              <a:t>Common Protozoal Infections: Giardiasis, Amoebiasis, Malaria</a:t>
            </a:r>
            <a:endParaRPr lang="en-US" sz="4374" dirty="0"/>
          </a:p>
        </p:txBody>
      </p:sp>
      <p:sp>
        <p:nvSpPr>
          <p:cNvPr id="5" name="Text 2"/>
          <p:cNvSpPr/>
          <p:nvPr/>
        </p:nvSpPr>
        <p:spPr>
          <a:xfrm>
            <a:off x="2037993" y="3636050"/>
            <a:ext cx="2777490" cy="347186"/>
          </a:xfrm>
          <a:prstGeom prst="rect">
            <a:avLst/>
          </a:prstGeom>
          <a:noFill/>
          <a:ln/>
        </p:spPr>
        <p:txBody>
          <a:bodyPr wrap="none" rtlCol="0" anchor="t"/>
          <a:lstStyle/>
          <a:p>
            <a:pPr indent="0" marL="0">
              <a:lnSpc>
                <a:spcPts val="2734"/>
              </a:lnSpc>
              <a:buNone/>
            </a:pPr>
            <a:r>
              <a:rPr lang="en-US" sz="2187" dirty="0">
                <a:solidFill>
                  <a:srgbClr val="1B1B27"/>
                </a:solidFill>
                <a:latin typeface="Corben" pitchFamily="34" charset="0"/>
                <a:ea typeface="Corben" pitchFamily="34" charset="-122"/>
                <a:cs typeface="Corben" pitchFamily="34" charset="-120"/>
              </a:rPr>
              <a:t>Giardiasis</a:t>
            </a:r>
            <a:endParaRPr lang="en-US" sz="2187" dirty="0"/>
          </a:p>
        </p:txBody>
      </p:sp>
      <p:sp>
        <p:nvSpPr>
          <p:cNvPr id="6" name="Text 3"/>
          <p:cNvSpPr/>
          <p:nvPr/>
        </p:nvSpPr>
        <p:spPr>
          <a:xfrm>
            <a:off x="2037993" y="4205407"/>
            <a:ext cx="3156347" cy="2132409"/>
          </a:xfrm>
          <a:prstGeom prst="rect">
            <a:avLst/>
          </a:prstGeom>
          <a:noFill/>
          <a:ln/>
        </p:spPr>
        <p:txBody>
          <a:bodyPr wrap="square" rtlCol="0" anchor="t"/>
          <a:lstStyle/>
          <a:p>
            <a:pPr indent="0" marL="0">
              <a:lnSpc>
                <a:spcPts val="2799"/>
              </a:lnSpc>
              <a:buNone/>
            </a:pPr>
            <a:r>
              <a:rPr lang="en-US" sz="1750" dirty="0">
                <a:solidFill>
                  <a:srgbClr val="404155"/>
                </a:solidFill>
                <a:latin typeface="Nobile" pitchFamily="34" charset="0"/>
                <a:ea typeface="Nobile" pitchFamily="34" charset="-122"/>
                <a:cs typeface="Nobile" pitchFamily="34" charset="-120"/>
              </a:rPr>
              <a:t>Caused by the protozoan Giardia lamblia, this infection primarily affects the small intestine, leading to diarrhea, abdominal pain, and malabsorption.</a:t>
            </a:r>
            <a:endParaRPr lang="en-US" sz="1750" dirty="0"/>
          </a:p>
        </p:txBody>
      </p:sp>
      <p:sp>
        <p:nvSpPr>
          <p:cNvPr id="7" name="Text 4"/>
          <p:cNvSpPr/>
          <p:nvPr/>
        </p:nvSpPr>
        <p:spPr>
          <a:xfrm>
            <a:off x="5743932" y="3636050"/>
            <a:ext cx="2777490" cy="347186"/>
          </a:xfrm>
          <a:prstGeom prst="rect">
            <a:avLst/>
          </a:prstGeom>
          <a:noFill/>
          <a:ln/>
        </p:spPr>
        <p:txBody>
          <a:bodyPr wrap="none" rtlCol="0" anchor="t"/>
          <a:lstStyle/>
          <a:p>
            <a:pPr indent="0" marL="0">
              <a:lnSpc>
                <a:spcPts val="2734"/>
              </a:lnSpc>
              <a:buNone/>
            </a:pPr>
            <a:r>
              <a:rPr lang="en-US" sz="2187" dirty="0">
                <a:solidFill>
                  <a:srgbClr val="1B1B27"/>
                </a:solidFill>
                <a:latin typeface="Corben" pitchFamily="34" charset="0"/>
                <a:ea typeface="Corben" pitchFamily="34" charset="-122"/>
                <a:cs typeface="Corben" pitchFamily="34" charset="-120"/>
              </a:rPr>
              <a:t>Amoebiasis</a:t>
            </a:r>
            <a:endParaRPr lang="en-US" sz="2187" dirty="0"/>
          </a:p>
        </p:txBody>
      </p:sp>
      <p:sp>
        <p:nvSpPr>
          <p:cNvPr id="8" name="Text 5"/>
          <p:cNvSpPr/>
          <p:nvPr/>
        </p:nvSpPr>
        <p:spPr>
          <a:xfrm>
            <a:off x="5743932" y="4205407"/>
            <a:ext cx="3156347" cy="2132409"/>
          </a:xfrm>
          <a:prstGeom prst="rect">
            <a:avLst/>
          </a:prstGeom>
          <a:noFill/>
          <a:ln/>
        </p:spPr>
        <p:txBody>
          <a:bodyPr wrap="square" rtlCol="0" anchor="t"/>
          <a:lstStyle/>
          <a:p>
            <a:pPr indent="0" marL="0">
              <a:lnSpc>
                <a:spcPts val="2799"/>
              </a:lnSpc>
              <a:buNone/>
            </a:pPr>
            <a:r>
              <a:rPr lang="en-US" sz="1750" dirty="0">
                <a:solidFill>
                  <a:srgbClr val="404155"/>
                </a:solidFill>
                <a:latin typeface="Nobile" pitchFamily="34" charset="0"/>
                <a:ea typeface="Nobile" pitchFamily="34" charset="-122"/>
                <a:cs typeface="Nobile" pitchFamily="34" charset="-120"/>
              </a:rPr>
              <a:t>Caused by the protozoan Entamoeba histolytica, this infection can lead to dysentery, liver abscesses, and potentially life-threatening complications.</a:t>
            </a:r>
            <a:endParaRPr lang="en-US" sz="1750" dirty="0"/>
          </a:p>
        </p:txBody>
      </p:sp>
      <p:sp>
        <p:nvSpPr>
          <p:cNvPr id="9" name="Text 6"/>
          <p:cNvSpPr/>
          <p:nvPr/>
        </p:nvSpPr>
        <p:spPr>
          <a:xfrm>
            <a:off x="9449872" y="3636050"/>
            <a:ext cx="2777490" cy="347186"/>
          </a:xfrm>
          <a:prstGeom prst="rect">
            <a:avLst/>
          </a:prstGeom>
          <a:noFill/>
          <a:ln/>
        </p:spPr>
        <p:txBody>
          <a:bodyPr wrap="none" rtlCol="0" anchor="t"/>
          <a:lstStyle/>
          <a:p>
            <a:pPr indent="0" marL="0">
              <a:lnSpc>
                <a:spcPts val="2734"/>
              </a:lnSpc>
              <a:buNone/>
            </a:pPr>
            <a:r>
              <a:rPr lang="en-US" sz="2187" dirty="0">
                <a:solidFill>
                  <a:srgbClr val="1B1B27"/>
                </a:solidFill>
                <a:latin typeface="Corben" pitchFamily="34" charset="0"/>
                <a:ea typeface="Corben" pitchFamily="34" charset="-122"/>
                <a:cs typeface="Corben" pitchFamily="34" charset="-120"/>
              </a:rPr>
              <a:t>Malaria</a:t>
            </a:r>
            <a:endParaRPr lang="en-US" sz="2187" dirty="0"/>
          </a:p>
        </p:txBody>
      </p:sp>
      <p:sp>
        <p:nvSpPr>
          <p:cNvPr id="10" name="Text 7"/>
          <p:cNvSpPr/>
          <p:nvPr/>
        </p:nvSpPr>
        <p:spPr>
          <a:xfrm>
            <a:off x="9449872" y="4205407"/>
            <a:ext cx="3156347" cy="2132409"/>
          </a:xfrm>
          <a:prstGeom prst="rect">
            <a:avLst/>
          </a:prstGeom>
          <a:noFill/>
          <a:ln/>
        </p:spPr>
        <p:txBody>
          <a:bodyPr wrap="square" rtlCol="0" anchor="t"/>
          <a:lstStyle/>
          <a:p>
            <a:pPr indent="0" marL="0">
              <a:lnSpc>
                <a:spcPts val="2799"/>
              </a:lnSpc>
              <a:buNone/>
            </a:pPr>
            <a:r>
              <a:rPr lang="en-US" sz="1750" dirty="0">
                <a:solidFill>
                  <a:srgbClr val="404155"/>
                </a:solidFill>
                <a:latin typeface="Nobile" pitchFamily="34" charset="0"/>
                <a:ea typeface="Nobile" pitchFamily="34" charset="-122"/>
                <a:cs typeface="Nobile" pitchFamily="34" charset="-120"/>
              </a:rPr>
              <a:t>Caused by Plasmodium parasites, this infection primarily affects the liver and red blood cells, leading to fever, chills, and potentially severe complications.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p:cNvPr>
          <p:cNvPicPr>
            <a:picLocks noChangeAspect="1"/>
          </p:cNvPicPr>
          <p:nvPr/>
        </p:nvPicPr>
        <p:blipFill>
          <a:blip r:embed="rId2"/>
          <a:stretch>
            <a:fillRect/>
          </a:stretch>
        </p:blipFill>
        <p:spPr>
          <a:xfrm>
            <a:off x="-7620" y="0"/>
            <a:ext cx="3657600" cy="8229600"/>
          </a:xfrm>
          <a:prstGeom prst="rect">
            <a:avLst/>
          </a:prstGeom>
        </p:spPr>
      </p:pic>
      <p:sp>
        <p:nvSpPr>
          <p:cNvPr id="5" name="Text 1"/>
          <p:cNvSpPr/>
          <p:nvPr/>
        </p:nvSpPr>
        <p:spPr>
          <a:xfrm>
            <a:off x="4506516" y="1007269"/>
            <a:ext cx="9274850" cy="1220391"/>
          </a:xfrm>
          <a:prstGeom prst="rect">
            <a:avLst/>
          </a:prstGeom>
          <a:noFill/>
          <a:ln/>
        </p:spPr>
        <p:txBody>
          <a:bodyPr wrap="square" rtlCol="0" anchor="t"/>
          <a:lstStyle/>
          <a:p>
            <a:pPr indent="0" marL="0">
              <a:lnSpc>
                <a:spcPts val="4805"/>
              </a:lnSpc>
              <a:buNone/>
            </a:pPr>
            <a:r>
              <a:rPr lang="en-US" sz="3844" dirty="0">
                <a:solidFill>
                  <a:srgbClr val="1B1B27"/>
                </a:solidFill>
                <a:latin typeface="Corben" pitchFamily="34" charset="0"/>
                <a:ea typeface="Corben" pitchFamily="34" charset="-122"/>
                <a:cs typeface="Corben" pitchFamily="34" charset="-120"/>
              </a:rPr>
              <a:t>Pathogenesis and Clinical Manifestations</a:t>
            </a:r>
            <a:endParaRPr lang="en-US" sz="3844" dirty="0"/>
          </a:p>
        </p:txBody>
      </p:sp>
      <p:sp>
        <p:nvSpPr>
          <p:cNvPr id="6" name="Shape 2"/>
          <p:cNvSpPr/>
          <p:nvPr/>
        </p:nvSpPr>
        <p:spPr>
          <a:xfrm>
            <a:off x="4779883" y="2520434"/>
            <a:ext cx="38933" cy="4701897"/>
          </a:xfrm>
          <a:prstGeom prst="roundRect">
            <a:avLst>
              <a:gd name="adj" fmla="val 225688"/>
            </a:avLst>
          </a:prstGeom>
          <a:solidFill>
            <a:srgbClr val="B8BFDF"/>
          </a:solidFill>
          <a:ln/>
        </p:spPr>
      </p:sp>
      <p:sp>
        <p:nvSpPr>
          <p:cNvPr id="7" name="Shape 3"/>
          <p:cNvSpPr/>
          <p:nvPr/>
        </p:nvSpPr>
        <p:spPr>
          <a:xfrm>
            <a:off x="5018901" y="2873038"/>
            <a:ext cx="683300" cy="38933"/>
          </a:xfrm>
          <a:prstGeom prst="roundRect">
            <a:avLst>
              <a:gd name="adj" fmla="val 225688"/>
            </a:avLst>
          </a:prstGeom>
          <a:solidFill>
            <a:srgbClr val="B8BFDF"/>
          </a:solidFill>
          <a:ln/>
        </p:spPr>
      </p:sp>
      <p:sp>
        <p:nvSpPr>
          <p:cNvPr id="8" name="Shape 4"/>
          <p:cNvSpPr/>
          <p:nvPr/>
        </p:nvSpPr>
        <p:spPr>
          <a:xfrm>
            <a:off x="4579680" y="2672953"/>
            <a:ext cx="439222" cy="439222"/>
          </a:xfrm>
          <a:prstGeom prst="roundRect">
            <a:avLst>
              <a:gd name="adj" fmla="val 20005"/>
            </a:avLst>
          </a:prstGeom>
          <a:solidFill>
            <a:srgbClr val="D2D9F9"/>
          </a:solidFill>
          <a:ln w="7620">
            <a:solidFill>
              <a:srgbClr val="B8BFDF"/>
            </a:solidFill>
            <a:prstDash val="solid"/>
          </a:ln>
        </p:spPr>
      </p:sp>
      <p:sp>
        <p:nvSpPr>
          <p:cNvPr id="9" name="Text 5"/>
          <p:cNvSpPr/>
          <p:nvPr/>
        </p:nvSpPr>
        <p:spPr>
          <a:xfrm>
            <a:off x="4756011" y="2709505"/>
            <a:ext cx="86558" cy="366117"/>
          </a:xfrm>
          <a:prstGeom prst="rect">
            <a:avLst/>
          </a:prstGeom>
          <a:noFill/>
          <a:ln/>
        </p:spPr>
        <p:txBody>
          <a:bodyPr wrap="none" rtlCol="0" anchor="t"/>
          <a:lstStyle/>
          <a:p>
            <a:pPr algn="ctr" indent="0" marL="0">
              <a:lnSpc>
                <a:spcPts val="2883"/>
              </a:lnSpc>
              <a:buNone/>
            </a:pPr>
            <a:r>
              <a:rPr lang="en-US" sz="2306" dirty="0">
                <a:solidFill>
                  <a:srgbClr val="404155"/>
                </a:solidFill>
                <a:latin typeface="Corben" pitchFamily="34" charset="0"/>
                <a:ea typeface="Corben" pitchFamily="34" charset="-122"/>
                <a:cs typeface="Corben" pitchFamily="34" charset="-120"/>
              </a:rPr>
              <a:t>1</a:t>
            </a:r>
            <a:endParaRPr lang="en-US" sz="2306" dirty="0"/>
          </a:p>
        </p:txBody>
      </p:sp>
      <p:sp>
        <p:nvSpPr>
          <p:cNvPr id="10" name="Text 6"/>
          <p:cNvSpPr/>
          <p:nvPr/>
        </p:nvSpPr>
        <p:spPr>
          <a:xfrm>
            <a:off x="5873115" y="2715578"/>
            <a:ext cx="2566273" cy="305038"/>
          </a:xfrm>
          <a:prstGeom prst="rect">
            <a:avLst/>
          </a:prstGeom>
          <a:noFill/>
          <a:ln/>
        </p:spPr>
        <p:txBody>
          <a:bodyPr wrap="none" rtlCol="0" anchor="t"/>
          <a:lstStyle/>
          <a:p>
            <a:pPr algn="l" indent="0" marL="0">
              <a:lnSpc>
                <a:spcPts val="2402"/>
              </a:lnSpc>
              <a:buNone/>
            </a:pPr>
            <a:r>
              <a:rPr lang="en-US" sz="1922" dirty="0">
                <a:solidFill>
                  <a:srgbClr val="404155"/>
                </a:solidFill>
                <a:latin typeface="Corben" pitchFamily="34" charset="0"/>
                <a:ea typeface="Corben" pitchFamily="34" charset="-122"/>
                <a:cs typeface="Corben" pitchFamily="34" charset="-120"/>
              </a:rPr>
              <a:t>Infection and Invasion</a:t>
            </a:r>
            <a:endParaRPr lang="en-US" sz="1922" dirty="0"/>
          </a:p>
        </p:txBody>
      </p:sp>
      <p:sp>
        <p:nvSpPr>
          <p:cNvPr id="11" name="Text 7"/>
          <p:cNvSpPr/>
          <p:nvPr/>
        </p:nvSpPr>
        <p:spPr>
          <a:xfrm>
            <a:off x="5873115" y="3137654"/>
            <a:ext cx="7908250" cy="624840"/>
          </a:xfrm>
          <a:prstGeom prst="rect">
            <a:avLst/>
          </a:prstGeom>
          <a:noFill/>
          <a:ln/>
        </p:spPr>
        <p:txBody>
          <a:bodyPr wrap="square" rtlCol="0" anchor="t"/>
          <a:lstStyle/>
          <a:p>
            <a:pPr algn="l" indent="0" marL="0">
              <a:lnSpc>
                <a:spcPts val="2460"/>
              </a:lnSpc>
              <a:buNone/>
            </a:pPr>
            <a:r>
              <a:rPr lang="en-US" sz="1537" dirty="0">
                <a:solidFill>
                  <a:srgbClr val="404155"/>
                </a:solidFill>
                <a:latin typeface="Nobile" pitchFamily="34" charset="0"/>
                <a:ea typeface="Nobile" pitchFamily="34" charset="-122"/>
                <a:cs typeface="Nobile" pitchFamily="34" charset="-120"/>
              </a:rPr>
              <a:t>Protozoal parasites gain entry into the human body through various routes, such as ingestion, insect bites, or direct contact, and then invade specific tissues or organs.</a:t>
            </a:r>
            <a:endParaRPr lang="en-US" sz="1537" dirty="0"/>
          </a:p>
        </p:txBody>
      </p:sp>
      <p:sp>
        <p:nvSpPr>
          <p:cNvPr id="12" name="Shape 8"/>
          <p:cNvSpPr/>
          <p:nvPr/>
        </p:nvSpPr>
        <p:spPr>
          <a:xfrm>
            <a:off x="5018901" y="4505385"/>
            <a:ext cx="683300" cy="38933"/>
          </a:xfrm>
          <a:prstGeom prst="roundRect">
            <a:avLst>
              <a:gd name="adj" fmla="val 225688"/>
            </a:avLst>
          </a:prstGeom>
          <a:solidFill>
            <a:srgbClr val="B8BFDF"/>
          </a:solidFill>
          <a:ln/>
        </p:spPr>
      </p:sp>
      <p:sp>
        <p:nvSpPr>
          <p:cNvPr id="13" name="Shape 9"/>
          <p:cNvSpPr/>
          <p:nvPr/>
        </p:nvSpPr>
        <p:spPr>
          <a:xfrm>
            <a:off x="4579680" y="4305300"/>
            <a:ext cx="439222" cy="439222"/>
          </a:xfrm>
          <a:prstGeom prst="roundRect">
            <a:avLst>
              <a:gd name="adj" fmla="val 20005"/>
            </a:avLst>
          </a:prstGeom>
          <a:solidFill>
            <a:srgbClr val="D2D9F9"/>
          </a:solidFill>
          <a:ln w="7620">
            <a:solidFill>
              <a:srgbClr val="B8BFDF"/>
            </a:solidFill>
            <a:prstDash val="solid"/>
          </a:ln>
        </p:spPr>
      </p:sp>
      <p:sp>
        <p:nvSpPr>
          <p:cNvPr id="14" name="Text 10"/>
          <p:cNvSpPr/>
          <p:nvPr/>
        </p:nvSpPr>
        <p:spPr>
          <a:xfrm>
            <a:off x="4722912" y="4341852"/>
            <a:ext cx="152757" cy="366117"/>
          </a:xfrm>
          <a:prstGeom prst="rect">
            <a:avLst/>
          </a:prstGeom>
          <a:noFill/>
          <a:ln/>
        </p:spPr>
        <p:txBody>
          <a:bodyPr wrap="none" rtlCol="0" anchor="t"/>
          <a:lstStyle/>
          <a:p>
            <a:pPr algn="ctr" indent="0" marL="0">
              <a:lnSpc>
                <a:spcPts val="2883"/>
              </a:lnSpc>
              <a:buNone/>
            </a:pPr>
            <a:r>
              <a:rPr lang="en-US" sz="2306" dirty="0">
                <a:solidFill>
                  <a:srgbClr val="404155"/>
                </a:solidFill>
                <a:latin typeface="Corben" pitchFamily="34" charset="0"/>
                <a:ea typeface="Corben" pitchFamily="34" charset="-122"/>
                <a:cs typeface="Corben" pitchFamily="34" charset="-120"/>
              </a:rPr>
              <a:t>2</a:t>
            </a:r>
            <a:endParaRPr lang="en-US" sz="2306" dirty="0"/>
          </a:p>
        </p:txBody>
      </p:sp>
      <p:sp>
        <p:nvSpPr>
          <p:cNvPr id="15" name="Text 11"/>
          <p:cNvSpPr/>
          <p:nvPr/>
        </p:nvSpPr>
        <p:spPr>
          <a:xfrm>
            <a:off x="5873115" y="4347924"/>
            <a:ext cx="2440662" cy="305038"/>
          </a:xfrm>
          <a:prstGeom prst="rect">
            <a:avLst/>
          </a:prstGeom>
          <a:noFill/>
          <a:ln/>
        </p:spPr>
        <p:txBody>
          <a:bodyPr wrap="none" rtlCol="0" anchor="t"/>
          <a:lstStyle/>
          <a:p>
            <a:pPr algn="l" indent="0" marL="0">
              <a:lnSpc>
                <a:spcPts val="2402"/>
              </a:lnSpc>
              <a:buNone/>
            </a:pPr>
            <a:r>
              <a:rPr lang="en-US" sz="1922" dirty="0">
                <a:solidFill>
                  <a:srgbClr val="404155"/>
                </a:solidFill>
                <a:latin typeface="Corben" pitchFamily="34" charset="0"/>
                <a:ea typeface="Corben" pitchFamily="34" charset="-122"/>
                <a:cs typeface="Corben" pitchFamily="34" charset="-120"/>
              </a:rPr>
              <a:t>Immune Response</a:t>
            </a:r>
            <a:endParaRPr lang="en-US" sz="1922" dirty="0"/>
          </a:p>
        </p:txBody>
      </p:sp>
      <p:sp>
        <p:nvSpPr>
          <p:cNvPr id="16" name="Text 12"/>
          <p:cNvSpPr/>
          <p:nvPr/>
        </p:nvSpPr>
        <p:spPr>
          <a:xfrm>
            <a:off x="5873115" y="4770001"/>
            <a:ext cx="7908250" cy="624840"/>
          </a:xfrm>
          <a:prstGeom prst="rect">
            <a:avLst/>
          </a:prstGeom>
          <a:noFill/>
          <a:ln/>
        </p:spPr>
        <p:txBody>
          <a:bodyPr wrap="square" rtlCol="0" anchor="t"/>
          <a:lstStyle/>
          <a:p>
            <a:pPr algn="l" indent="0" marL="0">
              <a:lnSpc>
                <a:spcPts val="2460"/>
              </a:lnSpc>
              <a:buNone/>
            </a:pPr>
            <a:r>
              <a:rPr lang="en-US" sz="1537" dirty="0">
                <a:solidFill>
                  <a:srgbClr val="404155"/>
                </a:solidFill>
                <a:latin typeface="Nobile" pitchFamily="34" charset="0"/>
                <a:ea typeface="Nobile" pitchFamily="34" charset="-122"/>
                <a:cs typeface="Nobile" pitchFamily="34" charset="-120"/>
              </a:rPr>
              <a:t>The body's immune system attempts to combat the protozoal infection, leading to inflammation and tissue damage, which can contribute to clinical symptoms.</a:t>
            </a:r>
            <a:endParaRPr lang="en-US" sz="1537" dirty="0"/>
          </a:p>
        </p:txBody>
      </p:sp>
      <p:sp>
        <p:nvSpPr>
          <p:cNvPr id="17" name="Shape 13"/>
          <p:cNvSpPr/>
          <p:nvPr/>
        </p:nvSpPr>
        <p:spPr>
          <a:xfrm>
            <a:off x="5018901" y="6137731"/>
            <a:ext cx="683300" cy="38933"/>
          </a:xfrm>
          <a:prstGeom prst="roundRect">
            <a:avLst>
              <a:gd name="adj" fmla="val 225688"/>
            </a:avLst>
          </a:prstGeom>
          <a:solidFill>
            <a:srgbClr val="B8BFDF"/>
          </a:solidFill>
          <a:ln/>
        </p:spPr>
      </p:sp>
      <p:sp>
        <p:nvSpPr>
          <p:cNvPr id="18" name="Shape 14"/>
          <p:cNvSpPr/>
          <p:nvPr/>
        </p:nvSpPr>
        <p:spPr>
          <a:xfrm>
            <a:off x="4579680" y="5937647"/>
            <a:ext cx="439222" cy="439222"/>
          </a:xfrm>
          <a:prstGeom prst="roundRect">
            <a:avLst>
              <a:gd name="adj" fmla="val 20005"/>
            </a:avLst>
          </a:prstGeom>
          <a:solidFill>
            <a:srgbClr val="D2D9F9"/>
          </a:solidFill>
          <a:ln w="7620">
            <a:solidFill>
              <a:srgbClr val="B8BFDF"/>
            </a:solidFill>
            <a:prstDash val="solid"/>
          </a:ln>
        </p:spPr>
      </p:sp>
      <p:sp>
        <p:nvSpPr>
          <p:cNvPr id="19" name="Text 15"/>
          <p:cNvSpPr/>
          <p:nvPr/>
        </p:nvSpPr>
        <p:spPr>
          <a:xfrm>
            <a:off x="4717078" y="5974199"/>
            <a:ext cx="164425" cy="366117"/>
          </a:xfrm>
          <a:prstGeom prst="rect">
            <a:avLst/>
          </a:prstGeom>
          <a:noFill/>
          <a:ln/>
        </p:spPr>
        <p:txBody>
          <a:bodyPr wrap="none" rtlCol="0" anchor="t"/>
          <a:lstStyle/>
          <a:p>
            <a:pPr algn="ctr" indent="0" marL="0">
              <a:lnSpc>
                <a:spcPts val="2883"/>
              </a:lnSpc>
              <a:buNone/>
            </a:pPr>
            <a:r>
              <a:rPr lang="en-US" sz="2306" dirty="0">
                <a:solidFill>
                  <a:srgbClr val="404155"/>
                </a:solidFill>
                <a:latin typeface="Corben" pitchFamily="34" charset="0"/>
                <a:ea typeface="Corben" pitchFamily="34" charset="-122"/>
                <a:cs typeface="Corben" pitchFamily="34" charset="-120"/>
              </a:rPr>
              <a:t>3</a:t>
            </a:r>
            <a:endParaRPr lang="en-US" sz="2306" dirty="0"/>
          </a:p>
        </p:txBody>
      </p:sp>
      <p:sp>
        <p:nvSpPr>
          <p:cNvPr id="20" name="Text 16"/>
          <p:cNvSpPr/>
          <p:nvPr/>
        </p:nvSpPr>
        <p:spPr>
          <a:xfrm>
            <a:off x="5873115" y="5980271"/>
            <a:ext cx="2440662" cy="305038"/>
          </a:xfrm>
          <a:prstGeom prst="rect">
            <a:avLst/>
          </a:prstGeom>
          <a:noFill/>
          <a:ln/>
        </p:spPr>
        <p:txBody>
          <a:bodyPr wrap="none" rtlCol="0" anchor="t"/>
          <a:lstStyle/>
          <a:p>
            <a:pPr algn="l" indent="0" marL="0">
              <a:lnSpc>
                <a:spcPts val="2402"/>
              </a:lnSpc>
              <a:buNone/>
            </a:pPr>
            <a:r>
              <a:rPr lang="en-US" sz="1922" dirty="0">
                <a:solidFill>
                  <a:srgbClr val="404155"/>
                </a:solidFill>
                <a:latin typeface="Corben" pitchFamily="34" charset="0"/>
                <a:ea typeface="Corben" pitchFamily="34" charset="-122"/>
                <a:cs typeface="Corben" pitchFamily="34" charset="-120"/>
              </a:rPr>
              <a:t>Systemic Effects</a:t>
            </a:r>
            <a:endParaRPr lang="en-US" sz="1922" dirty="0"/>
          </a:p>
        </p:txBody>
      </p:sp>
      <p:sp>
        <p:nvSpPr>
          <p:cNvPr id="21" name="Text 17"/>
          <p:cNvSpPr/>
          <p:nvPr/>
        </p:nvSpPr>
        <p:spPr>
          <a:xfrm>
            <a:off x="5873115" y="6402348"/>
            <a:ext cx="7908250" cy="624840"/>
          </a:xfrm>
          <a:prstGeom prst="rect">
            <a:avLst/>
          </a:prstGeom>
          <a:noFill/>
          <a:ln/>
        </p:spPr>
        <p:txBody>
          <a:bodyPr wrap="square" rtlCol="0" anchor="t"/>
          <a:lstStyle/>
          <a:p>
            <a:pPr algn="l" indent="0" marL="0">
              <a:lnSpc>
                <a:spcPts val="2460"/>
              </a:lnSpc>
              <a:buNone/>
            </a:pPr>
            <a:r>
              <a:rPr lang="en-US" sz="1537" dirty="0">
                <a:solidFill>
                  <a:srgbClr val="404155"/>
                </a:solidFill>
                <a:latin typeface="Nobile" pitchFamily="34" charset="0"/>
                <a:ea typeface="Nobile" pitchFamily="34" charset="-122"/>
                <a:cs typeface="Nobile" pitchFamily="34" charset="-120"/>
              </a:rPr>
              <a:t>Depending on the type of protozoa, the infection can lead to a wide range of systemic effects, such as gastrointestinal, hepatic, or neurological manifestations.</a:t>
            </a:r>
            <a:endParaRPr lang="en-US" sz="1537"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p:cNvPr>
          <p:cNvPicPr>
            <a:picLocks noChangeAspect="1"/>
          </p:cNvPicPr>
          <p:nvPr/>
        </p:nvPicPr>
        <p:blipFill>
          <a:blip r:embed="rId2"/>
          <a:stretch>
            <a:fillRect/>
          </a:stretch>
        </p:blipFill>
        <p:spPr>
          <a:xfrm>
            <a:off x="-7620" y="0"/>
            <a:ext cx="3657600" cy="8229600"/>
          </a:xfrm>
          <a:prstGeom prst="rect">
            <a:avLst/>
          </a:prstGeom>
        </p:spPr>
      </p:pic>
      <p:sp>
        <p:nvSpPr>
          <p:cNvPr id="5" name="Text 1"/>
          <p:cNvSpPr/>
          <p:nvPr/>
        </p:nvSpPr>
        <p:spPr>
          <a:xfrm>
            <a:off x="4490799" y="934760"/>
            <a:ext cx="6043255" cy="694373"/>
          </a:xfrm>
          <a:prstGeom prst="rect">
            <a:avLst/>
          </a:prstGeom>
          <a:noFill/>
          <a:ln/>
        </p:spPr>
        <p:txBody>
          <a:bodyPr wrap="none" rtlCol="0" anchor="t"/>
          <a:lstStyle/>
          <a:p>
            <a:pPr indent="0" marL="0">
              <a:lnSpc>
                <a:spcPts val="5468"/>
              </a:lnSpc>
              <a:buNone/>
            </a:pPr>
            <a:r>
              <a:rPr lang="en-US" sz="4374" dirty="0">
                <a:solidFill>
                  <a:srgbClr val="1B1B27"/>
                </a:solidFill>
                <a:latin typeface="Corben" pitchFamily="34" charset="0"/>
                <a:ea typeface="Corben" pitchFamily="34" charset="-122"/>
                <a:cs typeface="Corben" pitchFamily="34" charset="-120"/>
              </a:rPr>
              <a:t>Diagnostic Approaches</a:t>
            </a:r>
            <a:endParaRPr lang="en-US" sz="4374" dirty="0"/>
          </a:p>
        </p:txBody>
      </p:sp>
      <p:pic>
        <p:nvPicPr>
          <p:cNvPr id="6" name="Image 2" descr="preencoded.png">    </p:cNvPr>
          <p:cNvPicPr>
            <a:picLocks noChangeAspect="1"/>
          </p:cNvPicPr>
          <p:nvPr/>
        </p:nvPicPr>
        <p:blipFill>
          <a:blip r:embed="rId3"/>
          <a:stretch>
            <a:fillRect/>
          </a:stretch>
        </p:blipFill>
        <p:spPr>
          <a:xfrm>
            <a:off x="4490799" y="1962388"/>
            <a:ext cx="1110972" cy="1777484"/>
          </a:xfrm>
          <a:prstGeom prst="rect">
            <a:avLst/>
          </a:prstGeom>
        </p:spPr>
      </p:pic>
      <p:sp>
        <p:nvSpPr>
          <p:cNvPr id="7" name="Text 2"/>
          <p:cNvSpPr/>
          <p:nvPr/>
        </p:nvSpPr>
        <p:spPr>
          <a:xfrm>
            <a:off x="5935028" y="2184559"/>
            <a:ext cx="2777490" cy="347186"/>
          </a:xfrm>
          <a:prstGeom prst="rect">
            <a:avLst/>
          </a:prstGeom>
          <a:noFill/>
          <a:ln/>
        </p:spPr>
        <p:txBody>
          <a:bodyPr wrap="none" rtlCol="0" anchor="t"/>
          <a:lstStyle/>
          <a:p>
            <a:pPr algn="l" indent="0" marL="0">
              <a:lnSpc>
                <a:spcPts val="2734"/>
              </a:lnSpc>
              <a:buNone/>
            </a:pPr>
            <a:r>
              <a:rPr lang="en-US" sz="2187" dirty="0">
                <a:solidFill>
                  <a:srgbClr val="404155"/>
                </a:solidFill>
                <a:latin typeface="Corben" pitchFamily="34" charset="0"/>
                <a:ea typeface="Corben" pitchFamily="34" charset="-122"/>
                <a:cs typeface="Corben" pitchFamily="34" charset="-120"/>
              </a:rPr>
              <a:t>Clinical Presentation</a:t>
            </a:r>
            <a:endParaRPr lang="en-US" sz="2187" dirty="0"/>
          </a:p>
        </p:txBody>
      </p:sp>
      <p:sp>
        <p:nvSpPr>
          <p:cNvPr id="8" name="Text 3"/>
          <p:cNvSpPr/>
          <p:nvPr/>
        </p:nvSpPr>
        <p:spPr>
          <a:xfrm>
            <a:off x="5935028" y="2664976"/>
            <a:ext cx="7862173" cy="710803"/>
          </a:xfrm>
          <a:prstGeom prst="rect">
            <a:avLst/>
          </a:prstGeom>
          <a:noFill/>
          <a:ln/>
        </p:spPr>
        <p:txBody>
          <a:bodyPr wrap="square" rtlCol="0" anchor="t"/>
          <a:lstStyle/>
          <a:p>
            <a:pPr algn="l" indent="0" marL="0">
              <a:lnSpc>
                <a:spcPts val="2799"/>
              </a:lnSpc>
              <a:buNone/>
            </a:pPr>
            <a:r>
              <a:rPr lang="en-US" sz="1750" dirty="0">
                <a:solidFill>
                  <a:srgbClr val="404155"/>
                </a:solidFill>
                <a:latin typeface="Nobile" pitchFamily="34" charset="0"/>
                <a:ea typeface="Nobile" pitchFamily="34" charset="-122"/>
                <a:cs typeface="Nobile" pitchFamily="34" charset="-120"/>
              </a:rPr>
              <a:t>Analyzing the patient's symptoms and medical history can provide valuable clues for diagnostic suspicion.</a:t>
            </a:r>
            <a:endParaRPr lang="en-US" sz="1750" dirty="0"/>
          </a:p>
        </p:txBody>
      </p:sp>
      <p:pic>
        <p:nvPicPr>
          <p:cNvPr id="9" name="Image 3" descr="preencoded.png">    </p:cNvPr>
          <p:cNvPicPr>
            <a:picLocks noChangeAspect="1"/>
          </p:cNvPicPr>
          <p:nvPr/>
        </p:nvPicPr>
        <p:blipFill>
          <a:blip r:embed="rId4"/>
          <a:stretch>
            <a:fillRect/>
          </a:stretch>
        </p:blipFill>
        <p:spPr>
          <a:xfrm>
            <a:off x="4490799" y="3739872"/>
            <a:ext cx="1110972" cy="1777484"/>
          </a:xfrm>
          <a:prstGeom prst="rect">
            <a:avLst/>
          </a:prstGeom>
        </p:spPr>
      </p:pic>
      <p:sp>
        <p:nvSpPr>
          <p:cNvPr id="10" name="Text 4"/>
          <p:cNvSpPr/>
          <p:nvPr/>
        </p:nvSpPr>
        <p:spPr>
          <a:xfrm>
            <a:off x="5935028" y="3962043"/>
            <a:ext cx="2777490" cy="347186"/>
          </a:xfrm>
          <a:prstGeom prst="rect">
            <a:avLst/>
          </a:prstGeom>
          <a:noFill/>
          <a:ln/>
        </p:spPr>
        <p:txBody>
          <a:bodyPr wrap="none" rtlCol="0" anchor="t"/>
          <a:lstStyle/>
          <a:p>
            <a:pPr algn="l" indent="0" marL="0">
              <a:lnSpc>
                <a:spcPts val="2734"/>
              </a:lnSpc>
              <a:buNone/>
            </a:pPr>
            <a:r>
              <a:rPr lang="en-US" sz="2187" dirty="0">
                <a:solidFill>
                  <a:srgbClr val="404155"/>
                </a:solidFill>
                <a:latin typeface="Corben" pitchFamily="34" charset="0"/>
                <a:ea typeface="Corben" pitchFamily="34" charset="-122"/>
                <a:cs typeface="Corben" pitchFamily="34" charset="-120"/>
              </a:rPr>
              <a:t>Laboratory Tests</a:t>
            </a:r>
            <a:endParaRPr lang="en-US" sz="2187" dirty="0"/>
          </a:p>
        </p:txBody>
      </p:sp>
      <p:sp>
        <p:nvSpPr>
          <p:cNvPr id="11" name="Text 5"/>
          <p:cNvSpPr/>
          <p:nvPr/>
        </p:nvSpPr>
        <p:spPr>
          <a:xfrm>
            <a:off x="5935028" y="4442460"/>
            <a:ext cx="7862173" cy="710803"/>
          </a:xfrm>
          <a:prstGeom prst="rect">
            <a:avLst/>
          </a:prstGeom>
          <a:noFill/>
          <a:ln/>
        </p:spPr>
        <p:txBody>
          <a:bodyPr wrap="square" rtlCol="0" anchor="t"/>
          <a:lstStyle/>
          <a:p>
            <a:pPr algn="l" indent="0" marL="0">
              <a:lnSpc>
                <a:spcPts val="2799"/>
              </a:lnSpc>
              <a:buNone/>
            </a:pPr>
            <a:r>
              <a:rPr lang="en-US" sz="1750" dirty="0">
                <a:solidFill>
                  <a:srgbClr val="404155"/>
                </a:solidFill>
                <a:latin typeface="Nobile" pitchFamily="34" charset="0"/>
                <a:ea typeface="Nobile" pitchFamily="34" charset="-122"/>
                <a:cs typeface="Nobile" pitchFamily="34" charset="-120"/>
              </a:rPr>
              <a:t>Microscopic examination of stool samples, blood smears, or other clinical specimens can help identify the specific protozoan parasite.</a:t>
            </a:r>
            <a:endParaRPr lang="en-US" sz="1750" dirty="0"/>
          </a:p>
        </p:txBody>
      </p:sp>
      <p:pic>
        <p:nvPicPr>
          <p:cNvPr id="12" name="Image 4" descr="preencoded.png">    </p:cNvPr>
          <p:cNvPicPr>
            <a:picLocks noChangeAspect="1"/>
          </p:cNvPicPr>
          <p:nvPr/>
        </p:nvPicPr>
        <p:blipFill>
          <a:blip r:embed="rId5"/>
          <a:stretch>
            <a:fillRect/>
          </a:stretch>
        </p:blipFill>
        <p:spPr>
          <a:xfrm>
            <a:off x="4490799" y="5517356"/>
            <a:ext cx="1110972" cy="1777484"/>
          </a:xfrm>
          <a:prstGeom prst="rect">
            <a:avLst/>
          </a:prstGeom>
        </p:spPr>
      </p:pic>
      <p:sp>
        <p:nvSpPr>
          <p:cNvPr id="13" name="Text 6"/>
          <p:cNvSpPr/>
          <p:nvPr/>
        </p:nvSpPr>
        <p:spPr>
          <a:xfrm>
            <a:off x="5935028" y="5739527"/>
            <a:ext cx="2777490" cy="347186"/>
          </a:xfrm>
          <a:prstGeom prst="rect">
            <a:avLst/>
          </a:prstGeom>
          <a:noFill/>
          <a:ln/>
        </p:spPr>
        <p:txBody>
          <a:bodyPr wrap="none" rtlCol="0" anchor="t"/>
          <a:lstStyle/>
          <a:p>
            <a:pPr algn="l" indent="0" marL="0">
              <a:lnSpc>
                <a:spcPts val="2734"/>
              </a:lnSpc>
              <a:buNone/>
            </a:pPr>
            <a:r>
              <a:rPr lang="en-US" sz="2187" dirty="0">
                <a:solidFill>
                  <a:srgbClr val="404155"/>
                </a:solidFill>
                <a:latin typeface="Corben" pitchFamily="34" charset="0"/>
                <a:ea typeface="Corben" pitchFamily="34" charset="-122"/>
                <a:cs typeface="Corben" pitchFamily="34" charset="-120"/>
              </a:rPr>
              <a:t>Imaging Techniques</a:t>
            </a:r>
            <a:endParaRPr lang="en-US" sz="2187" dirty="0"/>
          </a:p>
        </p:txBody>
      </p:sp>
      <p:sp>
        <p:nvSpPr>
          <p:cNvPr id="14" name="Text 7"/>
          <p:cNvSpPr/>
          <p:nvPr/>
        </p:nvSpPr>
        <p:spPr>
          <a:xfrm>
            <a:off x="5935028" y="6219944"/>
            <a:ext cx="7862173" cy="710803"/>
          </a:xfrm>
          <a:prstGeom prst="rect">
            <a:avLst/>
          </a:prstGeom>
          <a:noFill/>
          <a:ln/>
        </p:spPr>
        <p:txBody>
          <a:bodyPr wrap="square" rtlCol="0" anchor="t"/>
          <a:lstStyle/>
          <a:p>
            <a:pPr algn="l" indent="0" marL="0">
              <a:lnSpc>
                <a:spcPts val="2799"/>
              </a:lnSpc>
              <a:buNone/>
            </a:pPr>
            <a:r>
              <a:rPr lang="en-US" sz="1750" dirty="0">
                <a:solidFill>
                  <a:srgbClr val="404155"/>
                </a:solidFill>
                <a:latin typeface="Nobile" pitchFamily="34" charset="0"/>
                <a:ea typeface="Nobile" pitchFamily="34" charset="-122"/>
                <a:cs typeface="Nobile" pitchFamily="34" charset="-120"/>
              </a:rPr>
              <a:t>Imaging modalities, such as ultrasonography or CT scans, can detect organ-specific manifestations, like liver abscesses in amoebiasis.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p:cNvPr>
          <p:cNvPicPr>
            <a:picLocks noChangeAspect="1"/>
          </p:cNvPicPr>
          <p:nvPr/>
        </p:nvPicPr>
        <p:blipFill>
          <a:blip r:embed="rId2"/>
          <a:stretch>
            <a:fillRect/>
          </a:stretch>
        </p:blipFill>
        <p:spPr>
          <a:xfrm>
            <a:off x="-7620" y="0"/>
            <a:ext cx="3657600" cy="8229600"/>
          </a:xfrm>
          <a:prstGeom prst="rect">
            <a:avLst/>
          </a:prstGeom>
        </p:spPr>
      </p:pic>
      <p:sp>
        <p:nvSpPr>
          <p:cNvPr id="5" name="Text 1"/>
          <p:cNvSpPr/>
          <p:nvPr/>
        </p:nvSpPr>
        <p:spPr>
          <a:xfrm>
            <a:off x="4490799" y="958810"/>
            <a:ext cx="9306401" cy="1388745"/>
          </a:xfrm>
          <a:prstGeom prst="rect">
            <a:avLst/>
          </a:prstGeom>
          <a:noFill/>
          <a:ln/>
        </p:spPr>
        <p:txBody>
          <a:bodyPr wrap="square" rtlCol="0" anchor="t"/>
          <a:lstStyle/>
          <a:p>
            <a:pPr indent="0" marL="0">
              <a:lnSpc>
                <a:spcPts val="5468"/>
              </a:lnSpc>
              <a:buNone/>
            </a:pPr>
            <a:r>
              <a:rPr lang="en-US" sz="4374" dirty="0">
                <a:solidFill>
                  <a:srgbClr val="1B1B27"/>
                </a:solidFill>
                <a:latin typeface="Corben" pitchFamily="34" charset="0"/>
                <a:ea typeface="Corben" pitchFamily="34" charset="-122"/>
                <a:cs typeface="Corben" pitchFamily="34" charset="-120"/>
              </a:rPr>
              <a:t>Surgical Implications and Management</a:t>
            </a:r>
            <a:endParaRPr lang="en-US" sz="4374" dirty="0"/>
          </a:p>
        </p:txBody>
      </p:sp>
      <p:sp>
        <p:nvSpPr>
          <p:cNvPr id="6" name="Shape 2"/>
          <p:cNvSpPr/>
          <p:nvPr/>
        </p:nvSpPr>
        <p:spPr>
          <a:xfrm>
            <a:off x="4490799" y="2680811"/>
            <a:ext cx="4542115" cy="2717006"/>
          </a:xfrm>
          <a:prstGeom prst="roundRect">
            <a:avLst>
              <a:gd name="adj" fmla="val 3680"/>
            </a:avLst>
          </a:prstGeom>
          <a:solidFill>
            <a:srgbClr val="D2D9F9"/>
          </a:solidFill>
          <a:ln w="7620">
            <a:solidFill>
              <a:srgbClr val="B8BFDF"/>
            </a:solidFill>
            <a:prstDash val="solid"/>
          </a:ln>
        </p:spPr>
      </p:sp>
      <p:sp>
        <p:nvSpPr>
          <p:cNvPr id="7" name="Text 3"/>
          <p:cNvSpPr/>
          <p:nvPr/>
        </p:nvSpPr>
        <p:spPr>
          <a:xfrm>
            <a:off x="4720590" y="2910602"/>
            <a:ext cx="3704987" cy="347186"/>
          </a:xfrm>
          <a:prstGeom prst="rect">
            <a:avLst/>
          </a:prstGeom>
          <a:noFill/>
          <a:ln/>
        </p:spPr>
        <p:txBody>
          <a:bodyPr wrap="none" rtlCol="0" anchor="t"/>
          <a:lstStyle/>
          <a:p>
            <a:pPr indent="0" marL="0">
              <a:lnSpc>
                <a:spcPts val="2734"/>
              </a:lnSpc>
              <a:buNone/>
            </a:pPr>
            <a:r>
              <a:rPr lang="en-US" sz="2187" dirty="0">
                <a:solidFill>
                  <a:srgbClr val="404155"/>
                </a:solidFill>
                <a:latin typeface="Corben" pitchFamily="34" charset="0"/>
                <a:ea typeface="Corben" pitchFamily="34" charset="-122"/>
                <a:cs typeface="Corben" pitchFamily="34" charset="-120"/>
              </a:rPr>
              <a:t>Preoperative Considerations</a:t>
            </a:r>
            <a:endParaRPr lang="en-US" sz="2187" dirty="0"/>
          </a:p>
        </p:txBody>
      </p:sp>
      <p:sp>
        <p:nvSpPr>
          <p:cNvPr id="8" name="Text 4"/>
          <p:cNvSpPr/>
          <p:nvPr/>
        </p:nvSpPr>
        <p:spPr>
          <a:xfrm>
            <a:off x="4720590" y="3391019"/>
            <a:ext cx="4082534" cy="1777008"/>
          </a:xfrm>
          <a:prstGeom prst="rect">
            <a:avLst/>
          </a:prstGeom>
          <a:noFill/>
          <a:ln/>
        </p:spPr>
        <p:txBody>
          <a:bodyPr wrap="square" rtlCol="0" anchor="t"/>
          <a:lstStyle/>
          <a:p>
            <a:pPr indent="0" marL="0">
              <a:lnSpc>
                <a:spcPts val="2799"/>
              </a:lnSpc>
              <a:buNone/>
            </a:pPr>
            <a:r>
              <a:rPr lang="en-US" sz="1750" dirty="0">
                <a:solidFill>
                  <a:srgbClr val="404155"/>
                </a:solidFill>
                <a:latin typeface="Nobile" pitchFamily="34" charset="0"/>
                <a:ea typeface="Nobile" pitchFamily="34" charset="-122"/>
                <a:cs typeface="Nobile" pitchFamily="34" charset="-120"/>
              </a:rPr>
              <a:t>Identifying and treating any active protozoal infections prior to surgery can help reduce the risk of complications and promote better surgical outcomes.</a:t>
            </a:r>
            <a:endParaRPr lang="en-US" sz="1750" dirty="0"/>
          </a:p>
        </p:txBody>
      </p:sp>
      <p:sp>
        <p:nvSpPr>
          <p:cNvPr id="9" name="Shape 5"/>
          <p:cNvSpPr/>
          <p:nvPr/>
        </p:nvSpPr>
        <p:spPr>
          <a:xfrm>
            <a:off x="9255085" y="2680811"/>
            <a:ext cx="4542115" cy="2717006"/>
          </a:xfrm>
          <a:prstGeom prst="roundRect">
            <a:avLst>
              <a:gd name="adj" fmla="val 3680"/>
            </a:avLst>
          </a:prstGeom>
          <a:solidFill>
            <a:srgbClr val="D2D9F9"/>
          </a:solidFill>
          <a:ln w="7620">
            <a:solidFill>
              <a:srgbClr val="B8BFDF"/>
            </a:solidFill>
            <a:prstDash val="solid"/>
          </a:ln>
        </p:spPr>
      </p:sp>
      <p:sp>
        <p:nvSpPr>
          <p:cNvPr id="10" name="Text 6"/>
          <p:cNvSpPr/>
          <p:nvPr/>
        </p:nvSpPr>
        <p:spPr>
          <a:xfrm>
            <a:off x="9484876" y="2910602"/>
            <a:ext cx="3525322" cy="347186"/>
          </a:xfrm>
          <a:prstGeom prst="rect">
            <a:avLst/>
          </a:prstGeom>
          <a:noFill/>
          <a:ln/>
        </p:spPr>
        <p:txBody>
          <a:bodyPr wrap="none" rtlCol="0" anchor="t"/>
          <a:lstStyle/>
          <a:p>
            <a:pPr indent="0" marL="0">
              <a:lnSpc>
                <a:spcPts val="2734"/>
              </a:lnSpc>
              <a:buNone/>
            </a:pPr>
            <a:r>
              <a:rPr lang="en-US" sz="2187" dirty="0">
                <a:solidFill>
                  <a:srgbClr val="404155"/>
                </a:solidFill>
                <a:latin typeface="Corben" pitchFamily="34" charset="0"/>
                <a:ea typeface="Corben" pitchFamily="34" charset="-122"/>
                <a:cs typeface="Corben" pitchFamily="34" charset="-120"/>
              </a:rPr>
              <a:t>Perioperative Management</a:t>
            </a:r>
            <a:endParaRPr lang="en-US" sz="2187" dirty="0"/>
          </a:p>
        </p:txBody>
      </p:sp>
      <p:sp>
        <p:nvSpPr>
          <p:cNvPr id="11" name="Text 7"/>
          <p:cNvSpPr/>
          <p:nvPr/>
        </p:nvSpPr>
        <p:spPr>
          <a:xfrm>
            <a:off x="9484876" y="3391019"/>
            <a:ext cx="4082534" cy="1777008"/>
          </a:xfrm>
          <a:prstGeom prst="rect">
            <a:avLst/>
          </a:prstGeom>
          <a:noFill/>
          <a:ln/>
        </p:spPr>
        <p:txBody>
          <a:bodyPr wrap="square" rtlCol="0" anchor="t"/>
          <a:lstStyle/>
          <a:p>
            <a:pPr indent="0" marL="0">
              <a:lnSpc>
                <a:spcPts val="2799"/>
              </a:lnSpc>
              <a:buNone/>
            </a:pPr>
            <a:r>
              <a:rPr lang="en-US" sz="1750" dirty="0">
                <a:solidFill>
                  <a:srgbClr val="404155"/>
                </a:solidFill>
                <a:latin typeface="Nobile" pitchFamily="34" charset="0"/>
                <a:ea typeface="Nobile" pitchFamily="34" charset="-122"/>
                <a:cs typeface="Nobile" pitchFamily="34" charset="-120"/>
              </a:rPr>
              <a:t>Appropriate antiprotozoal medications, along with supportive care, may be necessary to manage protozoal infections during the surgical process.</a:t>
            </a:r>
            <a:endParaRPr lang="en-US" sz="1750" dirty="0"/>
          </a:p>
        </p:txBody>
      </p:sp>
      <p:sp>
        <p:nvSpPr>
          <p:cNvPr id="12" name="Shape 8"/>
          <p:cNvSpPr/>
          <p:nvPr/>
        </p:nvSpPr>
        <p:spPr>
          <a:xfrm>
            <a:off x="4490799" y="5619988"/>
            <a:ext cx="9306401" cy="1650802"/>
          </a:xfrm>
          <a:prstGeom prst="roundRect">
            <a:avLst>
              <a:gd name="adj" fmla="val 6057"/>
            </a:avLst>
          </a:prstGeom>
          <a:solidFill>
            <a:srgbClr val="D2D9F9"/>
          </a:solidFill>
          <a:ln w="7620">
            <a:solidFill>
              <a:srgbClr val="B8BFDF"/>
            </a:solidFill>
            <a:prstDash val="solid"/>
          </a:ln>
        </p:spPr>
      </p:sp>
      <p:sp>
        <p:nvSpPr>
          <p:cNvPr id="13" name="Text 9"/>
          <p:cNvSpPr/>
          <p:nvPr/>
        </p:nvSpPr>
        <p:spPr>
          <a:xfrm>
            <a:off x="4720590" y="5849779"/>
            <a:ext cx="3749159" cy="347186"/>
          </a:xfrm>
          <a:prstGeom prst="rect">
            <a:avLst/>
          </a:prstGeom>
          <a:noFill/>
          <a:ln/>
        </p:spPr>
        <p:txBody>
          <a:bodyPr wrap="none" rtlCol="0" anchor="t"/>
          <a:lstStyle/>
          <a:p>
            <a:pPr indent="0" marL="0">
              <a:lnSpc>
                <a:spcPts val="2734"/>
              </a:lnSpc>
              <a:buNone/>
            </a:pPr>
            <a:r>
              <a:rPr lang="en-US" sz="2187" dirty="0">
                <a:solidFill>
                  <a:srgbClr val="404155"/>
                </a:solidFill>
                <a:latin typeface="Corben" pitchFamily="34" charset="0"/>
                <a:ea typeface="Corben" pitchFamily="34" charset="-122"/>
                <a:cs typeface="Corben" pitchFamily="34" charset="-120"/>
              </a:rPr>
              <a:t>Postoperative Complications</a:t>
            </a:r>
            <a:endParaRPr lang="en-US" sz="2187" dirty="0"/>
          </a:p>
        </p:txBody>
      </p:sp>
      <p:sp>
        <p:nvSpPr>
          <p:cNvPr id="14" name="Text 10"/>
          <p:cNvSpPr/>
          <p:nvPr/>
        </p:nvSpPr>
        <p:spPr>
          <a:xfrm>
            <a:off x="4720590" y="6330196"/>
            <a:ext cx="8846820" cy="710803"/>
          </a:xfrm>
          <a:prstGeom prst="rect">
            <a:avLst/>
          </a:prstGeom>
          <a:noFill/>
          <a:ln/>
        </p:spPr>
        <p:txBody>
          <a:bodyPr wrap="square" rtlCol="0" anchor="t"/>
          <a:lstStyle/>
          <a:p>
            <a:pPr indent="0" marL="0">
              <a:lnSpc>
                <a:spcPts val="2799"/>
              </a:lnSpc>
              <a:buNone/>
            </a:pPr>
            <a:r>
              <a:rPr lang="en-US" sz="1750" dirty="0">
                <a:solidFill>
                  <a:srgbClr val="404155"/>
                </a:solidFill>
                <a:latin typeface="Nobile" pitchFamily="34" charset="0"/>
                <a:ea typeface="Nobile" pitchFamily="34" charset="-122"/>
                <a:cs typeface="Nobile" pitchFamily="34" charset="-120"/>
              </a:rPr>
              <a:t>Surgeons should be vigilant for any signs of protozoal-related complications, such as delayed wound healing or organ abscesses, and address them promptly.</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sp>
        <p:nvSpPr>
          <p:cNvPr id="4" name="Text 1"/>
          <p:cNvSpPr/>
          <p:nvPr/>
        </p:nvSpPr>
        <p:spPr>
          <a:xfrm>
            <a:off x="2037993" y="2027872"/>
            <a:ext cx="8768358" cy="694373"/>
          </a:xfrm>
          <a:prstGeom prst="rect">
            <a:avLst/>
          </a:prstGeom>
          <a:noFill/>
          <a:ln/>
        </p:spPr>
        <p:txBody>
          <a:bodyPr wrap="none" rtlCol="0" anchor="t"/>
          <a:lstStyle/>
          <a:p>
            <a:pPr indent="0" marL="0">
              <a:lnSpc>
                <a:spcPts val="5468"/>
              </a:lnSpc>
              <a:buNone/>
            </a:pPr>
            <a:r>
              <a:rPr lang="en-US" sz="4374" dirty="0">
                <a:solidFill>
                  <a:srgbClr val="1B1B27"/>
                </a:solidFill>
                <a:latin typeface="Corben" pitchFamily="34" charset="0"/>
                <a:ea typeface="Corben" pitchFamily="34" charset="-122"/>
                <a:cs typeface="Corben" pitchFamily="34" charset="-120"/>
              </a:rPr>
              <a:t>Prevention and Control Strategies</a:t>
            </a:r>
            <a:endParaRPr lang="en-US" sz="4374" dirty="0"/>
          </a:p>
        </p:txBody>
      </p:sp>
      <p:pic>
        <p:nvPicPr>
          <p:cNvPr id="5" name="Image 1" descr="preencoded.png">    </p:cNvPr>
          <p:cNvPicPr>
            <a:picLocks noChangeAspect="1"/>
          </p:cNvPicPr>
          <p:nvPr/>
        </p:nvPicPr>
        <p:blipFill>
          <a:blip r:embed="rId2"/>
          <a:stretch>
            <a:fillRect/>
          </a:stretch>
        </p:blipFill>
        <p:spPr>
          <a:xfrm>
            <a:off x="2037993" y="3166586"/>
            <a:ext cx="555427" cy="555427"/>
          </a:xfrm>
          <a:prstGeom prst="rect">
            <a:avLst/>
          </a:prstGeom>
        </p:spPr>
      </p:pic>
      <p:sp>
        <p:nvSpPr>
          <p:cNvPr id="6" name="Text 2"/>
          <p:cNvSpPr/>
          <p:nvPr/>
        </p:nvSpPr>
        <p:spPr>
          <a:xfrm>
            <a:off x="2037993" y="3944183"/>
            <a:ext cx="2777490" cy="347186"/>
          </a:xfrm>
          <a:prstGeom prst="rect">
            <a:avLst/>
          </a:prstGeom>
          <a:noFill/>
          <a:ln/>
        </p:spPr>
        <p:txBody>
          <a:bodyPr wrap="none" rtlCol="0" anchor="t"/>
          <a:lstStyle/>
          <a:p>
            <a:pPr algn="l" indent="0" marL="0">
              <a:lnSpc>
                <a:spcPts val="2734"/>
              </a:lnSpc>
              <a:buNone/>
            </a:pPr>
            <a:r>
              <a:rPr lang="en-US" sz="2187" dirty="0">
                <a:solidFill>
                  <a:srgbClr val="404155"/>
                </a:solidFill>
                <a:latin typeface="Corben" pitchFamily="34" charset="0"/>
                <a:ea typeface="Corben" pitchFamily="34" charset="-122"/>
                <a:cs typeface="Corben" pitchFamily="34" charset="-120"/>
              </a:rPr>
              <a:t>Improved Hygiene</a:t>
            </a:r>
            <a:endParaRPr lang="en-US" sz="2187" dirty="0"/>
          </a:p>
        </p:txBody>
      </p:sp>
      <p:sp>
        <p:nvSpPr>
          <p:cNvPr id="7" name="Text 3"/>
          <p:cNvSpPr/>
          <p:nvPr/>
        </p:nvSpPr>
        <p:spPr>
          <a:xfrm>
            <a:off x="2037993" y="4424601"/>
            <a:ext cx="3295888" cy="1777008"/>
          </a:xfrm>
          <a:prstGeom prst="rect">
            <a:avLst/>
          </a:prstGeom>
          <a:noFill/>
          <a:ln/>
        </p:spPr>
        <p:txBody>
          <a:bodyPr wrap="square" rtlCol="0" anchor="t"/>
          <a:lstStyle/>
          <a:p>
            <a:pPr algn="l" indent="0" marL="0">
              <a:lnSpc>
                <a:spcPts val="2799"/>
              </a:lnSpc>
              <a:buNone/>
            </a:pPr>
            <a:r>
              <a:rPr lang="en-US" sz="1750" dirty="0">
                <a:solidFill>
                  <a:srgbClr val="404155"/>
                </a:solidFill>
                <a:latin typeface="Nobile" pitchFamily="34" charset="0"/>
                <a:ea typeface="Nobile" pitchFamily="34" charset="-122"/>
                <a:cs typeface="Nobile" pitchFamily="34" charset="-120"/>
              </a:rPr>
              <a:t>Practicing good hand hygiene and maintaining proper sanitation can help reduce the risk of transmitting protozoal infections.</a:t>
            </a:r>
            <a:endParaRPr lang="en-US" sz="1750" dirty="0"/>
          </a:p>
        </p:txBody>
      </p:sp>
      <p:pic>
        <p:nvPicPr>
          <p:cNvPr id="8" name="Image 2" descr="preencoded.png">    </p:cNvPr>
          <p:cNvPicPr>
            <a:picLocks noChangeAspect="1"/>
          </p:cNvPicPr>
          <p:nvPr/>
        </p:nvPicPr>
        <p:blipFill>
          <a:blip r:embed="rId3"/>
          <a:stretch>
            <a:fillRect/>
          </a:stretch>
        </p:blipFill>
        <p:spPr>
          <a:xfrm>
            <a:off x="5667137" y="3166586"/>
            <a:ext cx="555427" cy="555427"/>
          </a:xfrm>
          <a:prstGeom prst="rect">
            <a:avLst/>
          </a:prstGeom>
        </p:spPr>
      </p:pic>
      <p:sp>
        <p:nvSpPr>
          <p:cNvPr id="9" name="Text 4"/>
          <p:cNvSpPr/>
          <p:nvPr/>
        </p:nvSpPr>
        <p:spPr>
          <a:xfrm>
            <a:off x="5667137" y="3944183"/>
            <a:ext cx="2777490" cy="347186"/>
          </a:xfrm>
          <a:prstGeom prst="rect">
            <a:avLst/>
          </a:prstGeom>
          <a:noFill/>
          <a:ln/>
        </p:spPr>
        <p:txBody>
          <a:bodyPr wrap="none" rtlCol="0" anchor="t"/>
          <a:lstStyle/>
          <a:p>
            <a:pPr algn="l" indent="0" marL="0">
              <a:lnSpc>
                <a:spcPts val="2734"/>
              </a:lnSpc>
              <a:buNone/>
            </a:pPr>
            <a:r>
              <a:rPr lang="en-US" sz="2187" dirty="0">
                <a:solidFill>
                  <a:srgbClr val="404155"/>
                </a:solidFill>
                <a:latin typeface="Corben" pitchFamily="34" charset="0"/>
                <a:ea typeface="Corben" pitchFamily="34" charset="-122"/>
                <a:cs typeface="Corben" pitchFamily="34" charset="-120"/>
              </a:rPr>
              <a:t>Vector Control</a:t>
            </a:r>
            <a:endParaRPr lang="en-US" sz="2187" dirty="0"/>
          </a:p>
        </p:txBody>
      </p:sp>
      <p:sp>
        <p:nvSpPr>
          <p:cNvPr id="10" name="Text 5"/>
          <p:cNvSpPr/>
          <p:nvPr/>
        </p:nvSpPr>
        <p:spPr>
          <a:xfrm>
            <a:off x="5667137" y="4424601"/>
            <a:ext cx="3296007" cy="1777008"/>
          </a:xfrm>
          <a:prstGeom prst="rect">
            <a:avLst/>
          </a:prstGeom>
          <a:noFill/>
          <a:ln/>
        </p:spPr>
        <p:txBody>
          <a:bodyPr wrap="square" rtlCol="0" anchor="t"/>
          <a:lstStyle/>
          <a:p>
            <a:pPr algn="l" indent="0" marL="0">
              <a:lnSpc>
                <a:spcPts val="2799"/>
              </a:lnSpc>
              <a:buNone/>
            </a:pPr>
            <a:r>
              <a:rPr lang="en-US" sz="1750" dirty="0">
                <a:solidFill>
                  <a:srgbClr val="404155"/>
                </a:solidFill>
                <a:latin typeface="Nobile" pitchFamily="34" charset="0"/>
                <a:ea typeface="Nobile" pitchFamily="34" charset="-122"/>
                <a:cs typeface="Nobile" pitchFamily="34" charset="-120"/>
              </a:rPr>
              <a:t>Implementing measures to control insect vectors, such as mosquitoes for malaria, can prevent the transmission of protozoal infections.</a:t>
            </a:r>
            <a:endParaRPr lang="en-US" sz="1750" dirty="0"/>
          </a:p>
        </p:txBody>
      </p:sp>
      <p:pic>
        <p:nvPicPr>
          <p:cNvPr id="11" name="Image 3" descr="preencoded.png">    </p:cNvPr>
          <p:cNvPicPr>
            <a:picLocks noChangeAspect="1"/>
          </p:cNvPicPr>
          <p:nvPr/>
        </p:nvPicPr>
        <p:blipFill>
          <a:blip r:embed="rId4"/>
          <a:stretch>
            <a:fillRect/>
          </a:stretch>
        </p:blipFill>
        <p:spPr>
          <a:xfrm>
            <a:off x="9296400" y="3166586"/>
            <a:ext cx="555427" cy="555427"/>
          </a:xfrm>
          <a:prstGeom prst="rect">
            <a:avLst/>
          </a:prstGeom>
        </p:spPr>
      </p:pic>
      <p:sp>
        <p:nvSpPr>
          <p:cNvPr id="12" name="Text 6"/>
          <p:cNvSpPr/>
          <p:nvPr/>
        </p:nvSpPr>
        <p:spPr>
          <a:xfrm>
            <a:off x="9296400" y="3944183"/>
            <a:ext cx="2777490" cy="347186"/>
          </a:xfrm>
          <a:prstGeom prst="rect">
            <a:avLst/>
          </a:prstGeom>
          <a:noFill/>
          <a:ln/>
        </p:spPr>
        <p:txBody>
          <a:bodyPr wrap="none" rtlCol="0" anchor="t"/>
          <a:lstStyle/>
          <a:p>
            <a:pPr algn="l" indent="0" marL="0">
              <a:lnSpc>
                <a:spcPts val="2734"/>
              </a:lnSpc>
              <a:buNone/>
            </a:pPr>
            <a:r>
              <a:rPr lang="en-US" sz="2187" dirty="0">
                <a:solidFill>
                  <a:srgbClr val="404155"/>
                </a:solidFill>
                <a:latin typeface="Corben" pitchFamily="34" charset="0"/>
                <a:ea typeface="Corben" pitchFamily="34" charset="-122"/>
                <a:cs typeface="Corben" pitchFamily="34" charset="-120"/>
              </a:rPr>
              <a:t>Vaccination</a:t>
            </a:r>
            <a:endParaRPr lang="en-US" sz="2187" dirty="0"/>
          </a:p>
        </p:txBody>
      </p:sp>
      <p:sp>
        <p:nvSpPr>
          <p:cNvPr id="13" name="Text 7"/>
          <p:cNvSpPr/>
          <p:nvPr/>
        </p:nvSpPr>
        <p:spPr>
          <a:xfrm>
            <a:off x="9296400" y="4424601"/>
            <a:ext cx="3296007" cy="1777008"/>
          </a:xfrm>
          <a:prstGeom prst="rect">
            <a:avLst/>
          </a:prstGeom>
          <a:noFill/>
          <a:ln/>
        </p:spPr>
        <p:txBody>
          <a:bodyPr wrap="square" rtlCol="0" anchor="t"/>
          <a:lstStyle/>
          <a:p>
            <a:pPr algn="l" indent="0" marL="0">
              <a:lnSpc>
                <a:spcPts val="2799"/>
              </a:lnSpc>
              <a:buNone/>
            </a:pPr>
            <a:r>
              <a:rPr lang="en-US" sz="1750" dirty="0">
                <a:solidFill>
                  <a:srgbClr val="404155"/>
                </a:solidFill>
                <a:latin typeface="Nobile" pitchFamily="34" charset="0"/>
                <a:ea typeface="Nobile" pitchFamily="34" charset="-122"/>
                <a:cs typeface="Nobile" pitchFamily="34" charset="-120"/>
              </a:rPr>
              <a:t>Vaccines, where available, can provide protection against certain protozoal infections, reducing the burden of disease.</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75000"/>
            </a:srgbClr>
          </a:solidFill>
          <a:ln/>
        </p:spPr>
      </p:sp>
      <p:pic>
        <p:nvPicPr>
          <p:cNvPr id="4" name="Image 1" descr="preencoded.png">    </p:cNvPr>
          <p:cNvPicPr>
            <a:picLocks noChangeAspect="1"/>
          </p:cNvPicPr>
          <p:nvPr/>
        </p:nvPicPr>
        <p:blipFill>
          <a:blip r:embed="rId2"/>
          <a:stretch>
            <a:fillRect/>
          </a:stretch>
        </p:blipFill>
        <p:spPr>
          <a:xfrm>
            <a:off x="9151620" y="0"/>
            <a:ext cx="5486400" cy="8229600"/>
          </a:xfrm>
          <a:prstGeom prst="rect">
            <a:avLst/>
          </a:prstGeom>
        </p:spPr>
      </p:pic>
      <p:sp>
        <p:nvSpPr>
          <p:cNvPr id="5" name="Shape 1"/>
          <p:cNvSpPr/>
          <p:nvPr/>
        </p:nvSpPr>
        <p:spPr>
          <a:xfrm>
            <a:off x="9151620" y="0"/>
            <a:ext cx="5486400" cy="8229600"/>
          </a:xfrm>
          <a:prstGeom prst="rect">
            <a:avLst/>
          </a:prstGeom>
          <a:solidFill>
            <a:srgbClr val="E5E0DF"/>
          </a:solidFill>
          <a:ln/>
        </p:spPr>
      </p:sp>
      <p:pic>
        <p:nvPicPr>
          <p:cNvPr id="6" name="Image 2" descr="preencoded.png">    </p:cNvPr>
          <p:cNvPicPr>
            <a:picLocks noChangeAspect="1"/>
          </p:cNvPicPr>
          <p:nvPr/>
        </p:nvPicPr>
        <p:blipFill>
          <a:blip r:embed="rId3"/>
          <a:stretch>
            <a:fillRect/>
          </a:stretch>
        </p:blipFill>
        <p:spPr>
          <a:xfrm>
            <a:off x="9151620" y="0"/>
            <a:ext cx="5486400" cy="8229600"/>
          </a:xfrm>
          <a:prstGeom prst="rect">
            <a:avLst/>
          </a:prstGeom>
        </p:spPr>
      </p:pic>
      <p:sp>
        <p:nvSpPr>
          <p:cNvPr id="7" name="Text 2"/>
          <p:cNvSpPr/>
          <p:nvPr/>
        </p:nvSpPr>
        <p:spPr>
          <a:xfrm>
            <a:off x="833199" y="2187535"/>
            <a:ext cx="7477601" cy="1388745"/>
          </a:xfrm>
          <a:prstGeom prst="rect">
            <a:avLst/>
          </a:prstGeom>
          <a:noFill/>
          <a:ln/>
        </p:spPr>
        <p:txBody>
          <a:bodyPr wrap="square" rtlCol="0" anchor="t"/>
          <a:lstStyle/>
          <a:p>
            <a:pPr indent="0" marL="0">
              <a:lnSpc>
                <a:spcPts val="5468"/>
              </a:lnSpc>
              <a:buNone/>
            </a:pPr>
            <a:r>
              <a:rPr lang="en-US" sz="4374" dirty="0">
                <a:solidFill>
                  <a:srgbClr val="1B1B27"/>
                </a:solidFill>
                <a:latin typeface="Corben" pitchFamily="34" charset="0"/>
                <a:ea typeface="Corben" pitchFamily="34" charset="-122"/>
                <a:cs typeface="Corben" pitchFamily="34" charset="-120"/>
              </a:rPr>
              <a:t>Conclusion and Key Takeaways</a:t>
            </a:r>
            <a:endParaRPr lang="en-US" sz="4374" dirty="0"/>
          </a:p>
        </p:txBody>
      </p:sp>
      <p:sp>
        <p:nvSpPr>
          <p:cNvPr id="8" name="Text 3"/>
          <p:cNvSpPr/>
          <p:nvPr/>
        </p:nvSpPr>
        <p:spPr>
          <a:xfrm>
            <a:off x="833199" y="3909536"/>
            <a:ext cx="7477601" cy="2132409"/>
          </a:xfrm>
          <a:prstGeom prst="rect">
            <a:avLst/>
          </a:prstGeom>
          <a:noFill/>
          <a:ln/>
        </p:spPr>
        <p:txBody>
          <a:bodyPr wrap="square" rtlCol="0" anchor="t"/>
          <a:lstStyle/>
          <a:p>
            <a:pPr indent="0" marL="0">
              <a:lnSpc>
                <a:spcPts val="2799"/>
              </a:lnSpc>
              <a:buNone/>
            </a:pPr>
            <a:r>
              <a:rPr lang="en-US" sz="1750" dirty="0">
                <a:solidFill>
                  <a:srgbClr val="404155"/>
                </a:solidFill>
                <a:latin typeface="Nobile" pitchFamily="34" charset="0"/>
                <a:ea typeface="Nobile" pitchFamily="34" charset="-122"/>
                <a:cs typeface="Nobile" pitchFamily="34" charset="-120"/>
              </a:rPr>
              <a:t>Protozoal infections can have significant implications in surgical practice, leading to increased risks of complications, delayed wound healing, and diagnostic challenges. Awareness of common protozoal infections, their pathogenesis, and appropriate management strategies is crucial for surgeons to provide optimal care and improve patient outcomes.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2024-05-09T02:06:58Z</dcterms:created>
  <dcterms:modified xsi:type="dcterms:W3CDTF">2024-05-09T02:06:58Z</dcterms:modified>
</cp:coreProperties>
</file>