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9151620" y="0"/>
            <a:ext cx="5486400" cy="8229600"/>
          </a:xfrm>
          <a:prstGeom prst="rect">
            <a:avLst/>
          </a:prstGeom>
        </p:spPr>
      </p:pic>
      <p:sp>
        <p:nvSpPr>
          <p:cNvPr id="5" name="Text 1"/>
          <p:cNvSpPr/>
          <p:nvPr/>
        </p:nvSpPr>
        <p:spPr>
          <a:xfrm>
            <a:off x="833199" y="1604367"/>
            <a:ext cx="7477601" cy="1916430"/>
          </a:xfrm>
          <a:prstGeom prst="rect">
            <a:avLst/>
          </a:prstGeom>
          <a:noFill/>
          <a:ln/>
        </p:spPr>
        <p:txBody>
          <a:bodyPr wrap="square" rtlCol="0" anchor="t"/>
          <a:lstStyle/>
          <a:p>
            <a:pPr indent="0" marL="0">
              <a:lnSpc>
                <a:spcPts val="7545"/>
              </a:lnSpc>
              <a:buNone/>
            </a:pPr>
            <a:r>
              <a:rPr lang="en-US" sz="6036" b="1" dirty="0">
                <a:solidFill>
                  <a:srgbClr val="403C4E"/>
                </a:solidFill>
                <a:latin typeface="Merriweather" pitchFamily="34" charset="0"/>
                <a:ea typeface="Merriweather" pitchFamily="34" charset="-122"/>
                <a:cs typeface="Merriweather" pitchFamily="34" charset="-120"/>
              </a:rPr>
              <a:t>Introduction to Neck Dissections</a:t>
            </a:r>
            <a:endParaRPr lang="en-US" sz="6036" dirty="0"/>
          </a:p>
        </p:txBody>
      </p:sp>
      <p:sp>
        <p:nvSpPr>
          <p:cNvPr id="6" name="Text 2"/>
          <p:cNvSpPr/>
          <p:nvPr/>
        </p:nvSpPr>
        <p:spPr>
          <a:xfrm>
            <a:off x="833199" y="3854053"/>
            <a:ext cx="7477601" cy="2132409"/>
          </a:xfrm>
          <a:prstGeom prst="rect">
            <a:avLst/>
          </a:prstGeom>
          <a:noFill/>
          <a:ln/>
        </p:spPr>
        <p:txBody>
          <a:bodyPr wrap="square" rtlCol="0" anchor="t"/>
          <a:lstStyle/>
          <a:p>
            <a:pPr indent="0" marL="0">
              <a:lnSpc>
                <a:spcPts val="2799"/>
              </a:lnSpc>
              <a:buNone/>
            </a:pPr>
            <a:r>
              <a:rPr lang="en-US" sz="1750" dirty="0">
                <a:solidFill>
                  <a:srgbClr val="403C4E"/>
                </a:solidFill>
                <a:latin typeface="Open Sans" pitchFamily="34" charset="0"/>
                <a:ea typeface="Open Sans" pitchFamily="34" charset="-122"/>
                <a:cs typeface="Open Sans" pitchFamily="34" charset="-120"/>
              </a:rPr>
              <a:t>Neck dissections are a crucial surgical procedure in the management of head and neck cancers. This presentation will provide a comprehensive overview of the anatomy, key landmarks, and essential structures involved in neck dissections. By understanding these concepts, medical students can develop the necessary skills to perform safe and effective neck surgeries.</a:t>
            </a:r>
            <a:endParaRPr lang="en-US" sz="1750" dirty="0"/>
          </a:p>
        </p:txBody>
      </p:sp>
      <p:sp>
        <p:nvSpPr>
          <p:cNvPr id="7" name="Shape 3"/>
          <p:cNvSpPr/>
          <p:nvPr/>
        </p:nvSpPr>
        <p:spPr>
          <a:xfrm>
            <a:off x="833199" y="6253043"/>
            <a:ext cx="355402" cy="355402"/>
          </a:xfrm>
          <a:prstGeom prst="roundRect">
            <a:avLst>
              <a:gd name="adj" fmla="val 25726039"/>
            </a:avLst>
          </a:prstGeom>
          <a:noFill/>
          <a:ln w="7620">
            <a:solidFill>
              <a:srgbClr val="FFFFFF"/>
            </a:solidFill>
            <a:prstDash val="solid"/>
          </a:ln>
        </p:spPr>
      </p:sp>
      <p:pic>
        <p:nvPicPr>
          <p:cNvPr id="8" name="Image 2" descr="preencoded.png">    </p:cNvPr>
          <p:cNvPicPr>
            <a:picLocks noChangeAspect="1"/>
          </p:cNvPicPr>
          <p:nvPr/>
        </p:nvPicPr>
        <p:blipFill>
          <a:blip r:embed="rId3"/>
          <a:stretch>
            <a:fillRect/>
          </a:stretch>
        </p:blipFill>
        <p:spPr>
          <a:xfrm>
            <a:off x="840819" y="6260663"/>
            <a:ext cx="340162" cy="340162"/>
          </a:xfrm>
          <a:prstGeom prst="rect">
            <a:avLst/>
          </a:prstGeom>
        </p:spPr>
      </p:pic>
      <p:sp>
        <p:nvSpPr>
          <p:cNvPr id="9" name="Text 4"/>
          <p:cNvSpPr/>
          <p:nvPr/>
        </p:nvSpPr>
        <p:spPr>
          <a:xfrm>
            <a:off x="1299686" y="6236375"/>
            <a:ext cx="3312557" cy="388858"/>
          </a:xfrm>
          <a:prstGeom prst="rect">
            <a:avLst/>
          </a:prstGeom>
          <a:noFill/>
          <a:ln/>
        </p:spPr>
        <p:txBody>
          <a:bodyPr wrap="none" rtlCol="0" anchor="t"/>
          <a:lstStyle/>
          <a:p>
            <a:pPr algn="l" indent="0" marL="0">
              <a:lnSpc>
                <a:spcPts val="3062"/>
              </a:lnSpc>
              <a:buNone/>
            </a:pPr>
            <a:r>
              <a:rPr lang="en-US" sz="2187" b="1" dirty="0">
                <a:solidFill>
                  <a:srgbClr val="403C4E"/>
                </a:solidFill>
                <a:latin typeface="Open Sans" pitchFamily="34" charset="0"/>
                <a:ea typeface="Open Sans" pitchFamily="34" charset="-122"/>
                <a:cs typeface="Open Sans" pitchFamily="34" charset="-120"/>
              </a:rPr>
              <a:t>by Prof.Zahid Mahmood</a:t>
            </a: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33291"/>
          </a:xfrm>
          <a:prstGeom prst="rect">
            <a:avLst/>
          </a:prstGeom>
          <a:solidFill>
            <a:srgbClr val="FFFFFF"/>
          </a:solidFill>
          <a:ln/>
        </p:spPr>
      </p:sp>
      <p:sp>
        <p:nvSpPr>
          <p:cNvPr id="4" name="Text 1"/>
          <p:cNvSpPr/>
          <p:nvPr/>
        </p:nvSpPr>
        <p:spPr>
          <a:xfrm>
            <a:off x="3052405" y="493514"/>
            <a:ext cx="4687729" cy="560903"/>
          </a:xfrm>
          <a:prstGeom prst="rect">
            <a:avLst/>
          </a:prstGeom>
          <a:noFill/>
          <a:ln/>
        </p:spPr>
        <p:txBody>
          <a:bodyPr wrap="none" rtlCol="0" anchor="t"/>
          <a:lstStyle/>
          <a:p>
            <a:pPr indent="0" marL="0">
              <a:lnSpc>
                <a:spcPts val="4417"/>
              </a:lnSpc>
              <a:buNone/>
            </a:pPr>
            <a:r>
              <a:rPr lang="en-US" sz="3533" b="1" dirty="0">
                <a:solidFill>
                  <a:srgbClr val="403C4E"/>
                </a:solidFill>
                <a:latin typeface="Merriweather" pitchFamily="34" charset="0"/>
                <a:ea typeface="Merriweather" pitchFamily="34" charset="-122"/>
                <a:cs typeface="Merriweather" pitchFamily="34" charset="-120"/>
              </a:rPr>
              <a:t>Anatomy of the Neck</a:t>
            </a:r>
            <a:endParaRPr lang="en-US" sz="3533" dirty="0"/>
          </a:p>
        </p:txBody>
      </p:sp>
      <p:sp>
        <p:nvSpPr>
          <p:cNvPr id="5" name="Text 2"/>
          <p:cNvSpPr/>
          <p:nvPr/>
        </p:nvSpPr>
        <p:spPr>
          <a:xfrm>
            <a:off x="3052405" y="1413391"/>
            <a:ext cx="8525589" cy="861536"/>
          </a:xfrm>
          <a:prstGeom prst="rect">
            <a:avLst/>
          </a:prstGeom>
          <a:noFill/>
          <a:ln/>
        </p:spPr>
        <p:txBody>
          <a:bodyPr wrap="square" rtlCol="0" anchor="t"/>
          <a:lstStyle/>
          <a:p>
            <a:pPr indent="0" marL="0">
              <a:lnSpc>
                <a:spcPts val="2261"/>
              </a:lnSpc>
              <a:buNone/>
            </a:pPr>
            <a:r>
              <a:rPr lang="en-US" sz="1413" dirty="0">
                <a:solidFill>
                  <a:srgbClr val="403C4E"/>
                </a:solidFill>
                <a:latin typeface="Open Sans" pitchFamily="34" charset="0"/>
                <a:ea typeface="Open Sans" pitchFamily="34" charset="-122"/>
                <a:cs typeface="Open Sans" pitchFamily="34" charset="-120"/>
              </a:rPr>
              <a:t>The neck is a complex region, containing essential structures such as the thyroid gland, larynx, pharynx, and numerous blood vessels and nerves. Mastering the intricate anatomy of the neck is vital for successful neck dissections and avoiding critical complications.</a:t>
            </a:r>
            <a:endParaRPr lang="en-US" sz="1413" dirty="0"/>
          </a:p>
        </p:txBody>
      </p:sp>
      <p:sp>
        <p:nvSpPr>
          <p:cNvPr id="6" name="Shape 3"/>
          <p:cNvSpPr/>
          <p:nvPr/>
        </p:nvSpPr>
        <p:spPr>
          <a:xfrm>
            <a:off x="3052405" y="5108258"/>
            <a:ext cx="8525589" cy="35838"/>
          </a:xfrm>
          <a:prstGeom prst="roundRect">
            <a:avLst>
              <a:gd name="adj" fmla="val 225374"/>
            </a:avLst>
          </a:prstGeom>
          <a:solidFill>
            <a:srgbClr val="E5BEB2"/>
          </a:solidFill>
          <a:ln/>
        </p:spPr>
      </p:sp>
      <p:sp>
        <p:nvSpPr>
          <p:cNvPr id="7" name="Shape 4"/>
          <p:cNvSpPr/>
          <p:nvPr/>
        </p:nvSpPr>
        <p:spPr>
          <a:xfrm>
            <a:off x="5120938" y="4480143"/>
            <a:ext cx="35838" cy="628174"/>
          </a:xfrm>
          <a:prstGeom prst="roundRect">
            <a:avLst>
              <a:gd name="adj" fmla="val 225374"/>
            </a:avLst>
          </a:prstGeom>
          <a:solidFill>
            <a:srgbClr val="E5BEB2"/>
          </a:solidFill>
          <a:ln/>
        </p:spPr>
      </p:sp>
      <p:sp>
        <p:nvSpPr>
          <p:cNvPr id="8" name="Shape 5"/>
          <p:cNvSpPr/>
          <p:nvPr/>
        </p:nvSpPr>
        <p:spPr>
          <a:xfrm>
            <a:off x="4937046" y="4906387"/>
            <a:ext cx="403741" cy="403741"/>
          </a:xfrm>
          <a:prstGeom prst="roundRect">
            <a:avLst>
              <a:gd name="adj" fmla="val 20005"/>
            </a:avLst>
          </a:prstGeom>
          <a:solidFill>
            <a:srgbClr val="FFD8CC"/>
          </a:solidFill>
          <a:ln w="7620">
            <a:solidFill>
              <a:srgbClr val="E5BEB2"/>
            </a:solidFill>
            <a:prstDash val="solid"/>
          </a:ln>
        </p:spPr>
      </p:sp>
      <p:sp>
        <p:nvSpPr>
          <p:cNvPr id="9" name="Text 6"/>
          <p:cNvSpPr/>
          <p:nvPr/>
        </p:nvSpPr>
        <p:spPr>
          <a:xfrm>
            <a:off x="5077182" y="4939963"/>
            <a:ext cx="123349" cy="336471"/>
          </a:xfrm>
          <a:prstGeom prst="rect">
            <a:avLst/>
          </a:prstGeom>
          <a:noFill/>
          <a:ln/>
        </p:spPr>
        <p:txBody>
          <a:bodyPr wrap="none" rtlCol="0" anchor="t"/>
          <a:lstStyle/>
          <a:p>
            <a:pPr algn="ctr" indent="0" marL="0">
              <a:lnSpc>
                <a:spcPts val="2650"/>
              </a:lnSpc>
              <a:buNone/>
            </a:pPr>
            <a:r>
              <a:rPr lang="en-US" sz="2120" b="1" dirty="0">
                <a:solidFill>
                  <a:srgbClr val="403C4E"/>
                </a:solidFill>
                <a:latin typeface="Merriweather" pitchFamily="34" charset="0"/>
                <a:ea typeface="Merriweather" pitchFamily="34" charset="-122"/>
                <a:cs typeface="Merriweather" pitchFamily="34" charset="-120"/>
              </a:rPr>
              <a:t>1</a:t>
            </a:r>
            <a:endParaRPr lang="en-US" sz="2120" dirty="0"/>
          </a:p>
        </p:txBody>
      </p:sp>
      <p:sp>
        <p:nvSpPr>
          <p:cNvPr id="10" name="Text 7"/>
          <p:cNvSpPr/>
          <p:nvPr/>
        </p:nvSpPr>
        <p:spPr>
          <a:xfrm>
            <a:off x="4017169" y="2476738"/>
            <a:ext cx="2243495" cy="280392"/>
          </a:xfrm>
          <a:prstGeom prst="rect">
            <a:avLst/>
          </a:prstGeom>
          <a:noFill/>
          <a:ln/>
        </p:spPr>
        <p:txBody>
          <a:bodyPr wrap="none" rtlCol="0" anchor="t"/>
          <a:lstStyle/>
          <a:p>
            <a:pPr algn="ctr" indent="0" marL="0">
              <a:lnSpc>
                <a:spcPts val="2208"/>
              </a:lnSpc>
              <a:buNone/>
            </a:pPr>
            <a:r>
              <a:rPr lang="en-US" sz="1767" b="1" dirty="0">
                <a:solidFill>
                  <a:srgbClr val="403C4E"/>
                </a:solidFill>
                <a:latin typeface="Merriweather" pitchFamily="34" charset="0"/>
                <a:ea typeface="Merriweather" pitchFamily="34" charset="-122"/>
                <a:cs typeface="Merriweather" pitchFamily="34" charset="-120"/>
              </a:rPr>
              <a:t>Layers of the Neck</a:t>
            </a:r>
            <a:endParaRPr lang="en-US" sz="1767" dirty="0"/>
          </a:p>
        </p:txBody>
      </p:sp>
      <p:sp>
        <p:nvSpPr>
          <p:cNvPr id="11" name="Text 8"/>
          <p:cNvSpPr/>
          <p:nvPr/>
        </p:nvSpPr>
        <p:spPr>
          <a:xfrm>
            <a:off x="3231833" y="2864763"/>
            <a:ext cx="3814167" cy="1435894"/>
          </a:xfrm>
          <a:prstGeom prst="rect">
            <a:avLst/>
          </a:prstGeom>
          <a:noFill/>
          <a:ln/>
        </p:spPr>
        <p:txBody>
          <a:bodyPr wrap="square" rtlCol="0" anchor="t"/>
          <a:lstStyle/>
          <a:p>
            <a:pPr algn="ctr" indent="0" marL="0">
              <a:lnSpc>
                <a:spcPts val="2261"/>
              </a:lnSpc>
              <a:buNone/>
            </a:pPr>
            <a:r>
              <a:rPr lang="en-US" sz="1413" dirty="0">
                <a:solidFill>
                  <a:srgbClr val="403C4E"/>
                </a:solidFill>
                <a:latin typeface="Open Sans" pitchFamily="34" charset="0"/>
                <a:ea typeface="Open Sans" pitchFamily="34" charset="-122"/>
                <a:cs typeface="Open Sans" pitchFamily="34" charset="-120"/>
              </a:rPr>
              <a:t>The neck is divided into distinct anatomical layers, including the superficial fascia, platysma muscle, and deep cervical fascia. Understanding these layers is crucial for safe surgical access.</a:t>
            </a:r>
            <a:endParaRPr lang="en-US" sz="1413" dirty="0"/>
          </a:p>
        </p:txBody>
      </p:sp>
      <p:sp>
        <p:nvSpPr>
          <p:cNvPr id="12" name="Shape 9"/>
          <p:cNvSpPr/>
          <p:nvPr/>
        </p:nvSpPr>
        <p:spPr>
          <a:xfrm>
            <a:off x="7297162" y="5108198"/>
            <a:ext cx="35838" cy="628174"/>
          </a:xfrm>
          <a:prstGeom prst="roundRect">
            <a:avLst>
              <a:gd name="adj" fmla="val 225374"/>
            </a:avLst>
          </a:prstGeom>
          <a:solidFill>
            <a:srgbClr val="E5BEB2"/>
          </a:solidFill>
          <a:ln/>
        </p:spPr>
      </p:sp>
      <p:sp>
        <p:nvSpPr>
          <p:cNvPr id="13" name="Shape 10"/>
          <p:cNvSpPr/>
          <p:nvPr/>
        </p:nvSpPr>
        <p:spPr>
          <a:xfrm>
            <a:off x="7113270" y="4906387"/>
            <a:ext cx="403741" cy="403741"/>
          </a:xfrm>
          <a:prstGeom prst="roundRect">
            <a:avLst>
              <a:gd name="adj" fmla="val 20005"/>
            </a:avLst>
          </a:prstGeom>
          <a:solidFill>
            <a:srgbClr val="FFD8CC"/>
          </a:solidFill>
          <a:ln w="7620">
            <a:solidFill>
              <a:srgbClr val="E5BEB2"/>
            </a:solidFill>
            <a:prstDash val="solid"/>
          </a:ln>
        </p:spPr>
      </p:sp>
      <p:sp>
        <p:nvSpPr>
          <p:cNvPr id="14" name="Text 11"/>
          <p:cNvSpPr/>
          <p:nvPr/>
        </p:nvSpPr>
        <p:spPr>
          <a:xfrm>
            <a:off x="7233642" y="4939963"/>
            <a:ext cx="162878" cy="336471"/>
          </a:xfrm>
          <a:prstGeom prst="rect">
            <a:avLst/>
          </a:prstGeom>
          <a:noFill/>
          <a:ln/>
        </p:spPr>
        <p:txBody>
          <a:bodyPr wrap="none" rtlCol="0" anchor="t"/>
          <a:lstStyle/>
          <a:p>
            <a:pPr algn="ctr" indent="0" marL="0">
              <a:lnSpc>
                <a:spcPts val="2650"/>
              </a:lnSpc>
              <a:buNone/>
            </a:pPr>
            <a:r>
              <a:rPr lang="en-US" sz="2120" b="1" dirty="0">
                <a:solidFill>
                  <a:srgbClr val="403C4E"/>
                </a:solidFill>
                <a:latin typeface="Merriweather" pitchFamily="34" charset="0"/>
                <a:ea typeface="Merriweather" pitchFamily="34" charset="-122"/>
                <a:cs typeface="Merriweather" pitchFamily="34" charset="-120"/>
              </a:rPr>
              <a:t>2</a:t>
            </a:r>
            <a:endParaRPr lang="en-US" sz="2120" dirty="0"/>
          </a:p>
        </p:txBody>
      </p:sp>
      <p:sp>
        <p:nvSpPr>
          <p:cNvPr id="15" name="Text 12"/>
          <p:cNvSpPr/>
          <p:nvPr/>
        </p:nvSpPr>
        <p:spPr>
          <a:xfrm>
            <a:off x="6193393" y="5915858"/>
            <a:ext cx="2243495" cy="280392"/>
          </a:xfrm>
          <a:prstGeom prst="rect">
            <a:avLst/>
          </a:prstGeom>
          <a:noFill/>
          <a:ln/>
        </p:spPr>
        <p:txBody>
          <a:bodyPr wrap="none" rtlCol="0" anchor="t"/>
          <a:lstStyle/>
          <a:p>
            <a:pPr algn="ctr" indent="0" marL="0">
              <a:lnSpc>
                <a:spcPts val="2208"/>
              </a:lnSpc>
              <a:buNone/>
            </a:pPr>
            <a:r>
              <a:rPr lang="en-US" sz="1767" b="1" dirty="0">
                <a:solidFill>
                  <a:srgbClr val="403C4E"/>
                </a:solidFill>
                <a:latin typeface="Merriweather" pitchFamily="34" charset="0"/>
                <a:ea typeface="Merriweather" pitchFamily="34" charset="-122"/>
                <a:cs typeface="Merriweather" pitchFamily="34" charset="-120"/>
              </a:rPr>
              <a:t>Vital Structures</a:t>
            </a:r>
            <a:endParaRPr lang="en-US" sz="1767" dirty="0"/>
          </a:p>
        </p:txBody>
      </p:sp>
      <p:sp>
        <p:nvSpPr>
          <p:cNvPr id="16" name="Text 13"/>
          <p:cNvSpPr/>
          <p:nvPr/>
        </p:nvSpPr>
        <p:spPr>
          <a:xfrm>
            <a:off x="5408057" y="6303883"/>
            <a:ext cx="3814167" cy="1435894"/>
          </a:xfrm>
          <a:prstGeom prst="rect">
            <a:avLst/>
          </a:prstGeom>
          <a:noFill/>
          <a:ln/>
        </p:spPr>
        <p:txBody>
          <a:bodyPr wrap="square" rtlCol="0" anchor="t"/>
          <a:lstStyle/>
          <a:p>
            <a:pPr algn="ctr" indent="0" marL="0">
              <a:lnSpc>
                <a:spcPts val="2261"/>
              </a:lnSpc>
              <a:buNone/>
            </a:pPr>
            <a:r>
              <a:rPr lang="en-US" sz="1413" dirty="0">
                <a:solidFill>
                  <a:srgbClr val="403C4E"/>
                </a:solidFill>
                <a:latin typeface="Open Sans" pitchFamily="34" charset="0"/>
                <a:ea typeface="Open Sans" pitchFamily="34" charset="-122"/>
                <a:cs typeface="Open Sans" pitchFamily="34" charset="-120"/>
              </a:rPr>
              <a:t>Key structures in the neck include the carotid arteries, jugular veins, brachial plexus, and cranial nerves. Careful identification and preservation of these structures is essential during dissection.</a:t>
            </a:r>
            <a:endParaRPr lang="en-US" sz="1413" dirty="0"/>
          </a:p>
        </p:txBody>
      </p:sp>
      <p:sp>
        <p:nvSpPr>
          <p:cNvPr id="17" name="Shape 14"/>
          <p:cNvSpPr/>
          <p:nvPr/>
        </p:nvSpPr>
        <p:spPr>
          <a:xfrm>
            <a:off x="9473505" y="4480143"/>
            <a:ext cx="35838" cy="628174"/>
          </a:xfrm>
          <a:prstGeom prst="roundRect">
            <a:avLst>
              <a:gd name="adj" fmla="val 225374"/>
            </a:avLst>
          </a:prstGeom>
          <a:solidFill>
            <a:srgbClr val="E5BEB2"/>
          </a:solidFill>
          <a:ln/>
        </p:spPr>
      </p:sp>
      <p:sp>
        <p:nvSpPr>
          <p:cNvPr id="18" name="Shape 15"/>
          <p:cNvSpPr/>
          <p:nvPr/>
        </p:nvSpPr>
        <p:spPr>
          <a:xfrm>
            <a:off x="9289613" y="4906387"/>
            <a:ext cx="403741" cy="403741"/>
          </a:xfrm>
          <a:prstGeom prst="roundRect">
            <a:avLst>
              <a:gd name="adj" fmla="val 20005"/>
            </a:avLst>
          </a:prstGeom>
          <a:solidFill>
            <a:srgbClr val="FFD8CC"/>
          </a:solidFill>
          <a:ln w="7620">
            <a:solidFill>
              <a:srgbClr val="E5BEB2"/>
            </a:solidFill>
            <a:prstDash val="solid"/>
          </a:ln>
        </p:spPr>
      </p:sp>
      <p:sp>
        <p:nvSpPr>
          <p:cNvPr id="19" name="Text 16"/>
          <p:cNvSpPr/>
          <p:nvPr/>
        </p:nvSpPr>
        <p:spPr>
          <a:xfrm>
            <a:off x="9415224" y="4939963"/>
            <a:ext cx="152400" cy="336471"/>
          </a:xfrm>
          <a:prstGeom prst="rect">
            <a:avLst/>
          </a:prstGeom>
          <a:noFill/>
          <a:ln/>
        </p:spPr>
        <p:txBody>
          <a:bodyPr wrap="none" rtlCol="0" anchor="t"/>
          <a:lstStyle/>
          <a:p>
            <a:pPr algn="ctr" indent="0" marL="0">
              <a:lnSpc>
                <a:spcPts val="2650"/>
              </a:lnSpc>
              <a:buNone/>
            </a:pPr>
            <a:r>
              <a:rPr lang="en-US" sz="2120" b="1" dirty="0">
                <a:solidFill>
                  <a:srgbClr val="403C4E"/>
                </a:solidFill>
                <a:latin typeface="Merriweather" pitchFamily="34" charset="0"/>
                <a:ea typeface="Merriweather" pitchFamily="34" charset="-122"/>
                <a:cs typeface="Merriweather" pitchFamily="34" charset="-120"/>
              </a:rPr>
              <a:t>3</a:t>
            </a:r>
            <a:endParaRPr lang="en-US" sz="2120" dirty="0"/>
          </a:p>
        </p:txBody>
      </p:sp>
      <p:sp>
        <p:nvSpPr>
          <p:cNvPr id="20" name="Text 17"/>
          <p:cNvSpPr/>
          <p:nvPr/>
        </p:nvSpPr>
        <p:spPr>
          <a:xfrm>
            <a:off x="8369617" y="2476738"/>
            <a:ext cx="2243495" cy="280392"/>
          </a:xfrm>
          <a:prstGeom prst="rect">
            <a:avLst/>
          </a:prstGeom>
          <a:noFill/>
          <a:ln/>
        </p:spPr>
        <p:txBody>
          <a:bodyPr wrap="none" rtlCol="0" anchor="t"/>
          <a:lstStyle/>
          <a:p>
            <a:pPr algn="ctr" indent="0" marL="0">
              <a:lnSpc>
                <a:spcPts val="2208"/>
              </a:lnSpc>
              <a:buNone/>
            </a:pPr>
            <a:r>
              <a:rPr lang="en-US" sz="1767" b="1" dirty="0">
                <a:solidFill>
                  <a:srgbClr val="403C4E"/>
                </a:solidFill>
                <a:latin typeface="Merriweather" pitchFamily="34" charset="0"/>
                <a:ea typeface="Merriweather" pitchFamily="34" charset="-122"/>
                <a:cs typeface="Merriweather" pitchFamily="34" charset="-120"/>
              </a:rPr>
              <a:t>Lymphatic System</a:t>
            </a:r>
            <a:endParaRPr lang="en-US" sz="1767" dirty="0"/>
          </a:p>
        </p:txBody>
      </p:sp>
      <p:sp>
        <p:nvSpPr>
          <p:cNvPr id="21" name="Text 18"/>
          <p:cNvSpPr/>
          <p:nvPr/>
        </p:nvSpPr>
        <p:spPr>
          <a:xfrm>
            <a:off x="7584281" y="2864763"/>
            <a:ext cx="3814286" cy="1435894"/>
          </a:xfrm>
          <a:prstGeom prst="rect">
            <a:avLst/>
          </a:prstGeom>
          <a:noFill/>
          <a:ln/>
        </p:spPr>
        <p:txBody>
          <a:bodyPr wrap="square" rtlCol="0" anchor="t"/>
          <a:lstStyle/>
          <a:p>
            <a:pPr algn="ctr" indent="0" marL="0">
              <a:lnSpc>
                <a:spcPts val="2261"/>
              </a:lnSpc>
              <a:buNone/>
            </a:pPr>
            <a:r>
              <a:rPr lang="en-US" sz="1413" dirty="0">
                <a:solidFill>
                  <a:srgbClr val="403C4E"/>
                </a:solidFill>
                <a:latin typeface="Open Sans" pitchFamily="34" charset="0"/>
                <a:ea typeface="Open Sans" pitchFamily="34" charset="-122"/>
                <a:cs typeface="Open Sans" pitchFamily="34" charset="-120"/>
              </a:rPr>
              <a:t>The lymphatic drainage of the neck plays a significant role in the spread of head and neck cancers. Thorough examination of the lymph nodes is a critical component of neck dissections.</a:t>
            </a:r>
            <a:endParaRPr lang="en-US" sz="1413"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
        <p:nvSpPr>
          <p:cNvPr id="4" name="Text 1"/>
          <p:cNvSpPr/>
          <p:nvPr/>
        </p:nvSpPr>
        <p:spPr>
          <a:xfrm>
            <a:off x="2037993" y="970002"/>
            <a:ext cx="9471779" cy="694373"/>
          </a:xfrm>
          <a:prstGeom prst="rect">
            <a:avLst/>
          </a:prstGeom>
          <a:noFill/>
          <a:ln/>
        </p:spPr>
        <p:txBody>
          <a:bodyPr wrap="none" rtlCol="0" anchor="t"/>
          <a:lstStyle/>
          <a:p>
            <a:pPr indent="0" marL="0">
              <a:lnSpc>
                <a:spcPts val="5468"/>
              </a:lnSpc>
              <a:buNone/>
            </a:pPr>
            <a:r>
              <a:rPr lang="en-US" sz="4374" b="1" dirty="0">
                <a:solidFill>
                  <a:srgbClr val="403C4E"/>
                </a:solidFill>
                <a:latin typeface="Merriweather" pitchFamily="34" charset="0"/>
                <a:ea typeface="Merriweather" pitchFamily="34" charset="-122"/>
                <a:cs typeface="Merriweather" pitchFamily="34" charset="-120"/>
              </a:rPr>
              <a:t>Surgical Landmarks and Incisions</a:t>
            </a:r>
            <a:endParaRPr lang="en-US" sz="4374" dirty="0"/>
          </a:p>
        </p:txBody>
      </p:sp>
      <p:sp>
        <p:nvSpPr>
          <p:cNvPr id="5" name="Text 2"/>
          <p:cNvSpPr/>
          <p:nvPr/>
        </p:nvSpPr>
        <p:spPr>
          <a:xfrm>
            <a:off x="2037993" y="2108716"/>
            <a:ext cx="10554414" cy="1066205"/>
          </a:xfrm>
          <a:prstGeom prst="rect">
            <a:avLst/>
          </a:prstGeom>
          <a:noFill/>
          <a:ln/>
        </p:spPr>
        <p:txBody>
          <a:bodyPr wrap="square" rtlCol="0" anchor="t"/>
          <a:lstStyle/>
          <a:p>
            <a:pPr indent="0" marL="0">
              <a:lnSpc>
                <a:spcPts val="2799"/>
              </a:lnSpc>
              <a:buNone/>
            </a:pPr>
            <a:r>
              <a:rPr lang="en-US" sz="1750" dirty="0">
                <a:solidFill>
                  <a:srgbClr val="403C4E"/>
                </a:solidFill>
                <a:latin typeface="Open Sans" pitchFamily="34" charset="0"/>
                <a:ea typeface="Open Sans" pitchFamily="34" charset="-122"/>
                <a:cs typeface="Open Sans" pitchFamily="34" charset="-120"/>
              </a:rPr>
              <a:t>Identifying key anatomical landmarks is essential for planning the appropriate surgical approach and incisions during neck dissections. Precise incisions allow for optimal exposure and access to the target structures.</a:t>
            </a:r>
            <a:endParaRPr lang="en-US" sz="1750" dirty="0"/>
          </a:p>
        </p:txBody>
      </p:sp>
      <p:sp>
        <p:nvSpPr>
          <p:cNvPr id="6" name="Text 3"/>
          <p:cNvSpPr/>
          <p:nvPr/>
        </p:nvSpPr>
        <p:spPr>
          <a:xfrm>
            <a:off x="2037993" y="3647003"/>
            <a:ext cx="2777490" cy="347186"/>
          </a:xfrm>
          <a:prstGeom prst="rect">
            <a:avLst/>
          </a:prstGeom>
          <a:noFill/>
          <a:ln/>
        </p:spPr>
        <p:txBody>
          <a:bodyPr wrap="none" rtlCol="0" anchor="t"/>
          <a:lstStyle/>
          <a:p>
            <a:pPr indent="0" marL="0">
              <a:lnSpc>
                <a:spcPts val="2734"/>
              </a:lnSpc>
              <a:buNone/>
            </a:pPr>
            <a:r>
              <a:rPr lang="en-US" sz="2187" b="1" dirty="0">
                <a:solidFill>
                  <a:srgbClr val="403C4E"/>
                </a:solidFill>
                <a:latin typeface="Merriweather" pitchFamily="34" charset="0"/>
                <a:ea typeface="Merriweather" pitchFamily="34" charset="-122"/>
                <a:cs typeface="Merriweather" pitchFamily="34" charset="-120"/>
              </a:rPr>
              <a:t>Landmarks</a:t>
            </a:r>
            <a:endParaRPr lang="en-US" sz="2187" dirty="0"/>
          </a:p>
        </p:txBody>
      </p:sp>
      <p:sp>
        <p:nvSpPr>
          <p:cNvPr id="7" name="Text 4"/>
          <p:cNvSpPr/>
          <p:nvPr/>
        </p:nvSpPr>
        <p:spPr>
          <a:xfrm>
            <a:off x="2037993" y="4216360"/>
            <a:ext cx="3156347" cy="2487811"/>
          </a:xfrm>
          <a:prstGeom prst="rect">
            <a:avLst/>
          </a:prstGeom>
          <a:noFill/>
          <a:ln/>
        </p:spPr>
        <p:txBody>
          <a:bodyPr wrap="square" rtlCol="0" anchor="t"/>
          <a:lstStyle/>
          <a:p>
            <a:pPr indent="0" marL="0">
              <a:lnSpc>
                <a:spcPts val="2799"/>
              </a:lnSpc>
              <a:buNone/>
            </a:pPr>
            <a:r>
              <a:rPr lang="en-US" sz="1750" dirty="0">
                <a:solidFill>
                  <a:srgbClr val="403C4E"/>
                </a:solidFill>
                <a:latin typeface="Open Sans" pitchFamily="34" charset="0"/>
                <a:ea typeface="Open Sans" pitchFamily="34" charset="-122"/>
                <a:cs typeface="Open Sans" pitchFamily="34" charset="-120"/>
              </a:rPr>
              <a:t>Important landmarks include the sternocleidomastoid muscle, carotid artery, and cricoid cartilage. These serve as guides for locating deeper structures and planning the surgical approach.</a:t>
            </a:r>
            <a:endParaRPr lang="en-US" sz="1750" dirty="0"/>
          </a:p>
        </p:txBody>
      </p:sp>
      <p:sp>
        <p:nvSpPr>
          <p:cNvPr id="8" name="Text 5"/>
          <p:cNvSpPr/>
          <p:nvPr/>
        </p:nvSpPr>
        <p:spPr>
          <a:xfrm>
            <a:off x="5743932" y="3647003"/>
            <a:ext cx="2777490" cy="347186"/>
          </a:xfrm>
          <a:prstGeom prst="rect">
            <a:avLst/>
          </a:prstGeom>
          <a:noFill/>
          <a:ln/>
        </p:spPr>
        <p:txBody>
          <a:bodyPr wrap="none" rtlCol="0" anchor="t"/>
          <a:lstStyle/>
          <a:p>
            <a:pPr indent="0" marL="0">
              <a:lnSpc>
                <a:spcPts val="2734"/>
              </a:lnSpc>
              <a:buNone/>
            </a:pPr>
            <a:r>
              <a:rPr lang="en-US" sz="2187" b="1" dirty="0">
                <a:solidFill>
                  <a:srgbClr val="403C4E"/>
                </a:solidFill>
                <a:latin typeface="Merriweather" pitchFamily="34" charset="0"/>
                <a:ea typeface="Merriweather" pitchFamily="34" charset="-122"/>
                <a:cs typeface="Merriweather" pitchFamily="34" charset="-120"/>
              </a:rPr>
              <a:t>Incisions</a:t>
            </a:r>
            <a:endParaRPr lang="en-US" sz="2187" dirty="0"/>
          </a:p>
        </p:txBody>
      </p:sp>
      <p:sp>
        <p:nvSpPr>
          <p:cNvPr id="9" name="Text 6"/>
          <p:cNvSpPr/>
          <p:nvPr/>
        </p:nvSpPr>
        <p:spPr>
          <a:xfrm>
            <a:off x="5743932" y="4216360"/>
            <a:ext cx="3156347" cy="2843213"/>
          </a:xfrm>
          <a:prstGeom prst="rect">
            <a:avLst/>
          </a:prstGeom>
          <a:noFill/>
          <a:ln/>
        </p:spPr>
        <p:txBody>
          <a:bodyPr wrap="square" rtlCol="0" anchor="t"/>
          <a:lstStyle/>
          <a:p>
            <a:pPr indent="0" marL="0">
              <a:lnSpc>
                <a:spcPts val="2799"/>
              </a:lnSpc>
              <a:buNone/>
            </a:pPr>
            <a:r>
              <a:rPr lang="en-US" sz="1750" dirty="0">
                <a:solidFill>
                  <a:srgbClr val="403C4E"/>
                </a:solidFill>
                <a:latin typeface="Open Sans" pitchFamily="34" charset="0"/>
                <a:ea typeface="Open Sans" pitchFamily="34" charset="-122"/>
                <a:cs typeface="Open Sans" pitchFamily="34" charset="-120"/>
              </a:rPr>
              <a:t>Common incisions used in neck dissections include the hockey-stick, apron, and extended apron incisions. The choice of incision depends on the specific surgical goals and the extent of the dissection required.</a:t>
            </a:r>
            <a:endParaRPr lang="en-US" sz="1750" dirty="0"/>
          </a:p>
        </p:txBody>
      </p:sp>
      <p:sp>
        <p:nvSpPr>
          <p:cNvPr id="10" name="Text 7"/>
          <p:cNvSpPr/>
          <p:nvPr/>
        </p:nvSpPr>
        <p:spPr>
          <a:xfrm>
            <a:off x="9449872" y="3647003"/>
            <a:ext cx="2817138" cy="347186"/>
          </a:xfrm>
          <a:prstGeom prst="rect">
            <a:avLst/>
          </a:prstGeom>
          <a:noFill/>
          <a:ln/>
        </p:spPr>
        <p:txBody>
          <a:bodyPr wrap="none" rtlCol="0" anchor="t"/>
          <a:lstStyle/>
          <a:p>
            <a:pPr indent="0" marL="0">
              <a:lnSpc>
                <a:spcPts val="2734"/>
              </a:lnSpc>
              <a:buNone/>
            </a:pPr>
            <a:r>
              <a:rPr lang="en-US" sz="2187" b="1" dirty="0">
                <a:solidFill>
                  <a:srgbClr val="403C4E"/>
                </a:solidFill>
                <a:latin typeface="Merriweather" pitchFamily="34" charset="0"/>
                <a:ea typeface="Merriweather" pitchFamily="34" charset="-122"/>
                <a:cs typeface="Merriweather" pitchFamily="34" charset="-120"/>
              </a:rPr>
              <a:t>Surgical Techniques</a:t>
            </a:r>
            <a:endParaRPr lang="en-US" sz="2187" dirty="0"/>
          </a:p>
        </p:txBody>
      </p:sp>
      <p:sp>
        <p:nvSpPr>
          <p:cNvPr id="11" name="Text 8"/>
          <p:cNvSpPr/>
          <p:nvPr/>
        </p:nvSpPr>
        <p:spPr>
          <a:xfrm>
            <a:off x="9449872" y="4216360"/>
            <a:ext cx="3156347" cy="2843213"/>
          </a:xfrm>
          <a:prstGeom prst="rect">
            <a:avLst/>
          </a:prstGeom>
          <a:noFill/>
          <a:ln/>
        </p:spPr>
        <p:txBody>
          <a:bodyPr wrap="square" rtlCol="0" anchor="t"/>
          <a:lstStyle/>
          <a:p>
            <a:pPr indent="0" marL="0">
              <a:lnSpc>
                <a:spcPts val="2799"/>
              </a:lnSpc>
              <a:buNone/>
            </a:pPr>
            <a:r>
              <a:rPr lang="en-US" sz="1750" dirty="0">
                <a:solidFill>
                  <a:srgbClr val="403C4E"/>
                </a:solidFill>
                <a:latin typeface="Open Sans" pitchFamily="34" charset="0"/>
                <a:ea typeface="Open Sans" pitchFamily="34" charset="-122"/>
                <a:cs typeface="Open Sans" pitchFamily="34" charset="-120"/>
              </a:rPr>
              <a:t>Neck dissections often involve techniques such as sharp dissection, blunt dissection, and electrocautery to carefully separate and expose the target structures. Meticulous surgical technique is crucial to minimize complications.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471154" y="934045"/>
            <a:ext cx="9092803" cy="678061"/>
          </a:xfrm>
          <a:prstGeom prst="rect">
            <a:avLst/>
          </a:prstGeom>
          <a:noFill/>
          <a:ln/>
        </p:spPr>
        <p:txBody>
          <a:bodyPr wrap="none" rtlCol="0" anchor="t"/>
          <a:lstStyle/>
          <a:p>
            <a:pPr indent="0" marL="0">
              <a:lnSpc>
                <a:spcPts val="5339"/>
              </a:lnSpc>
              <a:buNone/>
            </a:pPr>
            <a:r>
              <a:rPr lang="en-US" sz="4271" b="1" dirty="0">
                <a:solidFill>
                  <a:srgbClr val="403C4E"/>
                </a:solidFill>
                <a:latin typeface="Merriweather" pitchFamily="34" charset="0"/>
                <a:ea typeface="Merriweather" pitchFamily="34" charset="-122"/>
                <a:cs typeface="Merriweather" pitchFamily="34" charset="-120"/>
              </a:rPr>
              <a:t>Superficial Structures of the Neck</a:t>
            </a:r>
            <a:endParaRPr lang="en-US" sz="4271" dirty="0"/>
          </a:p>
        </p:txBody>
      </p:sp>
      <p:sp>
        <p:nvSpPr>
          <p:cNvPr id="6" name="Text 2"/>
          <p:cNvSpPr/>
          <p:nvPr/>
        </p:nvSpPr>
        <p:spPr>
          <a:xfrm>
            <a:off x="4471154" y="1937504"/>
            <a:ext cx="9345692" cy="1041202"/>
          </a:xfrm>
          <a:prstGeom prst="rect">
            <a:avLst/>
          </a:prstGeom>
          <a:noFill/>
          <a:ln/>
        </p:spPr>
        <p:txBody>
          <a:bodyPr wrap="square" rtlCol="0" anchor="t"/>
          <a:lstStyle/>
          <a:p>
            <a:pPr indent="0" marL="0">
              <a:lnSpc>
                <a:spcPts val="2734"/>
              </a:lnSpc>
              <a:buNone/>
            </a:pPr>
            <a:r>
              <a:rPr lang="en-US" sz="1708" dirty="0">
                <a:solidFill>
                  <a:srgbClr val="403C4E"/>
                </a:solidFill>
                <a:latin typeface="Open Sans" pitchFamily="34" charset="0"/>
                <a:ea typeface="Open Sans" pitchFamily="34" charset="-122"/>
                <a:cs typeface="Open Sans" pitchFamily="34" charset="-120"/>
              </a:rPr>
              <a:t>The superficial structures of the neck include the skin, subcutaneous tissue, platysma muscle, and sternocleidomastoid muscle. Understanding the anatomy and surgical relevance of these structures is essential for safe and effective neck dissections.</a:t>
            </a:r>
            <a:endParaRPr lang="en-US" sz="1708" dirty="0"/>
          </a:p>
        </p:txBody>
      </p:sp>
      <p:sp>
        <p:nvSpPr>
          <p:cNvPr id="7" name="Shape 3"/>
          <p:cNvSpPr/>
          <p:nvPr/>
        </p:nvSpPr>
        <p:spPr>
          <a:xfrm>
            <a:off x="4471154" y="3392329"/>
            <a:ext cx="488156" cy="488156"/>
          </a:xfrm>
          <a:prstGeom prst="roundRect">
            <a:avLst>
              <a:gd name="adj" fmla="val 20002"/>
            </a:avLst>
          </a:prstGeom>
          <a:solidFill>
            <a:srgbClr val="FFD8CC"/>
          </a:solidFill>
          <a:ln w="7620">
            <a:solidFill>
              <a:srgbClr val="E5BEB2"/>
            </a:solidFill>
            <a:prstDash val="solid"/>
          </a:ln>
        </p:spPr>
      </p:sp>
      <p:sp>
        <p:nvSpPr>
          <p:cNvPr id="8" name="Text 4"/>
          <p:cNvSpPr/>
          <p:nvPr/>
        </p:nvSpPr>
        <p:spPr>
          <a:xfrm>
            <a:off x="4640699" y="3432929"/>
            <a:ext cx="149066" cy="406837"/>
          </a:xfrm>
          <a:prstGeom prst="rect">
            <a:avLst/>
          </a:prstGeom>
          <a:noFill/>
          <a:ln/>
        </p:spPr>
        <p:txBody>
          <a:bodyPr wrap="none" rtlCol="0" anchor="t"/>
          <a:lstStyle/>
          <a:p>
            <a:pPr algn="ctr" indent="0" marL="0">
              <a:lnSpc>
                <a:spcPts val="3203"/>
              </a:lnSpc>
              <a:buNone/>
            </a:pPr>
            <a:r>
              <a:rPr lang="en-US" sz="2563" b="1" dirty="0">
                <a:solidFill>
                  <a:srgbClr val="403C4E"/>
                </a:solidFill>
                <a:latin typeface="Merriweather" pitchFamily="34" charset="0"/>
                <a:ea typeface="Merriweather" pitchFamily="34" charset="-122"/>
                <a:cs typeface="Merriweather" pitchFamily="34" charset="-120"/>
              </a:rPr>
              <a:t>1</a:t>
            </a:r>
            <a:endParaRPr lang="en-US" sz="2563" dirty="0"/>
          </a:p>
        </p:txBody>
      </p:sp>
      <p:sp>
        <p:nvSpPr>
          <p:cNvPr id="9" name="Text 5"/>
          <p:cNvSpPr/>
          <p:nvPr/>
        </p:nvSpPr>
        <p:spPr>
          <a:xfrm>
            <a:off x="5176242" y="3466862"/>
            <a:ext cx="3859292" cy="677942"/>
          </a:xfrm>
          <a:prstGeom prst="rect">
            <a:avLst/>
          </a:prstGeom>
          <a:noFill/>
          <a:ln/>
        </p:spPr>
        <p:txBody>
          <a:bodyPr wrap="square" rtlCol="0" anchor="t"/>
          <a:lstStyle/>
          <a:p>
            <a:pPr indent="0" marL="0">
              <a:lnSpc>
                <a:spcPts val="2669"/>
              </a:lnSpc>
              <a:buNone/>
            </a:pPr>
            <a:r>
              <a:rPr lang="en-US" sz="2136" b="1" dirty="0">
                <a:solidFill>
                  <a:srgbClr val="403C4E"/>
                </a:solidFill>
                <a:latin typeface="Merriweather" pitchFamily="34" charset="0"/>
                <a:ea typeface="Merriweather" pitchFamily="34" charset="-122"/>
                <a:cs typeface="Merriweather" pitchFamily="34" charset="-120"/>
              </a:rPr>
              <a:t>Skin and Subcutaneous Tissue</a:t>
            </a:r>
            <a:endParaRPr lang="en-US" sz="2136" dirty="0"/>
          </a:p>
        </p:txBody>
      </p:sp>
      <p:sp>
        <p:nvSpPr>
          <p:cNvPr id="10" name="Text 6"/>
          <p:cNvSpPr/>
          <p:nvPr/>
        </p:nvSpPr>
        <p:spPr>
          <a:xfrm>
            <a:off x="5176242" y="4274939"/>
            <a:ext cx="3859292" cy="1388269"/>
          </a:xfrm>
          <a:prstGeom prst="rect">
            <a:avLst/>
          </a:prstGeom>
          <a:noFill/>
          <a:ln/>
        </p:spPr>
        <p:txBody>
          <a:bodyPr wrap="square" rtlCol="0" anchor="t"/>
          <a:lstStyle/>
          <a:p>
            <a:pPr indent="0" marL="0">
              <a:lnSpc>
                <a:spcPts val="2734"/>
              </a:lnSpc>
              <a:buNone/>
            </a:pPr>
            <a:r>
              <a:rPr lang="en-US" sz="1708" dirty="0">
                <a:solidFill>
                  <a:srgbClr val="403C4E"/>
                </a:solidFill>
                <a:latin typeface="Open Sans" pitchFamily="34" charset="0"/>
                <a:ea typeface="Open Sans" pitchFamily="34" charset="-122"/>
                <a:cs typeface="Open Sans" pitchFamily="34" charset="-120"/>
              </a:rPr>
              <a:t>The skin and subcutaneous tissue of the neck must be carefully incised and dissected to access the deeper structures.</a:t>
            </a:r>
            <a:endParaRPr lang="en-US" sz="1708" dirty="0"/>
          </a:p>
        </p:txBody>
      </p:sp>
      <p:sp>
        <p:nvSpPr>
          <p:cNvPr id="11" name="Shape 7"/>
          <p:cNvSpPr/>
          <p:nvPr/>
        </p:nvSpPr>
        <p:spPr>
          <a:xfrm>
            <a:off x="9252466" y="3392329"/>
            <a:ext cx="488156" cy="488156"/>
          </a:xfrm>
          <a:prstGeom prst="roundRect">
            <a:avLst>
              <a:gd name="adj" fmla="val 20002"/>
            </a:avLst>
          </a:prstGeom>
          <a:solidFill>
            <a:srgbClr val="FFD8CC"/>
          </a:solidFill>
          <a:ln w="7620">
            <a:solidFill>
              <a:srgbClr val="E5BEB2"/>
            </a:solidFill>
            <a:prstDash val="solid"/>
          </a:ln>
        </p:spPr>
      </p:sp>
      <p:sp>
        <p:nvSpPr>
          <p:cNvPr id="12" name="Text 8"/>
          <p:cNvSpPr/>
          <p:nvPr/>
        </p:nvSpPr>
        <p:spPr>
          <a:xfrm>
            <a:off x="9398079" y="3432929"/>
            <a:ext cx="196929" cy="406837"/>
          </a:xfrm>
          <a:prstGeom prst="rect">
            <a:avLst/>
          </a:prstGeom>
          <a:noFill/>
          <a:ln/>
        </p:spPr>
        <p:txBody>
          <a:bodyPr wrap="none" rtlCol="0" anchor="t"/>
          <a:lstStyle/>
          <a:p>
            <a:pPr algn="ctr" indent="0" marL="0">
              <a:lnSpc>
                <a:spcPts val="3203"/>
              </a:lnSpc>
              <a:buNone/>
            </a:pPr>
            <a:r>
              <a:rPr lang="en-US" sz="2563" b="1" dirty="0">
                <a:solidFill>
                  <a:srgbClr val="403C4E"/>
                </a:solidFill>
                <a:latin typeface="Merriweather" pitchFamily="34" charset="0"/>
                <a:ea typeface="Merriweather" pitchFamily="34" charset="-122"/>
                <a:cs typeface="Merriweather" pitchFamily="34" charset="-120"/>
              </a:rPr>
              <a:t>2</a:t>
            </a:r>
            <a:endParaRPr lang="en-US" sz="2563" dirty="0"/>
          </a:p>
        </p:txBody>
      </p:sp>
      <p:sp>
        <p:nvSpPr>
          <p:cNvPr id="13" name="Text 9"/>
          <p:cNvSpPr/>
          <p:nvPr/>
        </p:nvSpPr>
        <p:spPr>
          <a:xfrm>
            <a:off x="9957554" y="3466862"/>
            <a:ext cx="2712125" cy="338971"/>
          </a:xfrm>
          <a:prstGeom prst="rect">
            <a:avLst/>
          </a:prstGeom>
          <a:noFill/>
          <a:ln/>
        </p:spPr>
        <p:txBody>
          <a:bodyPr wrap="none" rtlCol="0" anchor="t"/>
          <a:lstStyle/>
          <a:p>
            <a:pPr indent="0" marL="0">
              <a:lnSpc>
                <a:spcPts val="2669"/>
              </a:lnSpc>
              <a:buNone/>
            </a:pPr>
            <a:r>
              <a:rPr lang="en-US" sz="2136" b="1" dirty="0">
                <a:solidFill>
                  <a:srgbClr val="403C4E"/>
                </a:solidFill>
                <a:latin typeface="Merriweather" pitchFamily="34" charset="0"/>
                <a:ea typeface="Merriweather" pitchFamily="34" charset="-122"/>
                <a:cs typeface="Merriweather" pitchFamily="34" charset="-120"/>
              </a:rPr>
              <a:t>Platysma Muscle</a:t>
            </a:r>
            <a:endParaRPr lang="en-US" sz="2136" dirty="0"/>
          </a:p>
        </p:txBody>
      </p:sp>
      <p:sp>
        <p:nvSpPr>
          <p:cNvPr id="14" name="Text 10"/>
          <p:cNvSpPr/>
          <p:nvPr/>
        </p:nvSpPr>
        <p:spPr>
          <a:xfrm>
            <a:off x="9957554" y="3935968"/>
            <a:ext cx="3859292" cy="1735336"/>
          </a:xfrm>
          <a:prstGeom prst="rect">
            <a:avLst/>
          </a:prstGeom>
          <a:noFill/>
          <a:ln/>
        </p:spPr>
        <p:txBody>
          <a:bodyPr wrap="square" rtlCol="0" anchor="t"/>
          <a:lstStyle/>
          <a:p>
            <a:pPr indent="0" marL="0">
              <a:lnSpc>
                <a:spcPts val="2734"/>
              </a:lnSpc>
              <a:buNone/>
            </a:pPr>
            <a:r>
              <a:rPr lang="en-US" sz="1708" dirty="0">
                <a:solidFill>
                  <a:srgbClr val="403C4E"/>
                </a:solidFill>
                <a:latin typeface="Open Sans" pitchFamily="34" charset="0"/>
                <a:ea typeface="Open Sans" pitchFamily="34" charset="-122"/>
                <a:cs typeface="Open Sans" pitchFamily="34" charset="-120"/>
              </a:rPr>
              <a:t>The platysma muscle is a thin, sheet-like muscle that covers the anterior and lateral aspects of the neck. It must be identified and divided during neck dissections.</a:t>
            </a:r>
            <a:endParaRPr lang="en-US" sz="1708" dirty="0"/>
          </a:p>
        </p:txBody>
      </p:sp>
      <p:sp>
        <p:nvSpPr>
          <p:cNvPr id="15" name="Shape 11"/>
          <p:cNvSpPr/>
          <p:nvPr/>
        </p:nvSpPr>
        <p:spPr>
          <a:xfrm>
            <a:off x="4471154" y="6057781"/>
            <a:ext cx="488156" cy="488156"/>
          </a:xfrm>
          <a:prstGeom prst="roundRect">
            <a:avLst>
              <a:gd name="adj" fmla="val 20002"/>
            </a:avLst>
          </a:prstGeom>
          <a:solidFill>
            <a:srgbClr val="FFD8CC"/>
          </a:solidFill>
          <a:ln w="7620">
            <a:solidFill>
              <a:srgbClr val="E5BEB2"/>
            </a:solidFill>
            <a:prstDash val="solid"/>
          </a:ln>
        </p:spPr>
      </p:sp>
      <p:sp>
        <p:nvSpPr>
          <p:cNvPr id="16" name="Text 12"/>
          <p:cNvSpPr/>
          <p:nvPr/>
        </p:nvSpPr>
        <p:spPr>
          <a:xfrm>
            <a:off x="4623078" y="6098381"/>
            <a:ext cx="184190" cy="406837"/>
          </a:xfrm>
          <a:prstGeom prst="rect">
            <a:avLst/>
          </a:prstGeom>
          <a:noFill/>
          <a:ln/>
        </p:spPr>
        <p:txBody>
          <a:bodyPr wrap="none" rtlCol="0" anchor="t"/>
          <a:lstStyle/>
          <a:p>
            <a:pPr algn="ctr" indent="0" marL="0">
              <a:lnSpc>
                <a:spcPts val="3203"/>
              </a:lnSpc>
              <a:buNone/>
            </a:pPr>
            <a:r>
              <a:rPr lang="en-US" sz="2563" b="1" dirty="0">
                <a:solidFill>
                  <a:srgbClr val="403C4E"/>
                </a:solidFill>
                <a:latin typeface="Merriweather" pitchFamily="34" charset="0"/>
                <a:ea typeface="Merriweather" pitchFamily="34" charset="-122"/>
                <a:cs typeface="Merriweather" pitchFamily="34" charset="-120"/>
              </a:rPr>
              <a:t>3</a:t>
            </a:r>
            <a:endParaRPr lang="en-US" sz="2563" dirty="0"/>
          </a:p>
        </p:txBody>
      </p:sp>
      <p:sp>
        <p:nvSpPr>
          <p:cNvPr id="17" name="Text 13"/>
          <p:cNvSpPr/>
          <p:nvPr/>
        </p:nvSpPr>
        <p:spPr>
          <a:xfrm>
            <a:off x="5176242" y="6132314"/>
            <a:ext cx="3872032" cy="338971"/>
          </a:xfrm>
          <a:prstGeom prst="rect">
            <a:avLst/>
          </a:prstGeom>
          <a:noFill/>
          <a:ln/>
        </p:spPr>
        <p:txBody>
          <a:bodyPr wrap="none" rtlCol="0" anchor="t"/>
          <a:lstStyle/>
          <a:p>
            <a:pPr indent="0" marL="0">
              <a:lnSpc>
                <a:spcPts val="2669"/>
              </a:lnSpc>
              <a:buNone/>
            </a:pPr>
            <a:r>
              <a:rPr lang="en-US" sz="2136" b="1" dirty="0">
                <a:solidFill>
                  <a:srgbClr val="403C4E"/>
                </a:solidFill>
                <a:latin typeface="Merriweather" pitchFamily="34" charset="0"/>
                <a:ea typeface="Merriweather" pitchFamily="34" charset="-122"/>
                <a:cs typeface="Merriweather" pitchFamily="34" charset="-120"/>
              </a:rPr>
              <a:t>Sternocleidomastoid Muscle</a:t>
            </a:r>
            <a:endParaRPr lang="en-US" sz="2136" dirty="0"/>
          </a:p>
        </p:txBody>
      </p:sp>
      <p:sp>
        <p:nvSpPr>
          <p:cNvPr id="18" name="Text 14"/>
          <p:cNvSpPr/>
          <p:nvPr/>
        </p:nvSpPr>
        <p:spPr>
          <a:xfrm>
            <a:off x="5176242" y="6601420"/>
            <a:ext cx="8640604" cy="694134"/>
          </a:xfrm>
          <a:prstGeom prst="rect">
            <a:avLst/>
          </a:prstGeom>
          <a:noFill/>
          <a:ln/>
        </p:spPr>
        <p:txBody>
          <a:bodyPr wrap="square" rtlCol="0" anchor="t"/>
          <a:lstStyle/>
          <a:p>
            <a:pPr indent="0" marL="0">
              <a:lnSpc>
                <a:spcPts val="2734"/>
              </a:lnSpc>
              <a:buNone/>
            </a:pPr>
            <a:r>
              <a:rPr lang="en-US" sz="1708" dirty="0">
                <a:solidFill>
                  <a:srgbClr val="403C4E"/>
                </a:solidFill>
                <a:latin typeface="Open Sans" pitchFamily="34" charset="0"/>
                <a:ea typeface="Open Sans" pitchFamily="34" charset="-122"/>
                <a:cs typeface="Open Sans" pitchFamily="34" charset="-120"/>
              </a:rPr>
              <a:t>The sternocleidomastoid muscle is a landmark structure that serves as a guide to the deeper neurovascular structures in the neck.</a:t>
            </a:r>
            <a:endParaRPr lang="en-US" sz="1708"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33053"/>
          </a:xfrm>
          <a:prstGeom prst="rect">
            <a:avLst/>
          </a:prstGeom>
          <a:solidFill>
            <a:srgbClr val="FFFFFF"/>
          </a:solidFill>
          <a:ln/>
        </p:spPr>
      </p:sp>
      <p:sp>
        <p:nvSpPr>
          <p:cNvPr id="4" name="Text 1"/>
          <p:cNvSpPr/>
          <p:nvPr/>
        </p:nvSpPr>
        <p:spPr>
          <a:xfrm>
            <a:off x="2476976" y="560189"/>
            <a:ext cx="7046238" cy="636508"/>
          </a:xfrm>
          <a:prstGeom prst="rect">
            <a:avLst/>
          </a:prstGeom>
          <a:noFill/>
          <a:ln/>
        </p:spPr>
        <p:txBody>
          <a:bodyPr wrap="none" rtlCol="0" anchor="t"/>
          <a:lstStyle/>
          <a:p>
            <a:pPr indent="0" marL="0">
              <a:lnSpc>
                <a:spcPts val="5013"/>
              </a:lnSpc>
              <a:buNone/>
            </a:pPr>
            <a:r>
              <a:rPr lang="en-US" sz="4010" b="1" dirty="0">
                <a:solidFill>
                  <a:srgbClr val="403C4E"/>
                </a:solidFill>
                <a:latin typeface="Merriweather" pitchFamily="34" charset="0"/>
                <a:ea typeface="Merriweather" pitchFamily="34" charset="-122"/>
                <a:cs typeface="Merriweather" pitchFamily="34" charset="-120"/>
              </a:rPr>
              <a:t>Deep Structures of the Neck</a:t>
            </a:r>
            <a:endParaRPr lang="en-US" sz="4010" dirty="0"/>
          </a:p>
        </p:txBody>
      </p:sp>
      <p:sp>
        <p:nvSpPr>
          <p:cNvPr id="5" name="Text 2"/>
          <p:cNvSpPr/>
          <p:nvPr/>
        </p:nvSpPr>
        <p:spPr>
          <a:xfrm>
            <a:off x="2476976" y="1604010"/>
            <a:ext cx="9676328" cy="977622"/>
          </a:xfrm>
          <a:prstGeom prst="rect">
            <a:avLst/>
          </a:prstGeom>
          <a:noFill/>
          <a:ln/>
        </p:spPr>
        <p:txBody>
          <a:bodyPr wrap="square" rtlCol="0" anchor="t"/>
          <a:lstStyle/>
          <a:p>
            <a:pPr indent="0" marL="0">
              <a:lnSpc>
                <a:spcPts val="2566"/>
              </a:lnSpc>
              <a:buNone/>
            </a:pPr>
            <a:r>
              <a:rPr lang="en-US" sz="1604" dirty="0">
                <a:solidFill>
                  <a:srgbClr val="403C4E"/>
                </a:solidFill>
                <a:latin typeface="Open Sans" pitchFamily="34" charset="0"/>
                <a:ea typeface="Open Sans" pitchFamily="34" charset="-122"/>
                <a:cs typeface="Open Sans" pitchFamily="34" charset="-120"/>
              </a:rPr>
              <a:t>The deep structures of the neck, including the carotid sheath, thyroid gland, and larynx, are critical to identify and preserve during neck dissections. Meticulous dissection and careful handling of these structures are essential to avoid serious complications.</a:t>
            </a:r>
            <a:endParaRPr lang="en-US" sz="1604" dirty="0"/>
          </a:p>
        </p:txBody>
      </p:sp>
      <p:sp>
        <p:nvSpPr>
          <p:cNvPr id="6" name="Shape 3"/>
          <p:cNvSpPr/>
          <p:nvPr/>
        </p:nvSpPr>
        <p:spPr>
          <a:xfrm>
            <a:off x="2476976" y="2810708"/>
            <a:ext cx="4736425" cy="2166342"/>
          </a:xfrm>
          <a:prstGeom prst="roundRect">
            <a:avLst>
              <a:gd name="adj" fmla="val 4232"/>
            </a:avLst>
          </a:prstGeom>
          <a:solidFill>
            <a:srgbClr val="FFD8CC"/>
          </a:solidFill>
          <a:ln w="7620">
            <a:solidFill>
              <a:srgbClr val="E5BEB2"/>
            </a:solidFill>
            <a:prstDash val="solid"/>
          </a:ln>
        </p:spPr>
      </p:sp>
      <p:sp>
        <p:nvSpPr>
          <p:cNvPr id="7" name="Text 4"/>
          <p:cNvSpPr/>
          <p:nvPr/>
        </p:nvSpPr>
        <p:spPr>
          <a:xfrm>
            <a:off x="2688193" y="3021925"/>
            <a:ext cx="2546390" cy="318254"/>
          </a:xfrm>
          <a:prstGeom prst="rect">
            <a:avLst/>
          </a:prstGeom>
          <a:noFill/>
          <a:ln/>
        </p:spPr>
        <p:txBody>
          <a:bodyPr wrap="none" rtlCol="0" anchor="t"/>
          <a:lstStyle/>
          <a:p>
            <a:pPr indent="0" marL="0">
              <a:lnSpc>
                <a:spcPts val="2506"/>
              </a:lnSpc>
              <a:buNone/>
            </a:pPr>
            <a:r>
              <a:rPr lang="en-US" sz="2005" b="1" dirty="0">
                <a:solidFill>
                  <a:srgbClr val="403C4E"/>
                </a:solidFill>
                <a:latin typeface="Merriweather" pitchFamily="34" charset="0"/>
                <a:ea typeface="Merriweather" pitchFamily="34" charset="-122"/>
                <a:cs typeface="Merriweather" pitchFamily="34" charset="-120"/>
              </a:rPr>
              <a:t>Carotid Sheath</a:t>
            </a:r>
            <a:endParaRPr lang="en-US" sz="2005" dirty="0"/>
          </a:p>
        </p:txBody>
      </p:sp>
      <p:sp>
        <p:nvSpPr>
          <p:cNvPr id="8" name="Text 5"/>
          <p:cNvSpPr/>
          <p:nvPr/>
        </p:nvSpPr>
        <p:spPr>
          <a:xfrm>
            <a:off x="2688193" y="3462338"/>
            <a:ext cx="4313992" cy="1303496"/>
          </a:xfrm>
          <a:prstGeom prst="rect">
            <a:avLst/>
          </a:prstGeom>
          <a:noFill/>
          <a:ln/>
        </p:spPr>
        <p:txBody>
          <a:bodyPr wrap="square" rtlCol="0" anchor="t"/>
          <a:lstStyle/>
          <a:p>
            <a:pPr indent="0" marL="0">
              <a:lnSpc>
                <a:spcPts val="2566"/>
              </a:lnSpc>
              <a:buNone/>
            </a:pPr>
            <a:r>
              <a:rPr lang="en-US" sz="1604" dirty="0">
                <a:solidFill>
                  <a:srgbClr val="403C4E"/>
                </a:solidFill>
                <a:latin typeface="Open Sans" pitchFamily="34" charset="0"/>
                <a:ea typeface="Open Sans" pitchFamily="34" charset="-122"/>
                <a:cs typeface="Open Sans" pitchFamily="34" charset="-120"/>
              </a:rPr>
              <a:t>The carotid sheath contains the carotid artery, internal jugular vein, and vagus nerve. Careful dissection is required to isolate and protect these vital structures.</a:t>
            </a:r>
            <a:endParaRPr lang="en-US" sz="1604" dirty="0"/>
          </a:p>
        </p:txBody>
      </p:sp>
      <p:sp>
        <p:nvSpPr>
          <p:cNvPr id="9" name="Shape 6"/>
          <p:cNvSpPr/>
          <p:nvPr/>
        </p:nvSpPr>
        <p:spPr>
          <a:xfrm>
            <a:off x="7416998" y="2810708"/>
            <a:ext cx="4736425" cy="2166342"/>
          </a:xfrm>
          <a:prstGeom prst="roundRect">
            <a:avLst>
              <a:gd name="adj" fmla="val 4232"/>
            </a:avLst>
          </a:prstGeom>
          <a:solidFill>
            <a:srgbClr val="FFD8CC"/>
          </a:solidFill>
          <a:ln w="7620">
            <a:solidFill>
              <a:srgbClr val="E5BEB2"/>
            </a:solidFill>
            <a:prstDash val="solid"/>
          </a:ln>
        </p:spPr>
      </p:sp>
      <p:sp>
        <p:nvSpPr>
          <p:cNvPr id="10" name="Text 7"/>
          <p:cNvSpPr/>
          <p:nvPr/>
        </p:nvSpPr>
        <p:spPr>
          <a:xfrm>
            <a:off x="7628215" y="3021925"/>
            <a:ext cx="2546390" cy="318254"/>
          </a:xfrm>
          <a:prstGeom prst="rect">
            <a:avLst/>
          </a:prstGeom>
          <a:noFill/>
          <a:ln/>
        </p:spPr>
        <p:txBody>
          <a:bodyPr wrap="none" rtlCol="0" anchor="t"/>
          <a:lstStyle/>
          <a:p>
            <a:pPr indent="0" marL="0">
              <a:lnSpc>
                <a:spcPts val="2506"/>
              </a:lnSpc>
              <a:buNone/>
            </a:pPr>
            <a:r>
              <a:rPr lang="en-US" sz="2005" b="1" dirty="0">
                <a:solidFill>
                  <a:srgbClr val="403C4E"/>
                </a:solidFill>
                <a:latin typeface="Merriweather" pitchFamily="34" charset="0"/>
                <a:ea typeface="Merriweather" pitchFamily="34" charset="-122"/>
                <a:cs typeface="Merriweather" pitchFamily="34" charset="-120"/>
              </a:rPr>
              <a:t>Thyroid Gland</a:t>
            </a:r>
            <a:endParaRPr lang="en-US" sz="2005" dirty="0"/>
          </a:p>
        </p:txBody>
      </p:sp>
      <p:sp>
        <p:nvSpPr>
          <p:cNvPr id="11" name="Text 8"/>
          <p:cNvSpPr/>
          <p:nvPr/>
        </p:nvSpPr>
        <p:spPr>
          <a:xfrm>
            <a:off x="7628215" y="3462338"/>
            <a:ext cx="4313992" cy="1303496"/>
          </a:xfrm>
          <a:prstGeom prst="rect">
            <a:avLst/>
          </a:prstGeom>
          <a:noFill/>
          <a:ln/>
        </p:spPr>
        <p:txBody>
          <a:bodyPr wrap="square" rtlCol="0" anchor="t"/>
          <a:lstStyle/>
          <a:p>
            <a:pPr indent="0" marL="0">
              <a:lnSpc>
                <a:spcPts val="2566"/>
              </a:lnSpc>
              <a:buNone/>
            </a:pPr>
            <a:r>
              <a:rPr lang="en-US" sz="1604" dirty="0">
                <a:solidFill>
                  <a:srgbClr val="403C4E"/>
                </a:solidFill>
                <a:latin typeface="Open Sans" pitchFamily="34" charset="0"/>
                <a:ea typeface="Open Sans" pitchFamily="34" charset="-122"/>
                <a:cs typeface="Open Sans" pitchFamily="34" charset="-120"/>
              </a:rPr>
              <a:t>The thyroid gland is a highly vascular structure that must be identified and carefully separated from the surrounding tissues during neck dissections.</a:t>
            </a:r>
            <a:endParaRPr lang="en-US" sz="1604" dirty="0"/>
          </a:p>
        </p:txBody>
      </p:sp>
      <p:sp>
        <p:nvSpPr>
          <p:cNvPr id="12" name="Shape 9"/>
          <p:cNvSpPr/>
          <p:nvPr/>
        </p:nvSpPr>
        <p:spPr>
          <a:xfrm>
            <a:off x="2476976" y="5180647"/>
            <a:ext cx="4736425" cy="2492216"/>
          </a:xfrm>
          <a:prstGeom prst="roundRect">
            <a:avLst>
              <a:gd name="adj" fmla="val 3678"/>
            </a:avLst>
          </a:prstGeom>
          <a:solidFill>
            <a:srgbClr val="FFD8CC"/>
          </a:solidFill>
          <a:ln w="7620">
            <a:solidFill>
              <a:srgbClr val="E5BEB2"/>
            </a:solidFill>
            <a:prstDash val="solid"/>
          </a:ln>
        </p:spPr>
      </p:sp>
      <p:sp>
        <p:nvSpPr>
          <p:cNvPr id="13" name="Text 10"/>
          <p:cNvSpPr/>
          <p:nvPr/>
        </p:nvSpPr>
        <p:spPr>
          <a:xfrm>
            <a:off x="2688193" y="5391864"/>
            <a:ext cx="2573060" cy="318254"/>
          </a:xfrm>
          <a:prstGeom prst="rect">
            <a:avLst/>
          </a:prstGeom>
          <a:noFill/>
          <a:ln/>
        </p:spPr>
        <p:txBody>
          <a:bodyPr wrap="none" rtlCol="0" anchor="t"/>
          <a:lstStyle/>
          <a:p>
            <a:pPr indent="0" marL="0">
              <a:lnSpc>
                <a:spcPts val="2506"/>
              </a:lnSpc>
              <a:buNone/>
            </a:pPr>
            <a:r>
              <a:rPr lang="en-US" sz="2005" b="1" dirty="0">
                <a:solidFill>
                  <a:srgbClr val="403C4E"/>
                </a:solidFill>
                <a:latin typeface="Merriweather" pitchFamily="34" charset="0"/>
                <a:ea typeface="Merriweather" pitchFamily="34" charset="-122"/>
                <a:cs typeface="Merriweather" pitchFamily="34" charset="-120"/>
              </a:rPr>
              <a:t>Larynx and Pharynx</a:t>
            </a:r>
            <a:endParaRPr lang="en-US" sz="2005" dirty="0"/>
          </a:p>
        </p:txBody>
      </p:sp>
      <p:sp>
        <p:nvSpPr>
          <p:cNvPr id="14" name="Text 11"/>
          <p:cNvSpPr/>
          <p:nvPr/>
        </p:nvSpPr>
        <p:spPr>
          <a:xfrm>
            <a:off x="2688193" y="5832277"/>
            <a:ext cx="4313992" cy="1303496"/>
          </a:xfrm>
          <a:prstGeom prst="rect">
            <a:avLst/>
          </a:prstGeom>
          <a:noFill/>
          <a:ln/>
        </p:spPr>
        <p:txBody>
          <a:bodyPr wrap="square" rtlCol="0" anchor="t"/>
          <a:lstStyle/>
          <a:p>
            <a:pPr indent="0" marL="0">
              <a:lnSpc>
                <a:spcPts val="2566"/>
              </a:lnSpc>
              <a:buNone/>
            </a:pPr>
            <a:r>
              <a:rPr lang="en-US" sz="1604" dirty="0">
                <a:solidFill>
                  <a:srgbClr val="403C4E"/>
                </a:solidFill>
                <a:latin typeface="Open Sans" pitchFamily="34" charset="0"/>
                <a:ea typeface="Open Sans" pitchFamily="34" charset="-122"/>
                <a:cs typeface="Open Sans" pitchFamily="34" charset="-120"/>
              </a:rPr>
              <a:t>The larynx and pharynx are delicate structures that must be meticulously dissected and preserved to maintain the patient's ability to swallow and speak.</a:t>
            </a:r>
            <a:endParaRPr lang="en-US" sz="1604" dirty="0"/>
          </a:p>
        </p:txBody>
      </p:sp>
      <p:sp>
        <p:nvSpPr>
          <p:cNvPr id="15" name="Shape 12"/>
          <p:cNvSpPr/>
          <p:nvPr/>
        </p:nvSpPr>
        <p:spPr>
          <a:xfrm>
            <a:off x="7416998" y="5180647"/>
            <a:ext cx="4736425" cy="2492216"/>
          </a:xfrm>
          <a:prstGeom prst="roundRect">
            <a:avLst>
              <a:gd name="adj" fmla="val 3678"/>
            </a:avLst>
          </a:prstGeom>
          <a:solidFill>
            <a:srgbClr val="FFD8CC"/>
          </a:solidFill>
          <a:ln w="7620">
            <a:solidFill>
              <a:srgbClr val="E5BEB2"/>
            </a:solidFill>
            <a:prstDash val="solid"/>
          </a:ln>
        </p:spPr>
      </p:sp>
      <p:sp>
        <p:nvSpPr>
          <p:cNvPr id="16" name="Text 13"/>
          <p:cNvSpPr/>
          <p:nvPr/>
        </p:nvSpPr>
        <p:spPr>
          <a:xfrm>
            <a:off x="7628215" y="5391864"/>
            <a:ext cx="2546390" cy="318254"/>
          </a:xfrm>
          <a:prstGeom prst="rect">
            <a:avLst/>
          </a:prstGeom>
          <a:noFill/>
          <a:ln/>
        </p:spPr>
        <p:txBody>
          <a:bodyPr wrap="none" rtlCol="0" anchor="t"/>
          <a:lstStyle/>
          <a:p>
            <a:pPr indent="0" marL="0">
              <a:lnSpc>
                <a:spcPts val="2506"/>
              </a:lnSpc>
              <a:buNone/>
            </a:pPr>
            <a:r>
              <a:rPr lang="en-US" sz="2005" b="1" dirty="0">
                <a:solidFill>
                  <a:srgbClr val="403C4E"/>
                </a:solidFill>
                <a:latin typeface="Merriweather" pitchFamily="34" charset="0"/>
                <a:ea typeface="Merriweather" pitchFamily="34" charset="-122"/>
                <a:cs typeface="Merriweather" pitchFamily="34" charset="-120"/>
              </a:rPr>
              <a:t>Nerves and Muscles</a:t>
            </a:r>
            <a:endParaRPr lang="en-US" sz="2005" dirty="0"/>
          </a:p>
        </p:txBody>
      </p:sp>
      <p:sp>
        <p:nvSpPr>
          <p:cNvPr id="17" name="Text 14"/>
          <p:cNvSpPr/>
          <p:nvPr/>
        </p:nvSpPr>
        <p:spPr>
          <a:xfrm>
            <a:off x="7628215" y="5832277"/>
            <a:ext cx="4313992" cy="1629370"/>
          </a:xfrm>
          <a:prstGeom prst="rect">
            <a:avLst/>
          </a:prstGeom>
          <a:noFill/>
          <a:ln/>
        </p:spPr>
        <p:txBody>
          <a:bodyPr wrap="square" rtlCol="0" anchor="t"/>
          <a:lstStyle/>
          <a:p>
            <a:pPr indent="0" marL="0">
              <a:lnSpc>
                <a:spcPts val="2566"/>
              </a:lnSpc>
              <a:buNone/>
            </a:pPr>
            <a:r>
              <a:rPr lang="en-US" sz="1604" dirty="0">
                <a:solidFill>
                  <a:srgbClr val="403C4E"/>
                </a:solidFill>
                <a:latin typeface="Open Sans" pitchFamily="34" charset="0"/>
                <a:ea typeface="Open Sans" pitchFamily="34" charset="-122"/>
                <a:cs typeface="Open Sans" pitchFamily="34" charset="-120"/>
              </a:rPr>
              <a:t>Cranial nerves, such as the spinal accessory nerve and the recurrent laryngeal nerve, as well as the infrahyoid muscles, must be identified and protected during neck dissections.</a:t>
            </a:r>
            <a:endParaRPr lang="en-US" sz="1604"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7620" y="0"/>
            <a:ext cx="3657600" cy="8229600"/>
          </a:xfrm>
          <a:prstGeom prst="rect">
            <a:avLst/>
          </a:prstGeom>
        </p:spPr>
      </p:pic>
      <p:sp>
        <p:nvSpPr>
          <p:cNvPr id="5" name="Text 1"/>
          <p:cNvSpPr/>
          <p:nvPr/>
        </p:nvSpPr>
        <p:spPr>
          <a:xfrm>
            <a:off x="4715589" y="751880"/>
            <a:ext cx="8856821" cy="1165146"/>
          </a:xfrm>
          <a:prstGeom prst="rect">
            <a:avLst/>
          </a:prstGeom>
          <a:noFill/>
          <a:ln/>
        </p:spPr>
        <p:txBody>
          <a:bodyPr wrap="square" rtlCol="0" anchor="t"/>
          <a:lstStyle/>
          <a:p>
            <a:pPr indent="0" marL="0">
              <a:lnSpc>
                <a:spcPts val="4588"/>
              </a:lnSpc>
              <a:buNone/>
            </a:pPr>
            <a:r>
              <a:rPr lang="en-US" sz="3670" b="1" dirty="0">
                <a:solidFill>
                  <a:srgbClr val="403C4E"/>
                </a:solidFill>
                <a:latin typeface="Merriweather" pitchFamily="34" charset="0"/>
                <a:ea typeface="Merriweather" pitchFamily="34" charset="-122"/>
                <a:cs typeface="Merriweather" pitchFamily="34" charset="-120"/>
              </a:rPr>
              <a:t>Lymph Nodes and Lymphatic Drainage</a:t>
            </a:r>
            <a:endParaRPr lang="en-US" sz="3670" dirty="0"/>
          </a:p>
        </p:txBody>
      </p:sp>
      <p:sp>
        <p:nvSpPr>
          <p:cNvPr id="6" name="Text 2"/>
          <p:cNvSpPr/>
          <p:nvPr/>
        </p:nvSpPr>
        <p:spPr>
          <a:xfrm>
            <a:off x="4715589" y="2196703"/>
            <a:ext cx="8856821" cy="596503"/>
          </a:xfrm>
          <a:prstGeom prst="rect">
            <a:avLst/>
          </a:prstGeom>
          <a:noFill/>
          <a:ln/>
        </p:spPr>
        <p:txBody>
          <a:bodyPr wrap="square" rtlCol="0" anchor="t"/>
          <a:lstStyle/>
          <a:p>
            <a:pPr indent="0" marL="0">
              <a:lnSpc>
                <a:spcPts val="2349"/>
              </a:lnSpc>
              <a:buNone/>
            </a:pPr>
            <a:r>
              <a:rPr lang="en-US" sz="1468" dirty="0">
                <a:solidFill>
                  <a:srgbClr val="403C4E"/>
                </a:solidFill>
                <a:latin typeface="Open Sans" pitchFamily="34" charset="0"/>
                <a:ea typeface="Open Sans" pitchFamily="34" charset="-122"/>
                <a:cs typeface="Open Sans" pitchFamily="34" charset="-120"/>
              </a:rPr>
              <a:t>The lymphatic system plays a crucial role in the spread of head and neck cancers, making the thorough examination and dissection of lymph nodes an essential component of neck dissections.</a:t>
            </a:r>
            <a:endParaRPr lang="en-US" sz="1468" dirty="0"/>
          </a:p>
        </p:txBody>
      </p:sp>
      <p:pic>
        <p:nvPicPr>
          <p:cNvPr id="7" name="Image 2" descr="preencoded.png">    </p:cNvPr>
          <p:cNvPicPr>
            <a:picLocks noChangeAspect="1"/>
          </p:cNvPicPr>
          <p:nvPr/>
        </p:nvPicPr>
        <p:blipFill>
          <a:blip r:embed="rId3"/>
          <a:stretch>
            <a:fillRect/>
          </a:stretch>
        </p:blipFill>
        <p:spPr>
          <a:xfrm>
            <a:off x="4715589" y="3002875"/>
            <a:ext cx="932259" cy="1491615"/>
          </a:xfrm>
          <a:prstGeom prst="rect">
            <a:avLst/>
          </a:prstGeom>
        </p:spPr>
      </p:pic>
      <p:sp>
        <p:nvSpPr>
          <p:cNvPr id="8" name="Text 3"/>
          <p:cNvSpPr/>
          <p:nvPr/>
        </p:nvSpPr>
        <p:spPr>
          <a:xfrm>
            <a:off x="5927527" y="3189327"/>
            <a:ext cx="2330648" cy="291346"/>
          </a:xfrm>
          <a:prstGeom prst="rect">
            <a:avLst/>
          </a:prstGeom>
          <a:noFill/>
          <a:ln/>
        </p:spPr>
        <p:txBody>
          <a:bodyPr wrap="none" rtlCol="0" anchor="t"/>
          <a:lstStyle/>
          <a:p>
            <a:pPr algn="l" indent="0" marL="0">
              <a:lnSpc>
                <a:spcPts val="2294"/>
              </a:lnSpc>
              <a:buNone/>
            </a:pPr>
            <a:r>
              <a:rPr lang="en-US" sz="1835" b="1" dirty="0">
                <a:solidFill>
                  <a:srgbClr val="403C4E"/>
                </a:solidFill>
                <a:latin typeface="Merriweather" pitchFamily="34" charset="0"/>
                <a:ea typeface="Merriweather" pitchFamily="34" charset="-122"/>
                <a:cs typeface="Merriweather" pitchFamily="34" charset="-120"/>
              </a:rPr>
              <a:t>Levels of the Neck</a:t>
            </a:r>
            <a:endParaRPr lang="en-US" sz="1835" dirty="0"/>
          </a:p>
        </p:txBody>
      </p:sp>
      <p:sp>
        <p:nvSpPr>
          <p:cNvPr id="9" name="Text 4"/>
          <p:cNvSpPr/>
          <p:nvPr/>
        </p:nvSpPr>
        <p:spPr>
          <a:xfrm>
            <a:off x="5927527" y="3592473"/>
            <a:ext cx="7644884" cy="596503"/>
          </a:xfrm>
          <a:prstGeom prst="rect">
            <a:avLst/>
          </a:prstGeom>
          <a:noFill/>
          <a:ln/>
        </p:spPr>
        <p:txBody>
          <a:bodyPr wrap="square" rtlCol="0" anchor="t"/>
          <a:lstStyle/>
          <a:p>
            <a:pPr algn="l" indent="0" marL="0">
              <a:lnSpc>
                <a:spcPts val="2349"/>
              </a:lnSpc>
              <a:buNone/>
            </a:pPr>
            <a:r>
              <a:rPr lang="en-US" sz="1468" dirty="0">
                <a:solidFill>
                  <a:srgbClr val="403C4E"/>
                </a:solidFill>
                <a:latin typeface="Open Sans" pitchFamily="34" charset="0"/>
                <a:ea typeface="Open Sans" pitchFamily="34" charset="-122"/>
                <a:cs typeface="Open Sans" pitchFamily="34" charset="-120"/>
              </a:rPr>
              <a:t>Neck lymph nodes are organized into distinct levels, each with its own clinical significance in terms of cancer staging and treatment.</a:t>
            </a:r>
            <a:endParaRPr lang="en-US" sz="1468" dirty="0"/>
          </a:p>
        </p:txBody>
      </p:sp>
      <p:pic>
        <p:nvPicPr>
          <p:cNvPr id="10" name="Image 3" descr="preencoded.png">    </p:cNvPr>
          <p:cNvPicPr>
            <a:picLocks noChangeAspect="1"/>
          </p:cNvPicPr>
          <p:nvPr/>
        </p:nvPicPr>
        <p:blipFill>
          <a:blip r:embed="rId4"/>
          <a:stretch>
            <a:fillRect/>
          </a:stretch>
        </p:blipFill>
        <p:spPr>
          <a:xfrm>
            <a:off x="4715589" y="4494490"/>
            <a:ext cx="932259" cy="1491615"/>
          </a:xfrm>
          <a:prstGeom prst="rect">
            <a:avLst/>
          </a:prstGeom>
        </p:spPr>
      </p:pic>
      <p:sp>
        <p:nvSpPr>
          <p:cNvPr id="11" name="Text 5"/>
          <p:cNvSpPr/>
          <p:nvPr/>
        </p:nvSpPr>
        <p:spPr>
          <a:xfrm>
            <a:off x="5927527" y="4680942"/>
            <a:ext cx="2369701" cy="291346"/>
          </a:xfrm>
          <a:prstGeom prst="rect">
            <a:avLst/>
          </a:prstGeom>
          <a:noFill/>
          <a:ln/>
        </p:spPr>
        <p:txBody>
          <a:bodyPr wrap="none" rtlCol="0" anchor="t"/>
          <a:lstStyle/>
          <a:p>
            <a:pPr algn="l" indent="0" marL="0">
              <a:lnSpc>
                <a:spcPts val="2294"/>
              </a:lnSpc>
              <a:buNone/>
            </a:pPr>
            <a:r>
              <a:rPr lang="en-US" sz="1835" b="1" dirty="0">
                <a:solidFill>
                  <a:srgbClr val="403C4E"/>
                </a:solidFill>
                <a:latin typeface="Merriweather" pitchFamily="34" charset="0"/>
                <a:ea typeface="Merriweather" pitchFamily="34" charset="-122"/>
                <a:cs typeface="Merriweather" pitchFamily="34" charset="-120"/>
              </a:rPr>
              <a:t>Lymphatic Drainage</a:t>
            </a:r>
            <a:endParaRPr lang="en-US" sz="1835" dirty="0"/>
          </a:p>
        </p:txBody>
      </p:sp>
      <p:sp>
        <p:nvSpPr>
          <p:cNvPr id="12" name="Text 6"/>
          <p:cNvSpPr/>
          <p:nvPr/>
        </p:nvSpPr>
        <p:spPr>
          <a:xfrm>
            <a:off x="5927527" y="5084088"/>
            <a:ext cx="7644884" cy="596503"/>
          </a:xfrm>
          <a:prstGeom prst="rect">
            <a:avLst/>
          </a:prstGeom>
          <a:noFill/>
          <a:ln/>
        </p:spPr>
        <p:txBody>
          <a:bodyPr wrap="square" rtlCol="0" anchor="t"/>
          <a:lstStyle/>
          <a:p>
            <a:pPr algn="l" indent="0" marL="0">
              <a:lnSpc>
                <a:spcPts val="2349"/>
              </a:lnSpc>
              <a:buNone/>
            </a:pPr>
            <a:r>
              <a:rPr lang="en-US" sz="1468" dirty="0">
                <a:solidFill>
                  <a:srgbClr val="403C4E"/>
                </a:solidFill>
                <a:latin typeface="Open Sans" pitchFamily="34" charset="0"/>
                <a:ea typeface="Open Sans" pitchFamily="34" charset="-122"/>
                <a:cs typeface="Open Sans" pitchFamily="34" charset="-120"/>
              </a:rPr>
              <a:t>Understanding the complex lymphatic drainage patterns of the neck is critical for identifying and removing all potentially involved lymph nodes.</a:t>
            </a:r>
            <a:endParaRPr lang="en-US" sz="1468" dirty="0"/>
          </a:p>
        </p:txBody>
      </p:sp>
      <p:pic>
        <p:nvPicPr>
          <p:cNvPr id="13" name="Image 4" descr="preencoded.png">    </p:cNvPr>
          <p:cNvPicPr>
            <a:picLocks noChangeAspect="1"/>
          </p:cNvPicPr>
          <p:nvPr/>
        </p:nvPicPr>
        <p:blipFill>
          <a:blip r:embed="rId5"/>
          <a:stretch>
            <a:fillRect/>
          </a:stretch>
        </p:blipFill>
        <p:spPr>
          <a:xfrm>
            <a:off x="4715589" y="5986105"/>
            <a:ext cx="932259" cy="1491615"/>
          </a:xfrm>
          <a:prstGeom prst="rect">
            <a:avLst/>
          </a:prstGeom>
        </p:spPr>
      </p:pic>
      <p:sp>
        <p:nvSpPr>
          <p:cNvPr id="14" name="Text 7"/>
          <p:cNvSpPr/>
          <p:nvPr/>
        </p:nvSpPr>
        <p:spPr>
          <a:xfrm>
            <a:off x="5927527" y="6172557"/>
            <a:ext cx="2330648" cy="291346"/>
          </a:xfrm>
          <a:prstGeom prst="rect">
            <a:avLst/>
          </a:prstGeom>
          <a:noFill/>
          <a:ln/>
        </p:spPr>
        <p:txBody>
          <a:bodyPr wrap="none" rtlCol="0" anchor="t"/>
          <a:lstStyle/>
          <a:p>
            <a:pPr algn="l" indent="0" marL="0">
              <a:lnSpc>
                <a:spcPts val="2294"/>
              </a:lnSpc>
              <a:buNone/>
            </a:pPr>
            <a:r>
              <a:rPr lang="en-US" sz="1835" b="1" dirty="0">
                <a:solidFill>
                  <a:srgbClr val="403C4E"/>
                </a:solidFill>
                <a:latin typeface="Merriweather" pitchFamily="34" charset="0"/>
                <a:ea typeface="Merriweather" pitchFamily="34" charset="-122"/>
                <a:cs typeface="Merriweather" pitchFamily="34" charset="-120"/>
              </a:rPr>
              <a:t>Surgical Approach</a:t>
            </a:r>
            <a:endParaRPr lang="en-US" sz="1835" dirty="0"/>
          </a:p>
        </p:txBody>
      </p:sp>
      <p:sp>
        <p:nvSpPr>
          <p:cNvPr id="15" name="Text 8"/>
          <p:cNvSpPr/>
          <p:nvPr/>
        </p:nvSpPr>
        <p:spPr>
          <a:xfrm>
            <a:off x="5927527" y="6575703"/>
            <a:ext cx="7644884" cy="596503"/>
          </a:xfrm>
          <a:prstGeom prst="rect">
            <a:avLst/>
          </a:prstGeom>
          <a:noFill/>
          <a:ln/>
        </p:spPr>
        <p:txBody>
          <a:bodyPr wrap="square" rtlCol="0" anchor="t"/>
          <a:lstStyle/>
          <a:p>
            <a:pPr algn="l" indent="0" marL="0">
              <a:lnSpc>
                <a:spcPts val="2349"/>
              </a:lnSpc>
              <a:buNone/>
            </a:pPr>
            <a:r>
              <a:rPr lang="en-US" sz="1468" dirty="0">
                <a:solidFill>
                  <a:srgbClr val="403C4E"/>
                </a:solidFill>
                <a:latin typeface="Open Sans" pitchFamily="34" charset="0"/>
                <a:ea typeface="Open Sans" pitchFamily="34" charset="-122"/>
                <a:cs typeface="Open Sans" pitchFamily="34" charset="-120"/>
              </a:rPr>
              <a:t>Neck dissections may involve selective, modified radical, or radical approaches, depending on the extent of lymph node involvement and the specific clinical scenario.</a:t>
            </a:r>
            <a:endParaRPr lang="en-US" sz="1468"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9920049"/>
          </a:xfrm>
          <a:prstGeom prst="rect">
            <a:avLst/>
          </a:prstGeom>
          <a:solidFill>
            <a:srgbClr val="FFFFFF"/>
          </a:solidFill>
          <a:ln/>
        </p:spPr>
      </p:sp>
      <p:sp>
        <p:nvSpPr>
          <p:cNvPr id="4" name="Text 1"/>
          <p:cNvSpPr/>
          <p:nvPr/>
        </p:nvSpPr>
        <p:spPr>
          <a:xfrm>
            <a:off x="3621167" y="427673"/>
            <a:ext cx="7091839" cy="486013"/>
          </a:xfrm>
          <a:prstGeom prst="rect">
            <a:avLst/>
          </a:prstGeom>
          <a:noFill/>
          <a:ln/>
        </p:spPr>
        <p:txBody>
          <a:bodyPr wrap="none" rtlCol="0" anchor="t"/>
          <a:lstStyle/>
          <a:p>
            <a:pPr indent="0" marL="0">
              <a:lnSpc>
                <a:spcPts val="3827"/>
              </a:lnSpc>
              <a:buNone/>
            </a:pPr>
            <a:r>
              <a:rPr lang="en-US" sz="3062" b="1" dirty="0">
                <a:solidFill>
                  <a:srgbClr val="403C4E"/>
                </a:solidFill>
                <a:latin typeface="Merriweather" pitchFamily="34" charset="0"/>
                <a:ea typeface="Merriweather" pitchFamily="34" charset="-122"/>
                <a:cs typeface="Merriweather" pitchFamily="34" charset="-120"/>
              </a:rPr>
              <a:t>Cranial Nerves and their Importance</a:t>
            </a:r>
            <a:endParaRPr lang="en-US" sz="3062" dirty="0"/>
          </a:p>
        </p:txBody>
      </p:sp>
      <p:sp>
        <p:nvSpPr>
          <p:cNvPr id="5" name="Text 2"/>
          <p:cNvSpPr/>
          <p:nvPr/>
        </p:nvSpPr>
        <p:spPr>
          <a:xfrm>
            <a:off x="3621167" y="1224677"/>
            <a:ext cx="7388066" cy="746165"/>
          </a:xfrm>
          <a:prstGeom prst="rect">
            <a:avLst/>
          </a:prstGeom>
          <a:noFill/>
          <a:ln/>
        </p:spPr>
        <p:txBody>
          <a:bodyPr wrap="square" rtlCol="0" anchor="t"/>
          <a:lstStyle/>
          <a:p>
            <a:pPr indent="0" marL="0">
              <a:lnSpc>
                <a:spcPts val="1960"/>
              </a:lnSpc>
              <a:buNone/>
            </a:pPr>
            <a:r>
              <a:rPr lang="en-US" sz="1225" dirty="0">
                <a:solidFill>
                  <a:srgbClr val="403C4E"/>
                </a:solidFill>
                <a:latin typeface="Open Sans" pitchFamily="34" charset="0"/>
                <a:ea typeface="Open Sans" pitchFamily="34" charset="-122"/>
                <a:cs typeface="Open Sans" pitchFamily="34" charset="-120"/>
              </a:rPr>
              <a:t>The cranial nerves that traverse the neck region are critical structures that must be identified and preserved during neck dissections to avoid serious complications, such as paralysis or sensory deficits.</a:t>
            </a:r>
            <a:endParaRPr lang="en-US" sz="1225" dirty="0"/>
          </a:p>
        </p:txBody>
      </p:sp>
      <p:pic>
        <p:nvPicPr>
          <p:cNvPr id="6" name="Image 1" descr="preencoded.png">    </p:cNvPr>
          <p:cNvPicPr>
            <a:picLocks noChangeAspect="1"/>
          </p:cNvPicPr>
          <p:nvPr/>
        </p:nvPicPr>
        <p:blipFill>
          <a:blip r:embed="rId2"/>
          <a:stretch>
            <a:fillRect/>
          </a:stretch>
        </p:blipFill>
        <p:spPr>
          <a:xfrm>
            <a:off x="3621167" y="2145744"/>
            <a:ext cx="388739" cy="388739"/>
          </a:xfrm>
          <a:prstGeom prst="rect">
            <a:avLst/>
          </a:prstGeom>
        </p:spPr>
      </p:pic>
      <p:sp>
        <p:nvSpPr>
          <p:cNvPr id="7" name="Text 3"/>
          <p:cNvSpPr/>
          <p:nvPr/>
        </p:nvSpPr>
        <p:spPr>
          <a:xfrm>
            <a:off x="3621167" y="2689979"/>
            <a:ext cx="2252543" cy="243007"/>
          </a:xfrm>
          <a:prstGeom prst="rect">
            <a:avLst/>
          </a:prstGeom>
          <a:noFill/>
          <a:ln/>
        </p:spPr>
        <p:txBody>
          <a:bodyPr wrap="none" rtlCol="0" anchor="t"/>
          <a:lstStyle/>
          <a:p>
            <a:pPr algn="l" indent="0" marL="0">
              <a:lnSpc>
                <a:spcPts val="1914"/>
              </a:lnSpc>
              <a:buNone/>
            </a:pPr>
            <a:r>
              <a:rPr lang="en-US" sz="1531" b="1" dirty="0">
                <a:solidFill>
                  <a:srgbClr val="403C4E"/>
                </a:solidFill>
                <a:latin typeface="Merriweather" pitchFamily="34" charset="0"/>
                <a:ea typeface="Merriweather" pitchFamily="34" charset="-122"/>
                <a:cs typeface="Merriweather" pitchFamily="34" charset="-120"/>
              </a:rPr>
              <a:t>Spinal Accessory Nerve</a:t>
            </a:r>
            <a:endParaRPr lang="en-US" sz="1531" dirty="0"/>
          </a:p>
        </p:txBody>
      </p:sp>
      <p:sp>
        <p:nvSpPr>
          <p:cNvPr id="8" name="Text 4"/>
          <p:cNvSpPr/>
          <p:nvPr/>
        </p:nvSpPr>
        <p:spPr>
          <a:xfrm>
            <a:off x="3621167" y="3026212"/>
            <a:ext cx="3577352" cy="746165"/>
          </a:xfrm>
          <a:prstGeom prst="rect">
            <a:avLst/>
          </a:prstGeom>
          <a:noFill/>
          <a:ln/>
        </p:spPr>
        <p:txBody>
          <a:bodyPr wrap="square" rtlCol="0" anchor="t"/>
          <a:lstStyle/>
          <a:p>
            <a:pPr algn="l" indent="0" marL="0">
              <a:lnSpc>
                <a:spcPts val="1960"/>
              </a:lnSpc>
              <a:buNone/>
            </a:pPr>
            <a:r>
              <a:rPr lang="en-US" sz="1225" dirty="0">
                <a:solidFill>
                  <a:srgbClr val="403C4E"/>
                </a:solidFill>
                <a:latin typeface="Open Sans" pitchFamily="34" charset="0"/>
                <a:ea typeface="Open Sans" pitchFamily="34" charset="-122"/>
                <a:cs typeface="Open Sans" pitchFamily="34" charset="-120"/>
              </a:rPr>
              <a:t>The spinal accessory nerve (CN XI) controls the sternocleidomastoid and trapezius muscles, and must be carefully dissected and preserved.</a:t>
            </a:r>
            <a:endParaRPr lang="en-US" sz="1225" dirty="0"/>
          </a:p>
        </p:txBody>
      </p:sp>
      <p:pic>
        <p:nvPicPr>
          <p:cNvPr id="9" name="Image 2" descr="preencoded.png">    </p:cNvPr>
          <p:cNvPicPr>
            <a:picLocks noChangeAspect="1"/>
          </p:cNvPicPr>
          <p:nvPr/>
        </p:nvPicPr>
        <p:blipFill>
          <a:blip r:embed="rId3"/>
          <a:stretch>
            <a:fillRect/>
          </a:stretch>
        </p:blipFill>
        <p:spPr>
          <a:xfrm>
            <a:off x="7431762" y="2145744"/>
            <a:ext cx="388739" cy="388739"/>
          </a:xfrm>
          <a:prstGeom prst="rect">
            <a:avLst/>
          </a:prstGeom>
        </p:spPr>
      </p:pic>
      <p:sp>
        <p:nvSpPr>
          <p:cNvPr id="10" name="Text 5"/>
          <p:cNvSpPr/>
          <p:nvPr/>
        </p:nvSpPr>
        <p:spPr>
          <a:xfrm>
            <a:off x="7431762" y="2689979"/>
            <a:ext cx="1944172" cy="243007"/>
          </a:xfrm>
          <a:prstGeom prst="rect">
            <a:avLst/>
          </a:prstGeom>
          <a:noFill/>
          <a:ln/>
        </p:spPr>
        <p:txBody>
          <a:bodyPr wrap="none" rtlCol="0" anchor="t"/>
          <a:lstStyle/>
          <a:p>
            <a:pPr algn="l" indent="0" marL="0">
              <a:lnSpc>
                <a:spcPts val="1914"/>
              </a:lnSpc>
              <a:buNone/>
            </a:pPr>
            <a:r>
              <a:rPr lang="en-US" sz="1531" b="1" dirty="0">
                <a:solidFill>
                  <a:srgbClr val="403C4E"/>
                </a:solidFill>
                <a:latin typeface="Merriweather" pitchFamily="34" charset="0"/>
                <a:ea typeface="Merriweather" pitchFamily="34" charset="-122"/>
                <a:cs typeface="Merriweather" pitchFamily="34" charset="-120"/>
              </a:rPr>
              <a:t>Vagus Nerve</a:t>
            </a:r>
            <a:endParaRPr lang="en-US" sz="1531" dirty="0"/>
          </a:p>
        </p:txBody>
      </p:sp>
      <p:sp>
        <p:nvSpPr>
          <p:cNvPr id="11" name="Text 6"/>
          <p:cNvSpPr/>
          <p:nvPr/>
        </p:nvSpPr>
        <p:spPr>
          <a:xfrm>
            <a:off x="7431762" y="3026212"/>
            <a:ext cx="3577471" cy="746165"/>
          </a:xfrm>
          <a:prstGeom prst="rect">
            <a:avLst/>
          </a:prstGeom>
          <a:noFill/>
          <a:ln/>
        </p:spPr>
        <p:txBody>
          <a:bodyPr wrap="square" rtlCol="0" anchor="t"/>
          <a:lstStyle/>
          <a:p>
            <a:pPr algn="l" indent="0" marL="0">
              <a:lnSpc>
                <a:spcPts val="1960"/>
              </a:lnSpc>
              <a:buNone/>
            </a:pPr>
            <a:r>
              <a:rPr lang="en-US" sz="1225" dirty="0">
                <a:solidFill>
                  <a:srgbClr val="403C4E"/>
                </a:solidFill>
                <a:latin typeface="Open Sans" pitchFamily="34" charset="0"/>
                <a:ea typeface="Open Sans" pitchFamily="34" charset="-122"/>
                <a:cs typeface="Open Sans" pitchFamily="34" charset="-120"/>
              </a:rPr>
              <a:t>The vagus nerve (CN X) provides innervation to the pharynx, larynx, and other vital structures, and must be identified and protected.</a:t>
            </a:r>
            <a:endParaRPr lang="en-US" sz="1225" dirty="0"/>
          </a:p>
        </p:txBody>
      </p:sp>
      <p:sp>
        <p:nvSpPr>
          <p:cNvPr id="12" name="Text 7"/>
          <p:cNvSpPr/>
          <p:nvPr/>
        </p:nvSpPr>
        <p:spPr>
          <a:xfrm>
            <a:off x="7431762" y="3865602"/>
            <a:ext cx="2610803" cy="243007"/>
          </a:xfrm>
          <a:prstGeom prst="rect">
            <a:avLst/>
          </a:prstGeom>
          <a:noFill/>
          <a:ln/>
        </p:spPr>
        <p:txBody>
          <a:bodyPr wrap="none" rtlCol="0" anchor="t"/>
          <a:lstStyle/>
          <a:p>
            <a:pPr algn="l" indent="0" marL="0">
              <a:lnSpc>
                <a:spcPts val="1914"/>
              </a:lnSpc>
              <a:buNone/>
            </a:pPr>
            <a:r>
              <a:rPr lang="en-US" sz="1531" b="1" dirty="0">
                <a:solidFill>
                  <a:srgbClr val="403C4E"/>
                </a:solidFill>
                <a:latin typeface="Merriweather" pitchFamily="34" charset="0"/>
                <a:ea typeface="Merriweather" pitchFamily="34" charset="-122"/>
                <a:cs typeface="Merriweather" pitchFamily="34" charset="-120"/>
              </a:rPr>
              <a:t>Recurrent Laryngeal Nerve</a:t>
            </a:r>
            <a:endParaRPr lang="en-US" sz="1531" dirty="0"/>
          </a:p>
        </p:txBody>
      </p:sp>
      <p:sp>
        <p:nvSpPr>
          <p:cNvPr id="13" name="Text 8"/>
          <p:cNvSpPr/>
          <p:nvPr/>
        </p:nvSpPr>
        <p:spPr>
          <a:xfrm>
            <a:off x="7431762" y="4201835"/>
            <a:ext cx="3577471" cy="994886"/>
          </a:xfrm>
          <a:prstGeom prst="rect">
            <a:avLst/>
          </a:prstGeom>
          <a:noFill/>
          <a:ln/>
        </p:spPr>
        <p:txBody>
          <a:bodyPr wrap="square" rtlCol="0" anchor="t"/>
          <a:lstStyle/>
          <a:p>
            <a:pPr algn="l" indent="0" marL="0">
              <a:lnSpc>
                <a:spcPts val="1960"/>
              </a:lnSpc>
              <a:buNone/>
            </a:pPr>
            <a:r>
              <a:rPr lang="en-US" sz="1225" dirty="0">
                <a:solidFill>
                  <a:srgbClr val="403C4E"/>
                </a:solidFill>
                <a:latin typeface="Open Sans" pitchFamily="34" charset="0"/>
                <a:ea typeface="Open Sans" pitchFamily="34" charset="-122"/>
                <a:cs typeface="Open Sans" pitchFamily="34" charset="-120"/>
              </a:rPr>
              <a:t>The recurrent laryngeal branch of the vagus nerve controls the laryngeal muscles, and its preservation is crucial to maintain the patient's voice and swallowing function.</a:t>
            </a:r>
            <a:endParaRPr lang="en-US" sz="1225" dirty="0"/>
          </a:p>
        </p:txBody>
      </p:sp>
      <p:sp>
        <p:nvSpPr>
          <p:cNvPr id="14" name="Text 9"/>
          <p:cNvSpPr/>
          <p:nvPr/>
        </p:nvSpPr>
        <p:spPr>
          <a:xfrm>
            <a:off x="7431762" y="5289947"/>
            <a:ext cx="2019776" cy="243007"/>
          </a:xfrm>
          <a:prstGeom prst="rect">
            <a:avLst/>
          </a:prstGeom>
          <a:noFill/>
          <a:ln/>
        </p:spPr>
        <p:txBody>
          <a:bodyPr wrap="none" rtlCol="0" anchor="t"/>
          <a:lstStyle/>
          <a:p>
            <a:pPr algn="l" indent="0" marL="0">
              <a:lnSpc>
                <a:spcPts val="1914"/>
              </a:lnSpc>
              <a:buNone/>
            </a:pPr>
            <a:r>
              <a:rPr lang="en-US" sz="1531" b="1" dirty="0">
                <a:solidFill>
                  <a:srgbClr val="403C4E"/>
                </a:solidFill>
                <a:latin typeface="Merriweather" pitchFamily="34" charset="0"/>
                <a:ea typeface="Merriweather" pitchFamily="34" charset="-122"/>
                <a:cs typeface="Merriweather" pitchFamily="34" charset="-120"/>
              </a:rPr>
              <a:t>Other Cranial Nerves</a:t>
            </a:r>
            <a:endParaRPr lang="en-US" sz="1531" dirty="0"/>
          </a:p>
        </p:txBody>
      </p:sp>
      <p:sp>
        <p:nvSpPr>
          <p:cNvPr id="15" name="Text 10"/>
          <p:cNvSpPr/>
          <p:nvPr/>
        </p:nvSpPr>
        <p:spPr>
          <a:xfrm>
            <a:off x="7431762" y="5626179"/>
            <a:ext cx="3577471" cy="1243608"/>
          </a:xfrm>
          <a:prstGeom prst="rect">
            <a:avLst/>
          </a:prstGeom>
          <a:noFill/>
          <a:ln/>
        </p:spPr>
        <p:txBody>
          <a:bodyPr wrap="square" rtlCol="0" anchor="t"/>
          <a:lstStyle/>
          <a:p>
            <a:pPr algn="l" indent="0" marL="0">
              <a:lnSpc>
                <a:spcPts val="1960"/>
              </a:lnSpc>
              <a:buNone/>
            </a:pPr>
            <a:r>
              <a:rPr lang="en-US" sz="1225" dirty="0">
                <a:solidFill>
                  <a:srgbClr val="403C4E"/>
                </a:solidFill>
                <a:latin typeface="Open Sans" pitchFamily="34" charset="0"/>
                <a:ea typeface="Open Sans" pitchFamily="34" charset="-122"/>
                <a:cs typeface="Open Sans" pitchFamily="34" charset="-120"/>
              </a:rPr>
              <a:t>Additional cranial nerves, such as the hypoglossal nerve (CN XII) and the glossopharyngeal nerve (CN IX), may also be encountered and must be carefully identified and preserved.</a:t>
            </a:r>
            <a:endParaRPr lang="en-US" sz="1225" dirty="0"/>
          </a:p>
        </p:txBody>
      </p:sp>
      <p:pic>
        <p:nvPicPr>
          <p:cNvPr id="16" name="Image 3" descr="preencoded.png">    </p:cNvPr>
          <p:cNvPicPr>
            <a:picLocks noChangeAspect="1"/>
          </p:cNvPicPr>
          <p:nvPr/>
        </p:nvPicPr>
        <p:blipFill>
          <a:blip r:embed="rId4"/>
          <a:stretch>
            <a:fillRect/>
          </a:stretch>
        </p:blipFill>
        <p:spPr>
          <a:xfrm>
            <a:off x="7431762" y="7044690"/>
            <a:ext cx="3577471" cy="24476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46983"/>
          </a:xfrm>
          <a:prstGeom prst="rect">
            <a:avLst/>
          </a:prstGeom>
          <a:solidFill>
            <a:srgbClr val="FFFFFF"/>
          </a:solidFill>
          <a:ln/>
        </p:spPr>
      </p:sp>
      <p:sp>
        <p:nvSpPr>
          <p:cNvPr id="4" name="Text 1"/>
          <p:cNvSpPr/>
          <p:nvPr/>
        </p:nvSpPr>
        <p:spPr>
          <a:xfrm>
            <a:off x="2879884" y="513517"/>
            <a:ext cx="7290316" cy="583525"/>
          </a:xfrm>
          <a:prstGeom prst="rect">
            <a:avLst/>
          </a:prstGeom>
          <a:noFill/>
          <a:ln/>
        </p:spPr>
        <p:txBody>
          <a:bodyPr wrap="none" rtlCol="0" anchor="t"/>
          <a:lstStyle/>
          <a:p>
            <a:pPr indent="0" marL="0">
              <a:lnSpc>
                <a:spcPts val="4595"/>
              </a:lnSpc>
              <a:buNone/>
            </a:pPr>
            <a:r>
              <a:rPr lang="en-US" sz="3676" b="1" dirty="0">
                <a:solidFill>
                  <a:srgbClr val="403C4E"/>
                </a:solidFill>
                <a:latin typeface="Merriweather" pitchFamily="34" charset="0"/>
                <a:ea typeface="Merriweather" pitchFamily="34" charset="-122"/>
                <a:cs typeface="Merriweather" pitchFamily="34" charset="-120"/>
              </a:rPr>
              <a:t>Conclusion and Key Takeaways</a:t>
            </a:r>
            <a:endParaRPr lang="en-US" sz="3676" dirty="0"/>
          </a:p>
        </p:txBody>
      </p:sp>
      <p:sp>
        <p:nvSpPr>
          <p:cNvPr id="5" name="Text 2"/>
          <p:cNvSpPr/>
          <p:nvPr/>
        </p:nvSpPr>
        <p:spPr>
          <a:xfrm>
            <a:off x="2879884" y="1470541"/>
            <a:ext cx="8870633" cy="1195388"/>
          </a:xfrm>
          <a:prstGeom prst="rect">
            <a:avLst/>
          </a:prstGeom>
          <a:noFill/>
          <a:ln/>
        </p:spPr>
        <p:txBody>
          <a:bodyPr wrap="squar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In conclusion, neck dissections are a complex and critical surgical procedure that require a thorough understanding of the neck's anatomy, key landmarks, and essential structures. By mastering these concepts, medical students can develop the necessary skills to perform safe and effective neck surgeries, ultimately improving patient outcomes.</a:t>
            </a:r>
            <a:endParaRPr lang="en-US" sz="1470" dirty="0"/>
          </a:p>
        </p:txBody>
      </p:sp>
      <p:sp>
        <p:nvSpPr>
          <p:cNvPr id="6" name="Shape 3"/>
          <p:cNvSpPr/>
          <p:nvPr/>
        </p:nvSpPr>
        <p:spPr>
          <a:xfrm>
            <a:off x="2879884" y="2875955"/>
            <a:ext cx="8870633" cy="4857512"/>
          </a:xfrm>
          <a:prstGeom prst="roundRect">
            <a:avLst>
              <a:gd name="adj" fmla="val 1730"/>
            </a:avLst>
          </a:prstGeom>
          <a:noFill/>
          <a:ln w="7620">
            <a:solidFill>
              <a:srgbClr val="000000">
                <a:alpha val="8000"/>
              </a:srgbClr>
            </a:solidFill>
            <a:prstDash val="solid"/>
          </a:ln>
        </p:spPr>
      </p:sp>
      <p:sp>
        <p:nvSpPr>
          <p:cNvPr id="7" name="Shape 4"/>
          <p:cNvSpPr/>
          <p:nvPr/>
        </p:nvSpPr>
        <p:spPr>
          <a:xfrm>
            <a:off x="2887504" y="2883575"/>
            <a:ext cx="8855393" cy="1135856"/>
          </a:xfrm>
          <a:prstGeom prst="rect">
            <a:avLst/>
          </a:prstGeom>
          <a:solidFill>
            <a:srgbClr val="FFFFFF">
              <a:alpha val="4000"/>
            </a:srgbClr>
          </a:solidFill>
          <a:ln/>
        </p:spPr>
      </p:sp>
      <p:sp>
        <p:nvSpPr>
          <p:cNvPr id="8" name="Text 5"/>
          <p:cNvSpPr/>
          <p:nvPr/>
        </p:nvSpPr>
        <p:spPr>
          <a:xfrm>
            <a:off x="3074194" y="3003233"/>
            <a:ext cx="4050506" cy="298847"/>
          </a:xfrm>
          <a:prstGeom prst="rect">
            <a:avLst/>
          </a:prstGeom>
          <a:noFill/>
          <a:ln/>
        </p:spPr>
        <p:txBody>
          <a:bodyPr wrap="non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Comprehensive Anatomy Knowledge</a:t>
            </a:r>
            <a:endParaRPr lang="en-US" sz="1470" dirty="0"/>
          </a:p>
        </p:txBody>
      </p:sp>
      <p:sp>
        <p:nvSpPr>
          <p:cNvPr id="9" name="Text 6"/>
          <p:cNvSpPr/>
          <p:nvPr/>
        </p:nvSpPr>
        <p:spPr>
          <a:xfrm>
            <a:off x="7505700" y="3003233"/>
            <a:ext cx="4050506" cy="896541"/>
          </a:xfrm>
          <a:prstGeom prst="rect">
            <a:avLst/>
          </a:prstGeom>
          <a:noFill/>
          <a:ln/>
        </p:spPr>
        <p:txBody>
          <a:bodyPr wrap="squar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Detailed understanding of the superficial and deep structures of the neck is essential for successful neck dissections.</a:t>
            </a:r>
            <a:endParaRPr lang="en-US" sz="1470" dirty="0"/>
          </a:p>
        </p:txBody>
      </p:sp>
      <p:sp>
        <p:nvSpPr>
          <p:cNvPr id="10" name="Shape 7"/>
          <p:cNvSpPr/>
          <p:nvPr/>
        </p:nvSpPr>
        <p:spPr>
          <a:xfrm>
            <a:off x="2887504" y="4019431"/>
            <a:ext cx="8855393" cy="1135856"/>
          </a:xfrm>
          <a:prstGeom prst="rect">
            <a:avLst/>
          </a:prstGeom>
          <a:solidFill>
            <a:srgbClr val="000000">
              <a:alpha val="4000"/>
            </a:srgbClr>
          </a:solidFill>
          <a:ln/>
        </p:spPr>
      </p:sp>
      <p:sp>
        <p:nvSpPr>
          <p:cNvPr id="11" name="Text 8"/>
          <p:cNvSpPr/>
          <p:nvPr/>
        </p:nvSpPr>
        <p:spPr>
          <a:xfrm>
            <a:off x="3074194" y="4139089"/>
            <a:ext cx="4050506" cy="298847"/>
          </a:xfrm>
          <a:prstGeom prst="rect">
            <a:avLst/>
          </a:prstGeom>
          <a:noFill/>
          <a:ln/>
        </p:spPr>
        <p:txBody>
          <a:bodyPr wrap="non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Identification of Surgical Landmarks</a:t>
            </a:r>
            <a:endParaRPr lang="en-US" sz="1470" dirty="0"/>
          </a:p>
        </p:txBody>
      </p:sp>
      <p:sp>
        <p:nvSpPr>
          <p:cNvPr id="12" name="Text 9"/>
          <p:cNvSpPr/>
          <p:nvPr/>
        </p:nvSpPr>
        <p:spPr>
          <a:xfrm>
            <a:off x="7505700" y="4139089"/>
            <a:ext cx="4050506" cy="896541"/>
          </a:xfrm>
          <a:prstGeom prst="rect">
            <a:avLst/>
          </a:prstGeom>
          <a:noFill/>
          <a:ln/>
        </p:spPr>
        <p:txBody>
          <a:bodyPr wrap="squar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Recognizing key anatomical landmarks is crucial for planning appropriate surgical approaches and incisions.</a:t>
            </a:r>
            <a:endParaRPr lang="en-US" sz="1470" dirty="0"/>
          </a:p>
        </p:txBody>
      </p:sp>
      <p:sp>
        <p:nvSpPr>
          <p:cNvPr id="13" name="Shape 10"/>
          <p:cNvSpPr/>
          <p:nvPr/>
        </p:nvSpPr>
        <p:spPr>
          <a:xfrm>
            <a:off x="2887504" y="5155287"/>
            <a:ext cx="8855393" cy="1434703"/>
          </a:xfrm>
          <a:prstGeom prst="rect">
            <a:avLst/>
          </a:prstGeom>
          <a:solidFill>
            <a:srgbClr val="FFFFFF">
              <a:alpha val="4000"/>
            </a:srgbClr>
          </a:solidFill>
          <a:ln/>
        </p:spPr>
      </p:sp>
      <p:sp>
        <p:nvSpPr>
          <p:cNvPr id="14" name="Text 11"/>
          <p:cNvSpPr/>
          <p:nvPr/>
        </p:nvSpPr>
        <p:spPr>
          <a:xfrm>
            <a:off x="3074194" y="5274945"/>
            <a:ext cx="4050506" cy="298847"/>
          </a:xfrm>
          <a:prstGeom prst="rect">
            <a:avLst/>
          </a:prstGeom>
          <a:noFill/>
          <a:ln/>
        </p:spPr>
        <p:txBody>
          <a:bodyPr wrap="non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Preservation of Critical Structures</a:t>
            </a:r>
            <a:endParaRPr lang="en-US" sz="1470" dirty="0"/>
          </a:p>
        </p:txBody>
      </p:sp>
      <p:sp>
        <p:nvSpPr>
          <p:cNvPr id="15" name="Text 12"/>
          <p:cNvSpPr/>
          <p:nvPr/>
        </p:nvSpPr>
        <p:spPr>
          <a:xfrm>
            <a:off x="7505700" y="5274945"/>
            <a:ext cx="4050506" cy="1195388"/>
          </a:xfrm>
          <a:prstGeom prst="rect">
            <a:avLst/>
          </a:prstGeom>
          <a:noFill/>
          <a:ln/>
        </p:spPr>
        <p:txBody>
          <a:bodyPr wrap="squar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Meticulous dissection and careful handling of vital structures, such as nerves and blood vessels, are critical to avoid serious complications.</a:t>
            </a:r>
            <a:endParaRPr lang="en-US" sz="1470" dirty="0"/>
          </a:p>
        </p:txBody>
      </p:sp>
      <p:sp>
        <p:nvSpPr>
          <p:cNvPr id="16" name="Shape 13"/>
          <p:cNvSpPr/>
          <p:nvPr/>
        </p:nvSpPr>
        <p:spPr>
          <a:xfrm>
            <a:off x="2887504" y="6589990"/>
            <a:ext cx="8855393" cy="1135856"/>
          </a:xfrm>
          <a:prstGeom prst="rect">
            <a:avLst/>
          </a:prstGeom>
          <a:solidFill>
            <a:srgbClr val="000000">
              <a:alpha val="4000"/>
            </a:srgbClr>
          </a:solidFill>
          <a:ln/>
        </p:spPr>
      </p:sp>
      <p:sp>
        <p:nvSpPr>
          <p:cNvPr id="17" name="Text 14"/>
          <p:cNvSpPr/>
          <p:nvPr/>
        </p:nvSpPr>
        <p:spPr>
          <a:xfrm>
            <a:off x="3074194" y="6709648"/>
            <a:ext cx="4050506" cy="298847"/>
          </a:xfrm>
          <a:prstGeom prst="rect">
            <a:avLst/>
          </a:prstGeom>
          <a:noFill/>
          <a:ln/>
        </p:spPr>
        <p:txBody>
          <a:bodyPr wrap="non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Thorough Lymph Node Evaluation</a:t>
            </a:r>
            <a:endParaRPr lang="en-US" sz="1470" dirty="0"/>
          </a:p>
        </p:txBody>
      </p:sp>
      <p:sp>
        <p:nvSpPr>
          <p:cNvPr id="18" name="Text 15"/>
          <p:cNvSpPr/>
          <p:nvPr/>
        </p:nvSpPr>
        <p:spPr>
          <a:xfrm>
            <a:off x="7505700" y="6709648"/>
            <a:ext cx="4050506" cy="896541"/>
          </a:xfrm>
          <a:prstGeom prst="rect">
            <a:avLst/>
          </a:prstGeom>
          <a:noFill/>
          <a:ln/>
        </p:spPr>
        <p:txBody>
          <a:bodyPr wrap="square" rtlCol="0" anchor="t"/>
          <a:lstStyle/>
          <a:p>
            <a:pPr indent="0" marL="0">
              <a:lnSpc>
                <a:spcPts val="2353"/>
              </a:lnSpc>
              <a:buNone/>
            </a:pPr>
            <a:r>
              <a:rPr lang="en-US" sz="1470" dirty="0">
                <a:solidFill>
                  <a:srgbClr val="403C4E"/>
                </a:solidFill>
                <a:latin typeface="Open Sans" pitchFamily="34" charset="0"/>
                <a:ea typeface="Open Sans" pitchFamily="34" charset="-122"/>
                <a:cs typeface="Open Sans" pitchFamily="34" charset="-120"/>
              </a:rPr>
              <a:t>Comprehensive examination and dissection of the lymphatic system is a vital component of neck dissections for cancer management.</a:t>
            </a:r>
            <a:endParaRPr lang="en-US" sz="147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2024-05-10T14:15:09Z</dcterms:created>
  <dcterms:modified xsi:type="dcterms:W3CDTF">2024-05-10T14:15:09Z</dcterms:modified>
</cp:coreProperties>
</file>