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762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19599" y="1959769"/>
            <a:ext cx="7477601" cy="19164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7545"/>
              </a:lnSpc>
              <a:buNone/>
            </a:pPr>
            <a:r>
              <a:rPr lang="en-US" sz="6036" b="1" spc="-181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Introduction to Carcinoma Tongue</a:t>
            </a:r>
            <a:endParaRPr lang="en-US" sz="6036" dirty="0"/>
          </a:p>
        </p:txBody>
      </p:sp>
      <p:sp>
        <p:nvSpPr>
          <p:cNvPr id="6" name="Text 3"/>
          <p:cNvSpPr/>
          <p:nvPr/>
        </p:nvSpPr>
        <p:spPr>
          <a:xfrm>
            <a:off x="6319599" y="4209455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Carcinoma of the tongue is a type of oral cancer that originates in the cells lining the surface of the tongue. It is one of the most common forms of head and neck cancer, with a high morbidity and mortality rate if not detected and treated early.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319599" y="5897642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219" y="5905262"/>
            <a:ext cx="340162" cy="34016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786086" y="5880973"/>
            <a:ext cx="3235523" cy="3888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3062"/>
              </a:lnSpc>
              <a:buNone/>
            </a:pPr>
            <a:r>
              <a:rPr lang="en-US" sz="2187" b="1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by Prof.Zahid Mahmood</a:t>
            </a:r>
            <a:endParaRPr lang="en-US" sz="21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460063"/>
            <a:ext cx="7878128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131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Epidemiology and Risk Factors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772370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25278" y="2814042"/>
            <a:ext cx="12537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79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1</a:t>
            </a:r>
            <a:endParaRPr lang="en-US" sz="2624" dirty="0"/>
          </a:p>
        </p:txBody>
      </p:sp>
      <p:sp>
        <p:nvSpPr>
          <p:cNvPr id="7" name="Text 5"/>
          <p:cNvSpPr/>
          <p:nvPr/>
        </p:nvSpPr>
        <p:spPr>
          <a:xfrm>
            <a:off x="2760107" y="284868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Tobacco Use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2760107" y="3329107"/>
            <a:ext cx="444400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Smoking and chewing tobacco are major risk factors, increasing the risk up to 10-fold.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6285" y="2772370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4162" y="2814042"/>
            <a:ext cx="184071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79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2</a:t>
            </a:r>
            <a:endParaRPr lang="en-US" sz="2624" dirty="0"/>
          </a:p>
        </p:txBody>
      </p:sp>
      <p:sp>
        <p:nvSpPr>
          <p:cNvPr id="11" name="Text 9"/>
          <p:cNvSpPr/>
          <p:nvPr/>
        </p:nvSpPr>
        <p:spPr>
          <a:xfrm>
            <a:off x="8148399" y="2848689"/>
            <a:ext cx="2814638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Alcohol Consumption</a:t>
            </a:r>
            <a:endParaRPr lang="en-US" sz="2187" dirty="0"/>
          </a:p>
        </p:txBody>
      </p:sp>
      <p:sp>
        <p:nvSpPr>
          <p:cNvPr id="12" name="Text 10"/>
          <p:cNvSpPr/>
          <p:nvPr/>
        </p:nvSpPr>
        <p:spPr>
          <a:xfrm>
            <a:off x="8148399" y="3329107"/>
            <a:ext cx="444400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Heavy alcohol use, especially in combination with tobacco, significantly raises the risk.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2037993" y="479107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193131" y="4832747"/>
            <a:ext cx="189667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79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3</a:t>
            </a:r>
            <a:endParaRPr lang="en-US" sz="2624" dirty="0"/>
          </a:p>
        </p:txBody>
      </p:sp>
      <p:sp>
        <p:nvSpPr>
          <p:cNvPr id="15" name="Text 13"/>
          <p:cNvSpPr/>
          <p:nvPr/>
        </p:nvSpPr>
        <p:spPr>
          <a:xfrm>
            <a:off x="2760107" y="4867394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HPV Infection</a:t>
            </a:r>
            <a:endParaRPr lang="en-US" sz="2187" dirty="0"/>
          </a:p>
        </p:txBody>
      </p:sp>
      <p:sp>
        <p:nvSpPr>
          <p:cNvPr id="16" name="Text 14"/>
          <p:cNvSpPr/>
          <p:nvPr/>
        </p:nvSpPr>
        <p:spPr>
          <a:xfrm>
            <a:off x="2760107" y="5347811"/>
            <a:ext cx="444400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Certain strains of the human papillomavirus (HPV) have been linked to tongue cancer, especially in younger patients.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7426285" y="479107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76185" y="4832747"/>
            <a:ext cx="20002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79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4</a:t>
            </a:r>
            <a:endParaRPr lang="en-US" sz="2624" dirty="0"/>
          </a:p>
        </p:txBody>
      </p:sp>
      <p:sp>
        <p:nvSpPr>
          <p:cNvPr id="19" name="Text 17"/>
          <p:cNvSpPr/>
          <p:nvPr/>
        </p:nvSpPr>
        <p:spPr>
          <a:xfrm>
            <a:off x="8148399" y="4867394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Chronic Irritation</a:t>
            </a:r>
            <a:endParaRPr lang="en-US" sz="2187" dirty="0"/>
          </a:p>
        </p:txBody>
      </p:sp>
      <p:sp>
        <p:nvSpPr>
          <p:cNvPr id="20" name="Text 18"/>
          <p:cNvSpPr/>
          <p:nvPr/>
        </p:nvSpPr>
        <p:spPr>
          <a:xfrm>
            <a:off x="8148399" y="5347811"/>
            <a:ext cx="444400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Factors like poor oral hygiene, ill-fitting dentures, and sharp teeth can cause chronic irritation and inflammation of the tongue.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683663"/>
            <a:ext cx="9663827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131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Anatomy and Histology of the Tongue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2037993" y="293346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Anatomy</a:t>
            </a:r>
            <a:endParaRPr lang="en-US" sz="2187" dirty="0"/>
          </a:p>
        </p:txBody>
      </p:sp>
      <p:sp>
        <p:nvSpPr>
          <p:cNvPr id="6" name="Text 4"/>
          <p:cNvSpPr/>
          <p:nvPr/>
        </p:nvSpPr>
        <p:spPr>
          <a:xfrm>
            <a:off x="2037993" y="3502819"/>
            <a:ext cx="3156347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The tongue is a muscular organ located in the oral cavity. It is composed of intrinsic and extrinsic muscles that allow for complex movement and function.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743932" y="293346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Histology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5743932" y="3502819"/>
            <a:ext cx="3156347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The tongue is covered by a stratified squamous epithelium, which contains taste buds and is highly innervated. The underlying connective tissue and muscle provide structure and mobility.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449872" y="293346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Function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9449872" y="3502819"/>
            <a:ext cx="3156347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The tongue is essential for speech, swallowing, taste, and manipulating food in the mouth. Its complex anatomy and innervation enable these critical functions.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8042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925473"/>
            <a:ext cx="8917305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131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Pathogenesis of Tongue Carcinoma</a:t>
            </a:r>
            <a:endParaRPr lang="en-US" sz="4374" dirty="0"/>
          </a:p>
        </p:txBody>
      </p:sp>
      <p:sp>
        <p:nvSpPr>
          <p:cNvPr id="6" name="Shape 3"/>
          <p:cNvSpPr/>
          <p:nvPr/>
        </p:nvSpPr>
        <p:spPr>
          <a:xfrm>
            <a:off x="1144310" y="1953101"/>
            <a:ext cx="44410" cy="5351026"/>
          </a:xfrm>
          <a:prstGeom prst="roundRect">
            <a:avLst>
              <a:gd name="adj" fmla="val 225151"/>
            </a:avLst>
          </a:prstGeom>
          <a:solidFill>
            <a:srgbClr val="C6BDDA"/>
          </a:solidFill>
          <a:ln/>
        </p:spPr>
      </p:sp>
      <p:sp>
        <p:nvSpPr>
          <p:cNvPr id="7" name="Shape 4"/>
          <p:cNvSpPr/>
          <p:nvPr/>
        </p:nvSpPr>
        <p:spPr>
          <a:xfrm>
            <a:off x="1416427" y="2354401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C6BDDA"/>
          </a:solidFill>
          <a:ln/>
        </p:spPr>
      </p:sp>
      <p:sp>
        <p:nvSpPr>
          <p:cNvPr id="8" name="Shape 5"/>
          <p:cNvSpPr/>
          <p:nvPr/>
        </p:nvSpPr>
        <p:spPr>
          <a:xfrm>
            <a:off x="916484" y="2126694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03769" y="2168366"/>
            <a:ext cx="12537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79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1</a:t>
            </a:r>
            <a:endParaRPr lang="en-US" sz="2624" dirty="0"/>
          </a:p>
        </p:txBody>
      </p:sp>
      <p:sp>
        <p:nvSpPr>
          <p:cNvPr id="10" name="Text 7"/>
          <p:cNvSpPr/>
          <p:nvPr/>
        </p:nvSpPr>
        <p:spPr>
          <a:xfrm>
            <a:off x="2388513" y="217527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Genetic Mutations</a:t>
            </a:r>
            <a:endParaRPr lang="en-US" sz="2187" dirty="0"/>
          </a:p>
        </p:txBody>
      </p:sp>
      <p:sp>
        <p:nvSpPr>
          <p:cNvPr id="11" name="Text 8"/>
          <p:cNvSpPr/>
          <p:nvPr/>
        </p:nvSpPr>
        <p:spPr>
          <a:xfrm>
            <a:off x="2388513" y="2655689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Accumulation of genetic mutations in tumor suppressor genes and oncogenes leads to uncontrolled cell proliferation and tumor formation.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1416427" y="4212134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C6BDDA"/>
          </a:solidFill>
          <a:ln/>
        </p:spPr>
      </p:sp>
      <p:sp>
        <p:nvSpPr>
          <p:cNvPr id="13" name="Shape 10"/>
          <p:cNvSpPr/>
          <p:nvPr/>
        </p:nvSpPr>
        <p:spPr>
          <a:xfrm>
            <a:off x="916484" y="398442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74360" y="4026098"/>
            <a:ext cx="184071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79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2</a:t>
            </a:r>
            <a:endParaRPr lang="en-US" sz="2624" dirty="0"/>
          </a:p>
        </p:txBody>
      </p:sp>
      <p:sp>
        <p:nvSpPr>
          <p:cNvPr id="15" name="Text 12"/>
          <p:cNvSpPr/>
          <p:nvPr/>
        </p:nvSpPr>
        <p:spPr>
          <a:xfrm>
            <a:off x="2388513" y="4033004"/>
            <a:ext cx="306585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Cellular Transformation</a:t>
            </a:r>
            <a:endParaRPr lang="en-US" sz="2187" dirty="0"/>
          </a:p>
        </p:txBody>
      </p:sp>
      <p:sp>
        <p:nvSpPr>
          <p:cNvPr id="16" name="Text 13"/>
          <p:cNvSpPr/>
          <p:nvPr/>
        </p:nvSpPr>
        <p:spPr>
          <a:xfrm>
            <a:off x="2388513" y="4513421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Exposure to carcinogens causes normal epithelial cells to undergo malignant transformation, resulting in tongue cancer.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1416427" y="6069866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C6BDDA"/>
          </a:solidFill>
          <a:ln/>
        </p:spPr>
      </p:sp>
      <p:sp>
        <p:nvSpPr>
          <p:cNvPr id="18" name="Shape 15"/>
          <p:cNvSpPr/>
          <p:nvPr/>
        </p:nvSpPr>
        <p:spPr>
          <a:xfrm>
            <a:off x="916484" y="5842159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71622" y="5883831"/>
            <a:ext cx="189667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indent="0" marL="0">
              <a:lnSpc>
                <a:spcPts val="3281"/>
              </a:lnSpc>
              <a:buNone/>
            </a:pPr>
            <a:r>
              <a:rPr lang="en-US" sz="2624" b="1" spc="-79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3</a:t>
            </a:r>
            <a:endParaRPr lang="en-US" sz="2624" dirty="0"/>
          </a:p>
        </p:txBody>
      </p:sp>
      <p:sp>
        <p:nvSpPr>
          <p:cNvPr id="20" name="Text 17"/>
          <p:cNvSpPr/>
          <p:nvPr/>
        </p:nvSpPr>
        <p:spPr>
          <a:xfrm>
            <a:off x="2388513" y="5890736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Tumor Invasion</a:t>
            </a:r>
            <a:endParaRPr lang="en-US" sz="2187" dirty="0"/>
          </a:p>
        </p:txBody>
      </p:sp>
      <p:sp>
        <p:nvSpPr>
          <p:cNvPr id="21" name="Text 18"/>
          <p:cNvSpPr/>
          <p:nvPr/>
        </p:nvSpPr>
        <p:spPr>
          <a:xfrm>
            <a:off x="2388513" y="6371153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As the tumor grows, it can invade the underlying muscle and connective tissue, potentially spreading to lymph nodes and distant organs.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174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41840" y="3194804"/>
            <a:ext cx="7983855" cy="6543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5153"/>
              </a:lnSpc>
              <a:buNone/>
            </a:pPr>
            <a:r>
              <a:rPr lang="en-US" sz="4122" b="1" spc="-124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Clinical Presentation and Staging</a:t>
            </a:r>
            <a:endParaRPr lang="en-US" sz="412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840" y="4163258"/>
            <a:ext cx="3315533" cy="83760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51152" y="5314950"/>
            <a:ext cx="2617470" cy="32706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576"/>
              </a:lnSpc>
              <a:buNone/>
            </a:pPr>
            <a:r>
              <a:rPr lang="en-US" sz="2061" b="1" spc="-62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Early Lesions</a:t>
            </a:r>
            <a:endParaRPr lang="en-US" sz="2061" dirty="0"/>
          </a:p>
        </p:txBody>
      </p:sp>
      <p:sp>
        <p:nvSpPr>
          <p:cNvPr id="8" name="Text 4"/>
          <p:cNvSpPr/>
          <p:nvPr/>
        </p:nvSpPr>
        <p:spPr>
          <a:xfrm>
            <a:off x="2551152" y="5767626"/>
            <a:ext cx="2896910" cy="1340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38"/>
              </a:lnSpc>
              <a:buNone/>
            </a:pPr>
            <a:r>
              <a:rPr lang="en-US" sz="1649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Initially, tongue cancer may present as a painless, red or white patch on the tongue surface.</a:t>
            </a:r>
            <a:endParaRPr lang="en-US" sz="1649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374" y="4163258"/>
            <a:ext cx="3315533" cy="83760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866686" y="5314950"/>
            <a:ext cx="2617470" cy="32706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576"/>
              </a:lnSpc>
              <a:buNone/>
            </a:pPr>
            <a:r>
              <a:rPr lang="en-US" sz="2061" b="1" spc="-62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Advanced Disease</a:t>
            </a:r>
            <a:endParaRPr lang="en-US" sz="2061" dirty="0"/>
          </a:p>
        </p:txBody>
      </p:sp>
      <p:sp>
        <p:nvSpPr>
          <p:cNvPr id="11" name="Text 6"/>
          <p:cNvSpPr/>
          <p:nvPr/>
        </p:nvSpPr>
        <p:spPr>
          <a:xfrm>
            <a:off x="5866686" y="5767626"/>
            <a:ext cx="2896910" cy="16752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38"/>
              </a:lnSpc>
              <a:buNone/>
            </a:pPr>
            <a:r>
              <a:rPr lang="en-US" sz="1649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As the tumor grows, it can cause pain, difficulty swallowing, bleeding, and eventually, facial disfigurement.</a:t>
            </a:r>
            <a:endParaRPr lang="en-US" sz="1649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2907" y="4163258"/>
            <a:ext cx="3315533" cy="83760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82219" y="5314950"/>
            <a:ext cx="2617470" cy="32706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576"/>
              </a:lnSpc>
              <a:buNone/>
            </a:pPr>
            <a:r>
              <a:rPr lang="en-US" sz="2061" b="1" spc="-62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Staging</a:t>
            </a:r>
            <a:endParaRPr lang="en-US" sz="2061" dirty="0"/>
          </a:p>
        </p:txBody>
      </p:sp>
      <p:sp>
        <p:nvSpPr>
          <p:cNvPr id="14" name="Text 8"/>
          <p:cNvSpPr/>
          <p:nvPr/>
        </p:nvSpPr>
        <p:spPr>
          <a:xfrm>
            <a:off x="9182219" y="5767626"/>
            <a:ext cx="2896910" cy="16752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38"/>
              </a:lnSpc>
              <a:buNone/>
            </a:pPr>
            <a:r>
              <a:rPr lang="en-US" sz="1649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Tongue cancers are staged based on the size of the primary tumor, lymph node involvement, and metastatic spread.</a:t>
            </a:r>
            <a:endParaRPr lang="en-US" sz="1649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428155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131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Diagnostic Workup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566868"/>
            <a:ext cx="5166122" cy="2006203"/>
          </a:xfrm>
          <a:prstGeom prst="roundRect">
            <a:avLst>
              <a:gd name="adj" fmla="val 498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67783" y="2796659"/>
            <a:ext cx="2779038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Physical Examination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267783" y="3277076"/>
            <a:ext cx="470654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 thorough inspection of the oral cavity, including palpation of the tongue and neck, is the first step in diagnosis.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6285" y="2566868"/>
            <a:ext cx="5166122" cy="2006203"/>
          </a:xfrm>
          <a:prstGeom prst="roundRect">
            <a:avLst>
              <a:gd name="adj" fmla="val 498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656076" y="279665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Imaging Studies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7656076" y="3277076"/>
            <a:ext cx="470654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Imaging techniques like CT, MRI, and PET scans can help assess the extent of the tumor and identify any metastases.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2037993" y="4795242"/>
            <a:ext cx="5166122" cy="2006203"/>
          </a:xfrm>
          <a:prstGeom prst="roundRect">
            <a:avLst>
              <a:gd name="adj" fmla="val 498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67783" y="5025033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Biopsy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2267783" y="5505450"/>
            <a:ext cx="470654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 biopsy of the suspicious lesion is necessary to confirm the diagnosis and determine the histological subtype.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7426285" y="4795242"/>
            <a:ext cx="5166122" cy="2006203"/>
          </a:xfrm>
          <a:prstGeom prst="roundRect">
            <a:avLst>
              <a:gd name="adj" fmla="val 498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56076" y="5025033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Staging Workup</a:t>
            </a:r>
            <a:endParaRPr lang="en-US" sz="2187" dirty="0"/>
          </a:p>
        </p:txBody>
      </p:sp>
      <p:sp>
        <p:nvSpPr>
          <p:cNvPr id="16" name="Text 14"/>
          <p:cNvSpPr/>
          <p:nvPr/>
        </p:nvSpPr>
        <p:spPr>
          <a:xfrm>
            <a:off x="7656076" y="5505450"/>
            <a:ext cx="470654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Additional tests, such as endoscopy and lymph node assessment, are performed to determine the stage of the cancer.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2216706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131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Treatment Modalities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2037993" y="346650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Surgery</a:t>
            </a:r>
            <a:endParaRPr lang="en-US" sz="2187" dirty="0"/>
          </a:p>
        </p:txBody>
      </p:sp>
      <p:sp>
        <p:nvSpPr>
          <p:cNvPr id="6" name="Text 4"/>
          <p:cNvSpPr/>
          <p:nvPr/>
        </p:nvSpPr>
        <p:spPr>
          <a:xfrm>
            <a:off x="2037993" y="4035862"/>
            <a:ext cx="315634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Surgical removal of the tumor, with or without neck dissection, is the primary treatment for early-stage tongue cancer.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743932" y="346650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Radiation Therapy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5743932" y="4035862"/>
            <a:ext cx="315634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Radiation therapy, either alone or in combination with surgery, is used to treat advanced or inoperable tongue cancers.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449872" y="346650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Chemotherapy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9449872" y="4035862"/>
            <a:ext cx="315634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Chemotherapy is often used in combination with radiation therapy or as a palliative treatment for metastatic or recurrent disease.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498878"/>
            <a:ext cx="6330196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lnSpc>
                <a:spcPts val="5468"/>
              </a:lnSpc>
              <a:buNone/>
            </a:pPr>
            <a:r>
              <a:rPr lang="en-US" sz="4374" b="1" spc="-131" kern="0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Prognosis and Outcomes</a:t>
            </a:r>
            <a:endParaRPr lang="en-US" sz="4374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7993" y="2637592"/>
            <a:ext cx="555427" cy="55542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37993" y="3415189"/>
            <a:ext cx="238863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Early Detection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037993" y="3895606"/>
            <a:ext cx="2388632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Early-stage tongue cancers have a much better prognosis, with 5-year survival rates exceeding 80%.</a:t>
            </a:r>
            <a:endParaRPr lang="en-US" sz="17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881" y="2637592"/>
            <a:ext cx="555427" cy="55542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759881" y="3415189"/>
            <a:ext cx="2388632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Comprehensive Treatment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4759881" y="4242792"/>
            <a:ext cx="2388632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 multidisciplinary approach, combining surgery, radiation, and chemotherapy, can improve outcomes for advanced tongue cancers.</a:t>
            </a:r>
            <a:endParaRPr lang="en-US" sz="17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768" y="2637592"/>
            <a:ext cx="555427" cy="55542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81768" y="3415189"/>
            <a:ext cx="238863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Poor Outcomes</a:t>
            </a:r>
            <a:endParaRPr lang="en-US" sz="2187" dirty="0"/>
          </a:p>
        </p:txBody>
      </p:sp>
      <p:sp>
        <p:nvSpPr>
          <p:cNvPr id="13" name="Text 8"/>
          <p:cNvSpPr/>
          <p:nvPr/>
        </p:nvSpPr>
        <p:spPr>
          <a:xfrm>
            <a:off x="7481768" y="3895606"/>
            <a:ext cx="2388632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Late-stage tongue cancers have a poor prognosis, with 5-year survival rates often less than 30%.</a:t>
            </a:r>
            <a:endParaRPr lang="en-US" sz="17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656" y="2637592"/>
            <a:ext cx="555427" cy="55542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03656" y="3415189"/>
            <a:ext cx="238875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lnSpc>
                <a:spcPts val="2734"/>
              </a:lnSpc>
              <a:buNone/>
            </a:pPr>
            <a:r>
              <a:rPr lang="en-US" sz="2187" b="1" spc="-66" kern="0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Ongoing Research</a:t>
            </a:r>
            <a:endParaRPr lang="en-US" sz="2187" dirty="0"/>
          </a:p>
        </p:txBody>
      </p:sp>
      <p:sp>
        <p:nvSpPr>
          <p:cNvPr id="16" name="Text 10"/>
          <p:cNvSpPr/>
          <p:nvPr/>
        </p:nvSpPr>
        <p:spPr>
          <a:xfrm>
            <a:off x="10203656" y="3895606"/>
            <a:ext cx="2388751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Continued research into new treatment modalities and early detection methods may improve the prognosis for tongue cancer patients.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2024-05-10T13:48:58Z</dcterms:created>
  <dcterms:modified xsi:type="dcterms:W3CDTF">2024-05-10T13:48:58Z</dcterms:modified>
</cp:coreProperties>
</file>