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553712"/>
            <a:ext cx="9144000" cy="589788"/>
          </a:xfrm>
          <a:prstGeom prst="rect">
            <a:avLst/>
          </a:prstGeom>
          <a:solidFill>
            <a:srgbClr val="0C2A46"/>
          </a:solidFill>
          <a:ln w="12700">
            <a:solidFill>
              <a:srgbClr val="0C2A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201168"/>
            <a:ext cx="8503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7DD3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MBBS SURGERY  |  CLINICAL SCENARIO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65760" y="548640"/>
            <a:ext cx="8503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Intestinal Obstruction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365760" y="13258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diagnostic challenge in acute surgery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365760" y="1847088"/>
            <a:ext cx="8412480" cy="2487168"/>
          </a:xfrm>
          <a:prstGeom prst="rect">
            <a:avLst/>
          </a:prstGeom>
          <a:solidFill>
            <a:srgbClr val="0C2A46"/>
          </a:solidFill>
          <a:ln w="1905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93852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PRESENTATION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2267712"/>
            <a:ext cx="8046720" cy="1901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55-year-old male presents with: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Abdominal pain — colicky in nature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Vomiting and abdominal distension for two days</a:t>
            </a:r>
            <a:endParaRPr lang="en-US" sz="17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No passage of stool or flatus reported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65760" y="441655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your provisional diagnosis?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of Strangulation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4160520" cy="16642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005840"/>
            <a:ext cx="91440" cy="166420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060704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Hernial Orifices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1481328"/>
            <a:ext cx="3840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herniae — inguinal, femoral, umbilical — compress bowel at neck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709160" y="1005840"/>
            <a:ext cx="4160520" cy="16642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1005840"/>
            <a:ext cx="91440" cy="166420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92040" y="1060704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Adhesions &amp; Bands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892040" y="1481328"/>
            <a:ext cx="3840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Post-operative adhesions create a fixed point for bowel to kink around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365760" y="2880360"/>
            <a:ext cx="4160520" cy="16642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2880360"/>
            <a:ext cx="91440" cy="166420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935224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Volvulus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3355848"/>
            <a:ext cx="3840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Twisting of bowel on its mesentery interrupts mesenteric blood supply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709160" y="2880360"/>
            <a:ext cx="4160520" cy="16642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2880360"/>
            <a:ext cx="91440" cy="1664208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92040" y="2935224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Closed-loop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92040" y="3355848"/>
            <a:ext cx="3840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Obstruction at two points raises intraluminal pressure to critical level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Closed-loop Obstruction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841248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91440" cy="164592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969264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25880"/>
            <a:ext cx="7955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is obstructed at two separate points, creating an isolated segment that cannot decompress proximally or distally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65760" y="2743200"/>
            <a:ext cx="411480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999232"/>
            <a:ext cx="365760" cy="365760"/>
          </a:xfrm>
          <a:prstGeom prst="ellipse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2999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60120" y="2816352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Distension confined to isolated bowel segment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663440" y="2743200"/>
            <a:ext cx="411480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800600" y="2999232"/>
            <a:ext cx="365760" cy="365760"/>
          </a:xfrm>
          <a:prstGeom prst="ellipse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00600" y="2999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257800" y="2816352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Rapid, dramatic rise in intraluminal pressure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5760" y="3822192"/>
            <a:ext cx="411480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02920" y="4078224"/>
            <a:ext cx="365760" cy="365760"/>
          </a:xfrm>
          <a:prstGeom prst="ellipse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0782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960120" y="3895344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high risk of ischaemia and early perforation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663440" y="3822192"/>
            <a:ext cx="411480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800600" y="4078224"/>
            <a:ext cx="365760" cy="365760"/>
          </a:xfrm>
          <a:prstGeom prst="ellipse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40782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257800" y="3895344"/>
            <a:ext cx="3429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Sigmoid volvulus is the classic example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Adhesions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841248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91440" cy="123444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969264"/>
            <a:ext cx="8046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Post-operative adhesions are the COMMONEST cause of small bowel obstruction worldwide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365760" y="2331720"/>
            <a:ext cx="4114800" cy="11155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02920" y="240487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2920" y="2788920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Peritoneal damage triggers fibrin deposition → organised fibrous bands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663440" y="2331720"/>
            <a:ext cx="4114800" cy="11155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800600" y="240487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800600" y="2788920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Flimsy vascular bands or dense avascular fibrous adhesions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365760" y="3611880"/>
            <a:ext cx="4114800" cy="11155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02920" y="368503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02920" y="4069080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Predominantly involve the lower small bowel (ileum)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663440" y="3611880"/>
            <a:ext cx="4114800" cy="11155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800600" y="368503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00600" y="4069080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form within weeks; can cause obstruction decades after surgery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Prevention of Adhesions — Operative Principles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69264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69264"/>
            <a:ext cx="91440" cy="74980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1152144"/>
            <a:ext cx="365760" cy="365760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1521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24128" y="1060704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 tissues with extreme gentleness — meticulous surgical technique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65760" y="1792224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65760" y="1792224"/>
            <a:ext cx="91440" cy="74980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1975104"/>
            <a:ext cx="365760" cy="365760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9751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24128" y="1883664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Minimise contact with gauze swabs and foreign materials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2615184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2615184"/>
            <a:ext cx="91440" cy="74980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2798064"/>
            <a:ext cx="365760" cy="365760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27980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24128" y="2706624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Irrigate peritoneal cavity copiously with warm saline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65760" y="3438144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65760" y="3438144"/>
            <a:ext cx="91440" cy="74980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48640" y="3621024"/>
            <a:ext cx="365760" cy="365760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36210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24128" y="3529584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raw peritoneal surfaces; close peritoneum where possible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365760" y="4261104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65760" y="4261104"/>
            <a:ext cx="91440" cy="74980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8640" y="4443984"/>
            <a:ext cx="365760" cy="365760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444398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024128" y="4352544"/>
            <a:ext cx="7635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laparoscopy where feasible — significantly reduces adhesion formation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Intussusception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841248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91440" cy="137160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9692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1280160"/>
            <a:ext cx="7955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Telescoping of a proximal segment of bowel (intussusceptum) into the adjacent distal segment (intussuscipiens)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65760" y="2450592"/>
            <a:ext cx="4114800" cy="2468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450592"/>
            <a:ext cx="4114800" cy="5029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450592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" y="2999232"/>
            <a:ext cx="3886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in infants 3 months – 2 years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Ileocaecal region most common site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Usually idiopathic — hypertrophied Peyer's patches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Presents with episodic crying, redcurrant jelly stool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54880" y="2450592"/>
            <a:ext cx="4114800" cy="2468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54880" y="2450592"/>
            <a:ext cx="4114800" cy="50292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46320" y="2450592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864608" y="2999232"/>
            <a:ext cx="3886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common; always has a lead point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point: polyp, tumour, Meckel's diverticulum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Presents as subacute / chronic obstruction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surgical resection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Volvulus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841248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91440" cy="12344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987552"/>
            <a:ext cx="795528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Twisting of a loop of bowel around the axis of its mesentery — causes obstruction AND vascular compromise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365760" y="2331720"/>
            <a:ext cx="4114800" cy="25786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331720"/>
            <a:ext cx="4114800" cy="50292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33172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Sigmoid Volvulus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5488" y="2880360"/>
            <a:ext cx="38862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Commonest type (75%) worldwide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Elderly, constipated, institutionalised patients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Coffee-bean sign on AXR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treatment: sigmoidoscopic decompression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754880" y="2331720"/>
            <a:ext cx="4114800" cy="25786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54880" y="2331720"/>
            <a:ext cx="4114800" cy="5029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46320" y="233172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Caecal Volvulus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64608" y="2880360"/>
            <a:ext cx="38862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common (25%)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Younger patients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Associated with incomplete peritoneal fixation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surgical fixation (caecopexy) or resection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Cardinal Features of Intestinal Obstruction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416052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005840"/>
            <a:ext cx="4160520" cy="530352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005840"/>
            <a:ext cx="3931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75488" y="157276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Colicky abdominal pain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5488" y="1920240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Peristaltic waves against obstruction; becomes constant with distension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709160" y="1005840"/>
            <a:ext cx="416052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1005840"/>
            <a:ext cx="4160520" cy="5303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18888" y="1005840"/>
            <a:ext cx="3931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VOMITING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818888" y="157276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Level-dependent onset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18888" y="1920240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and severe (proximal); late and feculent (distal)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65760" y="2880360"/>
            <a:ext cx="416052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2880360"/>
            <a:ext cx="4160520" cy="53035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" y="2880360"/>
            <a:ext cx="3931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DISTENSION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75488" y="344728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abdominal swelling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75488" y="3794760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marked with distal obstruction; visible peristalsis may be seen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709160" y="2880360"/>
            <a:ext cx="4160520" cy="171907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09160" y="2880360"/>
            <a:ext cx="4160520" cy="530352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18888" y="2880360"/>
            <a:ext cx="3931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CONSTIPATION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818888" y="344728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Absolute (complete block)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818888" y="3794760"/>
            <a:ext cx="3931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passage of stool or flatus — a cardinal diagnostic feature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Bowel vs Large Bowel Obstruction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914400"/>
          <a:ext cx="841248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200400"/>
                <a:gridCol w="3200400"/>
              </a:tblGrid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Feature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Small Bowel Obstruction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Large Bowel Obstruction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B3A5C"/>
                          </a:solidFill>
                        </a:rPr>
                        <a:t>Pain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Severe, central, colicky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Milder, peripheral, colicky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B3A5C"/>
                          </a:solidFill>
                        </a:rPr>
                        <a:t>Vomiting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Early, frequent, bilious / feculent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Late; may be absent initially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B3A5C"/>
                          </a:solidFill>
                        </a:rPr>
                        <a:t>Distension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Mild to moderate, central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Marked, peripheral (flanks)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B3A5C"/>
                          </a:solidFill>
                        </a:rPr>
                        <a:t>Constipation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Present; may pass initial stool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Absolute — early feature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B3A5C"/>
                          </a:solidFill>
                        </a:rPr>
                        <a:t>X-ray pattern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Valvulae conniventes; central loops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Haustra; peripheral loops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B3A5C"/>
                          </a:solidFill>
                        </a:rPr>
                        <a:t>Common cause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Adhesions, hernia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E293B"/>
                          </a:solidFill>
                        </a:rPr>
                        <a:t>Colorectal carcinoma, volvulus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9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Characteristics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69264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69264"/>
            <a:ext cx="1920240" cy="86868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75488" y="1216152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" y="12161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60120" y="1024128"/>
            <a:ext cx="1234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— Colicky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423160" y="1042416"/>
            <a:ext cx="6217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Peristaltic contractions against the obstruction produce intermittent cramping pain at 3–5 minute intervals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5760" y="1956816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1956816"/>
            <a:ext cx="1920240" cy="86868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5488" y="2203704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22037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60120" y="2011680"/>
            <a:ext cx="1234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Intermediate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423160" y="2029968"/>
            <a:ext cx="6217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distension stretches the visceral peritoneum — pain becomes more constant and diffuse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5760" y="2944368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2944368"/>
            <a:ext cx="1920240" cy="86868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5488" y="3191256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" y="31912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60120" y="2999232"/>
            <a:ext cx="1234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 — Constant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2423160" y="3017520"/>
            <a:ext cx="6217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fatigue; pain becomes continuous; colicky character lost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365760" y="3931920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65760" y="3931920"/>
            <a:ext cx="1920240" cy="868680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5488" y="4178808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5488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60120" y="3986784"/>
            <a:ext cx="1234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423160" y="4005072"/>
            <a:ext cx="6217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Severe, continuous, localised pain with guarding — ischaemia and peritoneal involvement; surgical emergency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Vomiting in Intestinal Obstruction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420624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4206240" cy="54864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1440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OBSTRUCTION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15544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Vomiting is EARLY and FREQUENT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volume bilious vomit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dehydration and electrolyte loss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and distension may be mild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Gastric outlet / duodenum: projectile, non-bilious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892040" y="914400"/>
            <a:ext cx="420624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92040" y="914400"/>
            <a:ext cx="4206240" cy="5486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83480" y="91440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DISTAL OBSTRUCTION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0" y="15544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Vomiting is LATE or ABSENT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volume initially, then feculent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Distension is the dominant feature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Faeculent vomit indicates stagnant stool in proximal bowel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in left colonic obstruction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Objectives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41605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005840"/>
            <a:ext cx="91440" cy="169164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1207008"/>
            <a:ext cx="365760" cy="365760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2070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24128" y="1097280"/>
            <a:ext cx="3383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types of intestinal obstruction clearly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09160" y="1005840"/>
            <a:ext cx="41605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1005840"/>
            <a:ext cx="91440" cy="16916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892040" y="1207008"/>
            <a:ext cx="365760" cy="36576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12070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367528" y="1097280"/>
            <a:ext cx="3383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causes and pathophysiology mechanisms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2880360"/>
            <a:ext cx="41605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2880360"/>
            <a:ext cx="91440" cy="1691640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081528"/>
            <a:ext cx="365760" cy="365760"/>
          </a:xfrm>
          <a:prstGeom prst="ellipse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0815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24128" y="2971800"/>
            <a:ext cx="3383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clinical features and complications early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709160" y="2880360"/>
            <a:ext cx="416052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09160" y="2880360"/>
            <a:ext cx="91440" cy="16916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892040" y="3081528"/>
            <a:ext cx="365760" cy="365760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92040" y="30815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67528" y="2971800"/>
            <a:ext cx="3383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Outline principles of management and surgery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Distension and Constipation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420624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4206240" cy="54864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1440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DISTENSION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15544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Depends on SITE and DURATION of obstruction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Distal obstruction: marked generalised distension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obstruction: mild distension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peristalsis — ladder pattern in thin patients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gas under diaphragm suggests perforation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892040" y="914400"/>
            <a:ext cx="420624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92040" y="914400"/>
            <a:ext cx="4206240" cy="5486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83480" y="91440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CONSTIPATION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0" y="15544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Absolute constipation = no stool or flatus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diagnostic feature of complete obstruction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obstruction may still pass flatus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Rectal examination essential — empty rectum suggests true obstruction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Loaded rectum suggests constipation, not obstruction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Dehydration — Assessment and Effects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32688"/>
            <a:ext cx="841248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32688"/>
            <a:ext cx="91440" cy="73152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005840"/>
            <a:ext cx="7955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 loss occurs via vomiting, nasogastric output AND third-space sequestration within the obstructed bowel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65760" y="1883664"/>
            <a:ext cx="8412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02920" y="1956816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Symptoms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103120" y="1956816"/>
            <a:ext cx="6492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Thirst, weakness, reduced urine output, oliguria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5760" y="2523744"/>
            <a:ext cx="8412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02920" y="2596896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103120" y="2596896"/>
            <a:ext cx="6492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Dry tongue, sunken eyes, reduced skin turgor, tachycardia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365760" y="3163824"/>
            <a:ext cx="8412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02920" y="3236976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tests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103120" y="3236976"/>
            <a:ext cx="6492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Raised urea and creatinine; raised haematocrit; electrolyte disturbance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5760" y="3803904"/>
            <a:ext cx="8412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02920" y="3877056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Electrolytes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103120" y="3877056"/>
            <a:ext cx="6492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Na+, K+, Cl−; metabolic alkalosis (vomiting) or acidosis (ischaemia)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365760" y="4443984"/>
            <a:ext cx="8412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502920" y="4517136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Severity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103120" y="4517136"/>
            <a:ext cx="6492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Hypovolaemic shock with hypotension indicates severe depletion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Signs of Strangulation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8412480" cy="65836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914400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MUST BE DETECTED EARLY — OPERATE WITHOUT DELAY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1755648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" y="182880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character change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697480" y="1828800"/>
            <a:ext cx="5989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Colicky pain becomes constant and severe — hallmark of ischaemia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365760" y="2395728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02920" y="246888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Localised tenderness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697480" y="2468880"/>
            <a:ext cx="5989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Tenderness localised to one area; voluntary and involuntary guarding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365760" y="3035808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02920" y="310896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Pyrexia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697480" y="3108960"/>
            <a:ext cx="5989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Fever indicates bowel ischaemia and bacterial translocation / peritonitis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365760" y="3675888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02920" y="374904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Tachycardia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97480" y="3749040"/>
            <a:ext cx="5989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sign of shock; raised CRP and WCC support diagnosis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365760" y="4315968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02920" y="438912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697480" y="4389120"/>
            <a:ext cx="59893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Hypotension and cold peripheries — advanced ischaemia; requires resuscitation and urgent surgery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Examination Findings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420624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4206240" cy="54864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1440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INSPECTION &amp; PALPATION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15544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Abdominal distension (peripheral or central)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peristalsis in thin patients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Localised tenderness = strangulation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Guarding and rigidity = peritonitis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ALL hernial orifices routinely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892040" y="914400"/>
            <a:ext cx="420624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92040" y="914400"/>
            <a:ext cx="4206240" cy="5486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83480" y="91440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PERCUSSION &amp; AUSCULTATION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029200" y="155448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Tympanitic (resonant) due to gas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High-pitched tinkling bowel sounds — early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Rushes coinciding with colic — early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Absent bowel sounds — late (ileus)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Rectal examination always essential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Imaging — Plain Abdominal X-ray (AXR)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2651760" cy="40416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2651760" cy="54864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144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Bowel Pattern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5488" y="1554480"/>
            <a:ext cx="2450592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location of loops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Valvulae conniventes cross entire width — "stack of coins"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Dilated loops &gt; 3 cm diameter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fluid levels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200400" y="914400"/>
            <a:ext cx="2651760" cy="40416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0" y="914400"/>
            <a:ext cx="2651760" cy="5486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91840" y="9144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Bowel Pattern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310128" y="1554480"/>
            <a:ext cx="2450592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Peripheral position of loops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Haustral markings — do NOT cross full width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Dilated loops &gt; 6 cm (caecum &gt; 9 cm)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Paucity of gas distal to obstruction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035040" y="914400"/>
            <a:ext cx="2651760" cy="40416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035040" y="914400"/>
            <a:ext cx="2651760" cy="54864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26480" y="9144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/ Other Signs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144768" y="1554480"/>
            <a:ext cx="2450592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air-fluid levels (erect AXR)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Coffee-bean sign — sigmoid volvulus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gas under diaphragm = perforation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Pneumatosis — bowel wall ischaemia</a:t>
            </a:r>
            <a:endParaRPr lang="en-US" sz="12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Scan — The Investigation of Choice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8412480" cy="11155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91440" cy="111556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987552"/>
            <a:ext cx="7955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CT abdomen and pelvis with contrast is the MOST ACCURATE imaging modality for intestinal obstruction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365760" y="2212848"/>
            <a:ext cx="84124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212848"/>
            <a:ext cx="2286000" cy="62179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212848"/>
            <a:ext cx="2103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of obstruction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788920" y="2304288"/>
            <a:ext cx="5897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Precisely identifies the transition point between dilated and collapsed bowel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365760" y="2926080"/>
            <a:ext cx="84124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2926080"/>
            <a:ext cx="2286000" cy="62179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2926080"/>
            <a:ext cx="2103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Aetiology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788920" y="3017520"/>
            <a:ext cx="5897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cause — adhesive band, hernia, volvulus, neoplasm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365760" y="3639312"/>
            <a:ext cx="84124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" y="3639312"/>
            <a:ext cx="2286000" cy="62179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639312"/>
            <a:ext cx="2103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788920" y="3730752"/>
            <a:ext cx="5897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Detects ischaemia (poor enhancement), pneumatosis, free fluid, and perforation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365760" y="4352544"/>
            <a:ext cx="841248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65760" y="4352544"/>
            <a:ext cx="2286000" cy="62179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352544"/>
            <a:ext cx="2103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planning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788920" y="4443984"/>
            <a:ext cx="5897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Guides decision for surgery, approach, and extent of resection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Management — The Drip and Suck Regime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69264"/>
            <a:ext cx="841248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69264"/>
            <a:ext cx="2103120" cy="713232"/>
          </a:xfrm>
          <a:prstGeom prst="rect">
            <a:avLst/>
          </a:prstGeom>
          <a:solidFill>
            <a:srgbClr val="047857"/>
          </a:solidFill>
          <a:ln w="12700">
            <a:solidFill>
              <a:srgbClr val="04785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75488" y="1133856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" y="11338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60120" y="1024128"/>
            <a:ext cx="14173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Access &amp; Bloods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06040" y="1042416"/>
            <a:ext cx="6080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large-bore IV cannula; FBC, U&amp;E, LFT, coagulation, group &amp; save; blood cultures if pyrexial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1773936"/>
            <a:ext cx="841248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1773936"/>
            <a:ext cx="2103120" cy="71323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5488" y="1938528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19385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60120" y="1828800"/>
            <a:ext cx="14173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 Resuscitation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606040" y="1847088"/>
            <a:ext cx="6080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Hartmann's or 0.9% saline bolus; correct dehydration; target urine output &gt; 0.5 mL/kg/hr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65760" y="2578608"/>
            <a:ext cx="841248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2578608"/>
            <a:ext cx="2103120" cy="71323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5488" y="2743200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" y="2743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60120" y="2633472"/>
            <a:ext cx="14173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Nasogastric Decompression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606040" y="2651760"/>
            <a:ext cx="6080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Wide-bore NG tube; free drainage + 2-hourly aspiration; relieves vomiting and reduces distension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365760" y="3383280"/>
            <a:ext cx="841248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65760" y="3383280"/>
            <a:ext cx="2103120" cy="713232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5488" y="3547872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5488" y="35478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60120" y="3438144"/>
            <a:ext cx="14173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Electrolyte Correction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606040" y="3456432"/>
            <a:ext cx="6080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and correct K+, Na+; replace losses; daily U&amp;E monitoring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365760" y="4187952"/>
            <a:ext cx="841248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365760" y="4187952"/>
            <a:ext cx="2103120" cy="713232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75488" y="4352544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5488" y="4352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960120" y="4242816"/>
            <a:ext cx="141732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Catheterise &amp; Monitor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606040" y="4261104"/>
            <a:ext cx="6080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Urinary catheter for strict fluid balance; hourly urine output; continuous monitoring of vitals</a:t>
            </a:r>
            <a:endParaRPr lang="en-US" sz="1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Indications for Surgery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32688"/>
            <a:ext cx="8412480" cy="621792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932688"/>
            <a:ext cx="8229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suspicion of strangulation = IMMEDIATE operation — do not delay for further investigations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5760" y="1700784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 / EMERGENCY INDICATIONS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65760" y="2029968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02920" y="2121408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43200" y="2121408"/>
            <a:ext cx="5897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Absolute indication; bowel ischaemia cannot be treated conservatively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5760" y="2688336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02920" y="2779776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Closed-loop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743200" y="2779776"/>
            <a:ext cx="5897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Rapidly rising intraluminal pressure; very high perforation risk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365760" y="3346704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02920" y="3438144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Obstructed hernia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743200" y="3438144"/>
            <a:ext cx="5897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hernia with obstruction must be treated operatively urgently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5760" y="4005072"/>
            <a:ext cx="8412480" cy="566928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02920" y="4096512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bowel obstruction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743200" y="4096512"/>
            <a:ext cx="5897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large bowel obstruction requires surgery (exception: volvulus deflation, stenting)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365760" y="4626864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NON-URGENT INDICATIONS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Principles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69264"/>
            <a:ext cx="8412480" cy="8961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69264"/>
            <a:ext cx="2286000" cy="89611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75488" y="1225296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" y="12252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60120" y="1024128"/>
            <a:ext cx="16002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Relieve the Obstruction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816352" y="1060704"/>
            <a:ext cx="587044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and divide the causative adhesion, reduce the hernia, or untwist the volvulus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5760" y="1975104"/>
            <a:ext cx="8412480" cy="8961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1975104"/>
            <a:ext cx="2286000" cy="89611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5488" y="2231136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22311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60120" y="2029968"/>
            <a:ext cx="16002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Bowel Viability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816352" y="2066544"/>
            <a:ext cx="587044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 colour, peristalsis, and arterial pulsation; warm packs for 5–10 min to assess recovery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5760" y="2980944"/>
            <a:ext cx="8412480" cy="8961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2980944"/>
            <a:ext cx="2286000" cy="896112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5488" y="3236976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" y="323697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60120" y="3035808"/>
            <a:ext cx="16002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Resect Non-viable Bowel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2816352" y="3072384"/>
            <a:ext cx="587044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Frankly necrotic bowel must be resected; primary anastomosis or stoma depending on contamination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365760" y="3986784"/>
            <a:ext cx="8412480" cy="8961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65760" y="3986784"/>
            <a:ext cx="2286000" cy="896112"/>
          </a:xfrm>
          <a:prstGeom prst="rect">
            <a:avLst/>
          </a:prstGeom>
          <a:solidFill>
            <a:srgbClr val="047857"/>
          </a:solidFill>
          <a:ln w="12700">
            <a:solidFill>
              <a:srgbClr val="04785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5488" y="4242816"/>
            <a:ext cx="365760" cy="3657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5488" y="42428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60120" y="4041648"/>
            <a:ext cx="16002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 Recurrence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816352" y="4078224"/>
            <a:ext cx="5870448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 only the causative adhesion; avoid iatrogenic damage; consider laparoscopy for adhesiolysis</a:t>
            </a:r>
            <a:endParaRPr lang="en-US" sz="13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of Adhesive Small Bowel Obstruction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926080" y="969264"/>
            <a:ext cx="329184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926080" y="969264"/>
            <a:ext cx="3291840" cy="47548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17520" y="969264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Admit + Drip and Suck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926080" y="2029968"/>
            <a:ext cx="329184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926080" y="2029968"/>
            <a:ext cx="3291840" cy="47548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2029968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fluids + Electrolytes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926080" y="3090672"/>
            <a:ext cx="329184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926080" y="3090672"/>
            <a:ext cx="3291840" cy="475488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17520" y="3090672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at 24–72 hours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498848" y="1627632"/>
            <a:ext cx="146304" cy="402336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498848" y="2688336"/>
            <a:ext cx="146304" cy="402336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" y="3886200"/>
            <a:ext cx="4206240" cy="11155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" y="3886200"/>
            <a:ext cx="4206240" cy="457200"/>
          </a:xfrm>
          <a:prstGeom prst="rect">
            <a:avLst/>
          </a:prstGeom>
          <a:solidFill>
            <a:srgbClr val="047857"/>
          </a:solidFill>
          <a:ln w="12700">
            <a:solidFill>
              <a:srgbClr val="04785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88620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75488" y="4389120"/>
            <a:ext cx="3977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 conservative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 oral intake gradually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Discharge; follow up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166360" y="3886200"/>
            <a:ext cx="4206240" cy="111556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166360" y="3886200"/>
            <a:ext cx="4206240" cy="457200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257800" y="388620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RESOLVING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276088" y="4389120"/>
            <a:ext cx="3977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 laparoscopy or laparotomy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 causative adhesion only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extensive adhesiolysis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65760" y="3090672"/>
            <a:ext cx="24688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i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Deterioration at ANY time = Immediate surgery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309360" y="3090672"/>
            <a:ext cx="24688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 of resolution: decreasing NG output, return of flatus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8412480" cy="1920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91440" cy="192024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987552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261872"/>
            <a:ext cx="7955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0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Intestinal obstruction is the impaired passage of intestinal contents through the bowel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65760" y="3017520"/>
            <a:ext cx="2651760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3017520"/>
            <a:ext cx="2651760" cy="47548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01752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AETIOLOGY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57200" y="352044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be mechanical (dynamic) or functional (adynamic) in origin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200400" y="3017520"/>
            <a:ext cx="2651760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0" y="3017520"/>
            <a:ext cx="2651760" cy="47548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91840" y="301752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291840" y="352044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to accumulation of gas and fluid proximal to the block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035040" y="3017520"/>
            <a:ext cx="2651760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035040" y="3017520"/>
            <a:ext cx="2651760" cy="47548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26480" y="301752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126480" y="352044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in bowel distension and significant systemic effects</a:t>
            </a:r>
            <a:endParaRPr lang="en-US" sz="1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553712"/>
            <a:ext cx="9144000" cy="589788"/>
          </a:xfrm>
          <a:prstGeom prst="rect">
            <a:avLst/>
          </a:prstGeom>
          <a:solidFill>
            <a:srgbClr val="0C2A46"/>
          </a:solidFill>
          <a:ln w="12700">
            <a:solidFill>
              <a:srgbClr val="0C2A4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201168"/>
            <a:ext cx="8503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400" kern="0" dirty="0">
                <a:solidFill>
                  <a:srgbClr val="7DD3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65760" y="50292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365760" y="1298448"/>
            <a:ext cx="8412480" cy="530352"/>
          </a:xfrm>
          <a:prstGeom prst="rect">
            <a:avLst/>
          </a:prstGeom>
          <a:solidFill>
            <a:srgbClr val="0C2A46"/>
          </a:solidFill>
          <a:ln w="6350">
            <a:solidFill>
              <a:srgbClr val="16335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298448"/>
            <a:ext cx="1280160" cy="5303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298448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55648" y="1353312"/>
            <a:ext cx="6858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DD3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Adhesions = commonest cause worldwide; adhesions, hernias, malignancy are the big three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65760" y="1892808"/>
            <a:ext cx="8412480" cy="530352"/>
          </a:xfrm>
          <a:prstGeom prst="rect">
            <a:avLst/>
          </a:prstGeom>
          <a:solidFill>
            <a:srgbClr val="0C2A46"/>
          </a:solidFill>
          <a:ln w="6350">
            <a:solidFill>
              <a:srgbClr val="16335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" y="1892808"/>
            <a:ext cx="1280160" cy="5303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1892808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755648" y="1947672"/>
            <a:ext cx="6858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Pain, Vomiting, Distension, Absolute Constipation — the four cardinal features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65760" y="2487168"/>
            <a:ext cx="8412480" cy="530352"/>
          </a:xfrm>
          <a:prstGeom prst="rect">
            <a:avLst/>
          </a:prstGeom>
          <a:solidFill>
            <a:srgbClr val="0C2A46"/>
          </a:solidFill>
          <a:ln w="6350">
            <a:solidFill>
              <a:srgbClr val="16335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60" y="2487168"/>
            <a:ext cx="1280160" cy="5303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2487168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755648" y="2542032"/>
            <a:ext cx="6858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= surgical emergency; continuous pain + guarding = operate immediately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65760" y="3081528"/>
            <a:ext cx="8412480" cy="530352"/>
          </a:xfrm>
          <a:prstGeom prst="rect">
            <a:avLst/>
          </a:prstGeom>
          <a:solidFill>
            <a:srgbClr val="0C2A46"/>
          </a:solidFill>
          <a:ln w="6350">
            <a:solidFill>
              <a:srgbClr val="16335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081528"/>
            <a:ext cx="1280160" cy="5303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1480" y="3081528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Imaging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755648" y="3136392"/>
            <a:ext cx="6858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F3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 is investigation of choice; AXR for initial assessment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65760" y="3675888"/>
            <a:ext cx="8412480" cy="530352"/>
          </a:xfrm>
          <a:prstGeom prst="rect">
            <a:avLst/>
          </a:prstGeom>
          <a:solidFill>
            <a:srgbClr val="0C2A46"/>
          </a:solidFill>
          <a:ln w="6350">
            <a:solidFill>
              <a:srgbClr val="16335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3675888"/>
            <a:ext cx="1280160" cy="5303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3675888"/>
            <a:ext cx="1188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755648" y="3730752"/>
            <a:ext cx="6858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6EF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Drip and suck for 24–72 hours; operate for strangulation, failure, or closed-loop obstruction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65760" y="4389120"/>
            <a:ext cx="8503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i="1" dirty="0">
                <a:solidFill>
                  <a:srgbClr val="FCD3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4206240" cy="40416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4206240" cy="56692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14400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(Mechanical)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1572768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peristalsis is present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contracts against the obstruction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be acute or chronic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block to the lumen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 adhesions, hernia, volvulus, intussusception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937760" y="914400"/>
            <a:ext cx="4206240" cy="404164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937760" y="914400"/>
            <a:ext cx="4206240" cy="56692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0" y="914400"/>
            <a:ext cx="4023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ADYNAMIC (Functional)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74920" y="1572768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peristalsis is absent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mechanical block to lumen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Motility is lost or ineffective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Includes paralytic ileus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Includes colonic pseudo-obstruction (Ogilvie's)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of Dynamic (Mechanical) Obstruction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265176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2651760" cy="566928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144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INTRALUMINAL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1572768"/>
            <a:ext cx="242316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Faecal impaction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Bezoars (food / hair)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Gallstone ileus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bodies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3200400" y="914400"/>
            <a:ext cx="265176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0" y="914400"/>
            <a:ext cx="2651760" cy="56692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91840" y="9144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INTRAMURAL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337560" y="1572768"/>
            <a:ext cx="242316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Strictures (Crohn's / TB)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Malignancy / carcinoma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Congenital atresia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Intussusception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035040" y="914400"/>
            <a:ext cx="265176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035040" y="914400"/>
            <a:ext cx="2651760" cy="56692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26480" y="914400"/>
            <a:ext cx="2468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EXTRAMURAL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172200" y="1572768"/>
            <a:ext cx="242316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Adhesions and bands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hernias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Volvulus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Compression by tumour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of Adynamic (Functional) Obstruction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4160520" cy="16642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005840"/>
            <a:ext cx="4160520" cy="475488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" y="100584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Paralytic Ileus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1554480"/>
            <a:ext cx="388620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after abdominal surgery; also peritonitis and trauma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709160" y="1005840"/>
            <a:ext cx="4160520" cy="16642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1005840"/>
            <a:ext cx="4160520" cy="475488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18888" y="100584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Electrolyte Imbalance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46320" y="1554480"/>
            <a:ext cx="388620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Hypokalaemia is commonest; also hyponatraemia and hypomagnesaemia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365760" y="2880360"/>
            <a:ext cx="4160520" cy="16642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2880360"/>
            <a:ext cx="4160520" cy="47548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5488" y="288036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Peritonitis / Sepsis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3429000"/>
            <a:ext cx="388620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Intra-abdominal infection inhibits bowel motility reflexly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709160" y="2880360"/>
            <a:ext cx="4160520" cy="1664208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2880360"/>
            <a:ext cx="4160520" cy="475488"/>
          </a:xfrm>
          <a:prstGeom prst="rect">
            <a:avLst/>
          </a:prstGeom>
          <a:solidFill>
            <a:srgbClr val="075985"/>
          </a:solidFill>
          <a:ln w="12700">
            <a:solidFill>
              <a:srgbClr val="07598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18888" y="288036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Pseudo-obstruction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46320" y="3429000"/>
            <a:ext cx="388620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Mimics mechanical obstruction; Ogilvie's syndrome (colonic)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69264"/>
            <a:ext cx="8412480" cy="8961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69264"/>
            <a:ext cx="91440" cy="89611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1225296"/>
            <a:ext cx="365760" cy="365760"/>
          </a:xfrm>
          <a:prstGeom prst="ellipse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2252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51560" y="102412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51560" y="140817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block prevents onward passage of gas and fluid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1975104"/>
            <a:ext cx="8412480" cy="8961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1975104"/>
            <a:ext cx="91440" cy="896112"/>
          </a:xfrm>
          <a:prstGeom prst="rect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231136"/>
            <a:ext cx="365760" cy="365760"/>
          </a:xfrm>
          <a:prstGeom prst="ellipse">
            <a:avLst/>
          </a:prstGeom>
          <a:solidFill>
            <a:srgbClr val="0369A1"/>
          </a:solidFill>
          <a:ln w="12700">
            <a:solidFill>
              <a:srgbClr val="0369A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2311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51560" y="202996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Dilatation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51560" y="241401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bowel dilates; distal bowel collapses after emptying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65760" y="2980944"/>
            <a:ext cx="8412480" cy="8961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2980944"/>
            <a:ext cx="91440" cy="89611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3236976"/>
            <a:ext cx="365760" cy="365760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23697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51560" y="30358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Peristaltic Response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51560" y="341985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peristalsis increases to overcome obstruction (colicky pain)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365760" y="3986784"/>
            <a:ext cx="8412480" cy="89611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65760" y="3986784"/>
            <a:ext cx="91440" cy="896112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8640" y="4242816"/>
            <a:ext cx="365760" cy="365760"/>
          </a:xfrm>
          <a:prstGeom prst="ellipse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42428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051560" y="404164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Fatigue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51560" y="442569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Bowel wall fatigues, becomes flaccid; paralysis ensues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 and Fluid Changes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14400"/>
            <a:ext cx="411480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914400"/>
            <a:ext cx="4114800" cy="54864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1440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 ACCUMULATION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1572768"/>
            <a:ext cx="3840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Swallowed air (mainly nitrogen) — 70%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Bacterial fermentation — hydrogen sulphide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Diffusion from blood is small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 cannot be absorbed beyond block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663440" y="914400"/>
            <a:ext cx="4114800" cy="402336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663440" y="914400"/>
            <a:ext cx="4114800" cy="54864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54880" y="91440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 SEQUESTRATION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00600" y="1572768"/>
            <a:ext cx="3840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Gastric, biliary, pancreatic secretions pool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6–8 L of fluid lost in 24 hours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to dehydration and hypovolaemia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Electrolyte imbalance worsens condition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80467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56032" y="0"/>
            <a:ext cx="8686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— Surgical Emergency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Obstruction  |  MBBS Surgery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60120"/>
            <a:ext cx="8412480" cy="621792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960120"/>
            <a:ext cx="8229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CRITICAL: Blood supply becomes compromised — Life-threatening condition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1783080"/>
            <a:ext cx="4114800" cy="1417320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5760" y="1783080"/>
            <a:ext cx="4114800" cy="47548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" y="178308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Venous obstruction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5488" y="2313432"/>
            <a:ext cx="38862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Venous drainage is obstructed first → oedema and engorgement of bowel wall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663440" y="1783080"/>
            <a:ext cx="4114800" cy="1417320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63440" y="1783080"/>
            <a:ext cx="4114800" cy="47548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168" y="178308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Arterial compromise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73168" y="2313432"/>
            <a:ext cx="38862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Arterial inflow is then obstructed → ischaemia of the bowel wall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65760" y="3337560"/>
            <a:ext cx="4114800" cy="1417320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337560"/>
            <a:ext cx="4114800" cy="47548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" y="333756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Necrosis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5488" y="3867912"/>
            <a:ext cx="38862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Full-thickness necrosis of bowel wall leads to bacterial translocation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663440" y="3337560"/>
            <a:ext cx="4114800" cy="1417320"/>
          </a:xfrm>
          <a:prstGeom prst="rect">
            <a:avLst/>
          </a:prstGeom>
          <a:solidFill>
            <a:srgbClr val="FEE2E2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63440" y="3337560"/>
            <a:ext cx="4114800" cy="475488"/>
          </a:xfrm>
          <a:prstGeom prst="rect">
            <a:avLst/>
          </a:prstGeom>
          <a:solidFill>
            <a:srgbClr val="B91C1C"/>
          </a:solidFill>
          <a:ln w="12700">
            <a:solidFill>
              <a:srgbClr val="B91C1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73168" y="3337560"/>
            <a:ext cx="3931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Perforation &amp; Sepsis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773168" y="3867912"/>
            <a:ext cx="38862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Perforation causes peritonitis and septic shock — requires immediate surgery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Intestinal Obstruction – MBBS Teaching</dc:title>
  <dc:subject>PptxGenJS Presentation</dc:subject>
  <dc:creator>PptxGenJS</dc:creator>
  <cp:lastModifiedBy>PptxGenJS</cp:lastModifiedBy>
  <cp:revision>1</cp:revision>
  <dcterms:created xsi:type="dcterms:W3CDTF">2026-03-29T09:27:06Z</dcterms:created>
  <dcterms:modified xsi:type="dcterms:W3CDTF">2026-03-29T09:27:06Z</dcterms:modified>
</cp:coreProperties>
</file>