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6981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64592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INTESTINAL OBSTRUCTION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dirty="0">
                <a:solidFill>
                  <a:srgbClr val="02C3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28th Edition - Chapter 78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57200" y="40233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Year MBBS | UHS Professional Examination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SPECIAL TYPES: INTERNAL HERNIA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502920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DEFINITION &amp; SITES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4480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1A1A1A"/>
                </a:solidFill>
              </a:rPr>
              <a:t>Small intestine entrapped in retroperitoneal fossae or mesenteric defect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194560"/>
            <a:ext cx="44805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All are VERY RARE: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Foramen of Winslow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Mesenteric defect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Transverse mesocolon defect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Broad ligament defects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Diaphragmatic hernia</a:t>
            </a: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Duodenal/caecal/intersigmoid fossae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669280" y="1005840"/>
            <a:ext cx="3017520" cy="3383280"/>
          </a:xfrm>
          <a:prstGeom prst="rect">
            <a:avLst/>
          </a:prstGeom>
          <a:solidFill>
            <a:srgbClr val="DC262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852160" y="1280160"/>
            <a:ext cx="26517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⚠ CRITICAL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MANAGEMENT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5852160" y="2103120"/>
            <a:ext cx="265176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Standard: release constricting agent by DIVISION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BUT...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DO NOT DIVIDE if herniation involves: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Foramen of Winslow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Mesenteric defects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Paraduodenal fossae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WHY? Major blood vessels run in constriction ring edge!</a:t>
            </a: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endParaRPr lang="en-US" sz="12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Instead: DECOMPRESS first, then REDUCE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GALLSTONE ILEUS - RIGLER'S TRIAD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PATHOPHYSIOLOGY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35661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Tends to occur in ELDERLY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Large gallstone erodes through gallbladder into duodenum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Classic impaction: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600" b="1" dirty="0">
                <a:solidFill>
                  <a:srgbClr val="1A1A1A"/>
                </a:solidFill>
              </a:rPr>
              <a:t>60 cm PROXIMAL to ileocaecal valve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May have recurrent attacks: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Incomplete obstruction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Ball-valve effect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8016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RIGLER'S TRIAD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937760" y="173736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</a:rPr>
              <a:t>PATHOGNOMONIC if 2 of 3 present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</a:rPr>
              <a:t>(Encountered in 40-50% of cases)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29200" y="2468880"/>
            <a:ext cx="33832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0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Small bowel obstruction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Pneumobilia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1200" i="1" dirty="0">
                <a:solidFill>
                  <a:srgbClr val="FFFFFF"/>
                </a:solidFill>
              </a:rPr>
              <a:t>(Gas in biliary tree)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2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Atypical mineral shadow</a:t>
            </a:r>
            <a:endParaRPr lang="en-US" sz="1400" dirty="0"/>
          </a:p>
          <a:p>
            <a:pPr marL="0" indent="0" algn="ctr">
              <a:lnSpc>
                <a:spcPts val="1000"/>
              </a:lnSpc>
              <a:buNone/>
            </a:pPr>
            <a:r>
              <a:rPr lang="en-US" sz="1200" i="1" dirty="0">
                <a:solidFill>
                  <a:srgbClr val="FFFFFF"/>
                </a:solidFill>
              </a:rPr>
              <a:t>(Ectopic gallstone visible on X-ray)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</a:rPr>
              <a:t>ADHESIONS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457200" y="14630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2C39A"/>
                </a:solidFill>
              </a:rPr>
              <a:t>MOST COMMON CAUSE IN WESTERN COUNTRIES (40%)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914400" y="2194560"/>
            <a:ext cx="3474720" cy="20116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097280" y="237744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EPIDEMIOLOGY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188720" y="2743200"/>
            <a:ext cx="2926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A1A1A"/>
                </a:solidFill>
              </a:rPr>
              <a:t>Lifetime risk after abdominal surgery:</a:t>
            </a:r>
            <a:endParaRPr lang="en-US" sz="1500" dirty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028090"/>
                </a:solidFill>
              </a:rPr>
              <a:t>4%</a:t>
            </a:r>
            <a:endParaRPr lang="en-US" sz="15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A1A1A"/>
                </a:solidFill>
              </a:rPr>
              <a:t>hospital admission</a:t>
            </a:r>
            <a:endParaRPr lang="en-US" sz="1500" dirty="0"/>
          </a:p>
          <a:p>
            <a:pPr marL="0" indent="0" algn="ctr">
              <a:buNone/>
            </a:pPr>
            <a:endParaRPr lang="en-US" sz="1500" dirty="0"/>
          </a:p>
          <a:p>
            <a:pPr marL="0" indent="0" algn="ctr">
              <a:buNone/>
            </a:pPr>
            <a:r>
              <a:rPr lang="en-US" sz="3200" b="1" dirty="0">
                <a:solidFill>
                  <a:srgbClr val="028090"/>
                </a:solidFill>
              </a:rPr>
              <a:t>2%</a:t>
            </a:r>
            <a:endParaRPr lang="en-US" sz="15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1A1A1A"/>
                </a:solidFill>
              </a:rPr>
              <a:t>requiring laparotomy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754880" y="2194560"/>
            <a:ext cx="3474720" cy="20116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937760" y="237744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KEY FACTS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937760" y="2788920"/>
            <a:ext cx="31089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Start forming within HOURS of surgery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Early postoperative: difficult to differentiate from paralytic ileus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Usually involve LOWER small bowel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INTUSSUSCEPTION - PATHOLOGY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DEFINITION &amp; COMPONENTS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</a:rPr>
              <a:t>One portion of gut INVAGINATES into adjacent segment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</a:rPr>
              <a:t>Almost invariably: PROXIMAL into DISTAL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Three Parts:</a:t>
            </a: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• Intussusceptum (entering/inner tube)</a:t>
            </a: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• Middle tube (returning portion)</a:t>
            </a: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• Intussuscipiens (sheath/outer tube)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Additional Terms:</a:t>
            </a: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• Apex (part that advances)</a:t>
            </a: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• Neck (junction of entering layer)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TYPES IN CHILDREN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937760" y="160020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</a:rPr>
              <a:t>(RE Gross series, n=702)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0" y="2011680"/>
            <a:ext cx="33832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Ileocolic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77% - MOST COMMON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Ileoileocolic: 12%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Ileoileal: 5%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Colocolic: 2%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Multiple: 1%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Retrograde: 0.2%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Peak incidence: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5-10 MONTHS of age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INTUSSUSCEPTION - CLINICAL FEATURES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64008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CLASSIC PRESENTATION - Previously well MALE infant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2651760" cy="25603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1920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EPISODES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377440"/>
            <a:ext cx="21031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Screaming</a:t>
            </a:r>
            <a:endParaRPr lang="en-US" sz="13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Drawing up legs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Attacks last few minutes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Recur repeatedly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During: pale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Between: listless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46120" y="1737360"/>
            <a:ext cx="2651760" cy="25603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429000" y="1920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STOOL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429000" y="2377440"/>
            <a:ext cx="22860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DC2626"/>
                </a:solidFill>
              </a:rPr>
              <a:t>"REDCURRANT JELLY"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Blood + mucus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PATHOGNOMONIC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Initially: passage may be normal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Later: blood/mucus appear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035040" y="1737360"/>
            <a:ext cx="2651760" cy="25603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6217920" y="1920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EXAMINATION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217920" y="2377440"/>
            <a:ext cx="22860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</a:rPr>
              <a:t>Sausage-shaped lump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Hardens on palpation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Present in only 60%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Concavity toward umbilicus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</a:rPr>
              <a:t>Dance's sign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Emptiness in RIF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342900" indent="-342900">
              <a:lnSpc>
                <a:spcPts val="1300"/>
              </a:lnSpc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</a:rPr>
              <a:t>PR: blood-stained mucus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INTUSSUSCEPTION -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NON-OPERATIVE REDUCTION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Method: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dirty="0">
                <a:solidFill>
                  <a:srgbClr val="FFFFFF"/>
                </a:solidFill>
              </a:rPr>
              <a:t>Air or Barium enema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Success criteria (BOTH required):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FREE reflux into small bowel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Resolution of symptoms/signs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Success rate: &gt;70%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Recurrence: up to 10%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DC2626"/>
                </a:solidFill>
              </a:rPr>
              <a:t>Contraindications: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Peritonitis/perforation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Known pathological lead point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Profound shock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OPERATIVE REDUCTION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Indications: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Failed non-operative reduction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Contraindications to non-op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Adult cases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Technique: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COMPRESS distal part toward origin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DC2626"/>
                </a:solidFill>
              </a:rPr>
              <a:t>DO NOT PULL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After reduction: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Terminal ileum &amp; appendix bruised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• Check WHOLE bowel viability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Resection if: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Irreducible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Infarction/gangrene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Pathological lead point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VOLVULUS - TYPES &amp; PATHOPHYSIOLOGY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7315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7863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</a:rPr>
              <a:t>DEFINITION: Twisting/axial rotation of bowel about its mesentery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8229600" cy="64008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&gt;180° torsion → Luminal obstruction  |  &gt;360° torsion → Vascular occlusion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2651760"/>
            <a:ext cx="2651760" cy="16459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640080" y="27889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</a:rPr>
              <a:t>VOLVULUS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</a:rPr>
              <a:t>NEONATORUM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91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Secondary to intestinal malrotation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DC2626"/>
                </a:solidFill>
              </a:rPr>
              <a:t>POTENTIALLY CATASTROPHIC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46120" y="2651760"/>
            <a:ext cx="2651760" cy="16459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429000" y="27889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CAECAL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VOLVULUS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429000" y="3291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Usually clockwise twist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More common in females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40s-50s age group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Ischaemia common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035040" y="2651760"/>
            <a:ext cx="2651760" cy="16459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217920" y="27889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SIGMOID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VOLVULUS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17920" y="3291840"/>
            <a:ext cx="2286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100" b="1" dirty="0">
                <a:solidFill>
                  <a:srgbClr val="1A1A1A"/>
                </a:solidFill>
              </a:rPr>
              <a:t>MOST COMMON spontaneous type in adults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Anticlockwise rotation</a:t>
            </a:r>
            <a:endParaRPr lang="en-US" sz="1200" dirty="0"/>
          </a:p>
          <a:p>
            <a:pPr marL="0" indent="0" algn="ctr">
              <a:lnSpc>
                <a:spcPts val="14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Elderly + constipation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SIGMOID VOLVULUS -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PREDISPOSING FACTORS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Long pelvic mesocolon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Narrow mesenteric attachment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Overloaded pelvic colon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Band of adhesions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High-residue diet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Chronic constipation</a:t>
            </a:r>
            <a:endParaRPr lang="en-US" sz="1400" dirty="0"/>
          </a:p>
          <a:p>
            <a:pPr marL="342900" indent="-342900">
              <a:lnSpc>
                <a:spcPts val="14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Chronic psychotropic drugs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Radiology: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DC2626"/>
                </a:solidFill>
              </a:rPr>
              <a:t>TWO LIMBS running diagonally from RIGHT to LEFT (inverted U)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MANAGEMENT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FIRST-LINE (if no ischaemia):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Flexible/rigid sigmoidoscopy + flatus tube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Secure with tape for 24 hours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Repeat X-ray to confirm decompression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Resolves acute problem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Definitive Treatment (FIT patients):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Elective SIGMOID COLECTOMY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Elderly/Unfit: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May not offer further treatment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If recurrent: resection OR two-point fixation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Surgery if: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Failed decompression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Signs of ischaemia/peritonitis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CLINICAL FEATURES - CARDINAL QUARTET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828800" y="1005840"/>
            <a:ext cx="5486400" cy="64008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201168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 CARDINAL FEATURES OF ACUTE OBSTRUCTION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1828800"/>
            <a:ext cx="3474720" cy="1097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1097280" y="196596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1. ABDOMINAL PAIN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097280" y="23317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Colicky, sudden onset, severe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Centered on umbilicus (SB) or lower abdomen (LB)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828800"/>
            <a:ext cx="3474720" cy="109728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937760" y="196596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2. DISTENSION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937760" y="233172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Greater with more distal obstruction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Visible peristalsis in thin patients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914400" y="3108960"/>
            <a:ext cx="3474720" cy="1097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1097280" y="32461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3. VOMITING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97280" y="3611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Earlier &amp; more profuse in proximal obstruction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</a:rPr>
              <a:t>Progresses from food → faeculent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754880" y="3108960"/>
            <a:ext cx="3474720" cy="1097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937760" y="3246120"/>
            <a:ext cx="3108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4. ABSOLUTE CONSTIPATION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937760" y="3611880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Neither faeces NOR flatus passed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(Some patients may pass contents distal to obstruction)</a:t>
            </a:r>
            <a:endParaRPr lang="en-US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HIGH vs LOW SMALL BOWEL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3749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HIGH SMALL BOWEL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OBSTRUCTION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Vomiting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Occurs EARLY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PROFUSE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Causes RAPID dehydration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Distension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MINIMAL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Radiography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Little evidence of dilated SB loops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Pain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Present but less prominent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188720"/>
            <a:ext cx="35661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LOW SMALL BOWEL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OBSTRUCTION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92024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Pain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PREDOMINANT feature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Distension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CENTRAL distension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Greater than high obstruction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Vomiting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Occurs LATER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Radiography</a:t>
            </a:r>
            <a:endParaRPr lang="en-US" sz="13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MULTIPLE dilated SB loops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8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</a:t>
            </a:r>
            <a:endParaRPr lang="en-US" sz="36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27432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914400" y="1188720"/>
            <a:ext cx="731520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Understand the pathophysiology of dynamic and adynamic intestinal obstruction</a:t>
            </a:r>
            <a:endParaRPr lang="en-US" sz="18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Recognize the cardinal clinical features on history and examination</a:t>
            </a:r>
            <a:endParaRPr lang="en-US" sz="18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Differentiate between simple obstruction and strangulation</a:t>
            </a:r>
            <a:endParaRPr lang="en-US" sz="18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Identify the common causes of small and large bowel obstruction</a:t>
            </a:r>
            <a:endParaRPr lang="en-US" sz="18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Understand the indications for surgery and treatment options</a:t>
            </a:r>
            <a:endParaRPr lang="en-US" sz="1800" dirty="0"/>
          </a:p>
          <a:p>
            <a:pPr marL="342900" indent="-342900">
              <a:lnSpc>
                <a:spcPts val="2800"/>
              </a:lnSpc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</a:rPr>
              <a:t>Master radiological diagnosis and imaging features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RECOGNIZING STRANGULATION - EXPANDED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⚠ VITAL TO DISTINGUISH - STRANGULATION IS A SURGICAL EMERGENCY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786384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500" b="1" dirty="0">
                <a:solidFill>
                  <a:srgbClr val="1A1A1A"/>
                </a:solidFill>
              </a:rPr>
              <a:t>In impending or established strangulation, PAIN IS NEVER COMPLETELY ABSENT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endParaRPr lang="en-US" sz="15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500" b="1" dirty="0">
                <a:solidFill>
                  <a:srgbClr val="1A1A1A"/>
                </a:solidFill>
              </a:rPr>
              <a:t>Presence &amp; character of ANY local tenderness = GREAT SIGNIFICANCE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However mild, requires FREQUENT reassessment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endParaRPr lang="en-US" sz="15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500" b="1" dirty="0">
                <a:solidFill>
                  <a:srgbClr val="1A1A1A"/>
                </a:solidFill>
              </a:rPr>
              <a:t>Generalized tenderness + rigidity → Need for EARLY LAPAROTOMY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endParaRPr lang="en-US" sz="15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500" b="1" dirty="0">
                <a:solidFill>
                  <a:srgbClr val="DC2626"/>
                </a:solidFill>
              </a:rPr>
              <a:t>Pain persists despite conservative management → PRESUME strangulation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endParaRPr lang="en-US" sz="1500" dirty="0"/>
          </a:p>
          <a:p>
            <a:pPr marL="342900" indent="-342900">
              <a:lnSpc>
                <a:spcPts val="1600"/>
              </a:lnSpc>
              <a:buSzPct val="100000"/>
              <a:buChar char="•"/>
            </a:pPr>
            <a:r>
              <a:rPr lang="en-US" sz="1500" b="1" dirty="0">
                <a:solidFill>
                  <a:srgbClr val="1A1A1A"/>
                </a:solidFill>
              </a:rPr>
              <a:t>In external hernia: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Lump: tense, tender, IRREDUCIBLE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NO expansile cough impulse</a:t>
            </a:r>
            <a:endParaRPr lang="en-US" sz="15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500" dirty="0">
                <a:solidFill>
                  <a:srgbClr val="DC2626"/>
                </a:solidFill>
              </a:rPr>
              <a:t>• Skin changes: erythema or PURPLISH discoloration = underlying ISCHAEMIA</a:t>
            </a:r>
            <a:endParaRPr lang="en-US" sz="15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RADIOLOGICAL FEATURES - PLAIN FILM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SMALL BOWEL OBSTRUCTION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Obstructed SB: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Straight segments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Generally CENTRAL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Lie TRANSVERSELY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No/minimal gas in colon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Jejunum: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Valvulae conniventes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Completely cross bowel width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Regularly spaced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'Concertina' or ladder effect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Ileum:</a:t>
            </a:r>
            <a:endParaRPr lang="en-US" sz="1400" dirty="0"/>
          </a:p>
          <a:p>
            <a:pPr marL="0" indent="0">
              <a:lnSpc>
                <a:spcPts val="14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Distal ileum FEATURELESS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LARGE BOWEL OBSTRUCTION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Distended caecum: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Rounded gas shadow in RIF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Large bowel: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Haustral folds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Spaced IRREGULARLY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Do NOT cross whole diameter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Indentations NOT opposite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Small bowel dilated IF: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Ileocaecal valve INCOMPETENT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Fluid levels: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Appear LATER than gas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1A1A1A"/>
                </a:solidFill>
              </a:rPr>
              <a:t>• More prominent on ERECT film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WATER-SOLUBLE CONTRAST STUDY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1371600" y="1097280"/>
            <a:ext cx="6400800" cy="320040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1554480" y="132588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PROGNOSTIC VALUE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828800" y="1828800"/>
            <a:ext cx="5486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Method: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50-100 mL water-soluble contrast administered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700" b="1" dirty="0">
                <a:solidFill>
                  <a:srgbClr val="FFFFFF"/>
                </a:solidFill>
              </a:rPr>
              <a:t>Appearance in COLON within 4-24 hours: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2800" b="1" dirty="0">
                <a:solidFill>
                  <a:srgbClr val="FFFFFF"/>
                </a:solidFill>
              </a:rPr>
              <a:t>96% SENSITIVITY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2800" b="1" dirty="0">
                <a:solidFill>
                  <a:srgbClr val="FFFFFF"/>
                </a:solidFill>
              </a:rPr>
              <a:t>98% SPECIFICITY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500" i="1" dirty="0">
                <a:solidFill>
                  <a:srgbClr val="FFFFFF"/>
                </a:solidFill>
              </a:rPr>
              <a:t>For predicting RESOLUTION without surgery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DC2626"/>
                </a:solidFill>
              </a:rPr>
              <a:t>If contrast does NOT reach colon: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DC2626"/>
                </a:solidFill>
              </a:rPr>
              <a:t>Surgery required in ~90% of patients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Additional benefits: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Reduces need for surgery</a:t>
            </a:r>
            <a:endParaRPr lang="en-US" sz="1400" dirty="0"/>
          </a:p>
          <a:p>
            <a:pPr marL="0" indent="0" algn="ctr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Shortens hospital stay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CT SCANNING IN INTESTINAL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CT ADVANTAGES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Now used VERY WIDELY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HIGHLY ACCURATE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Can identify:</a:t>
            </a:r>
            <a:endParaRPr lang="en-US" sz="14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• Site of obstruction</a:t>
            </a:r>
            <a:endParaRPr lang="en-US" sz="14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• Transition point</a:t>
            </a:r>
            <a:endParaRPr lang="en-US" sz="14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• Cause (mass, hernia, etc.)</a:t>
            </a:r>
            <a:endParaRPr lang="en-US" sz="14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• Closed-loop obstruction</a:t>
            </a:r>
            <a:endParaRPr lang="en-US" sz="14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• Complications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Target sign: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Pathognomonic for intussusception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DC262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8016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CT FEATURES OF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STRANGULATION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92024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⚠ LIMITATIONS: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Diagnosis of strangulation remains PRIMARILY CLINICAL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Features that MAY help: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REDUCED bowel wall enhancement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→ INCREASES probability of strangulation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ABSENCE of mesenteric fluid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→ DECREASES probability of strangulation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Clinical reliability of other CT signs: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i="1" dirty="0">
                <a:solidFill>
                  <a:srgbClr val="FFFFFF"/>
                </a:solidFill>
              </a:rPr>
              <a:t>DOUBTFUL for predicting strangulation</a:t>
            </a:r>
            <a:endParaRPr lang="en-US" sz="13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TREATMENT - INITIAL MANAGEMENT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54864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05156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THREE MAIN MEASURES - ALWAYS NECESSARY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645920"/>
            <a:ext cx="2651760" cy="265176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17830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28090"/>
                </a:solidFill>
              </a:rPr>
              <a:t>1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640080" y="228600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</a:rPr>
              <a:t>GI DRAINAGE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31520" y="2697480"/>
            <a:ext cx="2103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Nasogastric tube: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Ryle (non-vented) OR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Salem (vented)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Free drainage with 4-hourly aspiration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Reduces aspiration risk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246120" y="1645920"/>
            <a:ext cx="2651760" cy="265176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429000" y="17830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28090"/>
                </a:solidFill>
              </a:rPr>
              <a:t>2</a:t>
            </a:r>
            <a:endParaRPr lang="en-US" sz="4800" dirty="0"/>
          </a:p>
        </p:txBody>
      </p:sp>
      <p:sp>
        <p:nvSpPr>
          <p:cNvPr id="11" name="Text 9"/>
          <p:cNvSpPr/>
          <p:nvPr/>
        </p:nvSpPr>
        <p:spPr>
          <a:xfrm>
            <a:off x="3429000" y="228600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</a:rPr>
              <a:t>FLUID &amp; ELECTROLYTES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20440" y="2697480"/>
            <a:ext cx="2103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Basic abnormality: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1A1A1A"/>
                </a:solidFill>
              </a:rPr>
              <a:t>SODIUM &amp; WATER LOSS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Replacement: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Hartmann's solution OR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Normal saline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i="1" dirty="0">
                <a:solidFill>
                  <a:srgbClr val="1A1A1A"/>
                </a:solidFill>
              </a:rPr>
              <a:t>Volume determined by clinical/lab criteria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035040" y="1645920"/>
            <a:ext cx="2651760" cy="265176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217920" y="17830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28090"/>
                </a:solidFill>
              </a:rPr>
              <a:t>3</a:t>
            </a:r>
            <a:endParaRPr lang="en-US" sz="4800" dirty="0"/>
          </a:p>
        </p:txBody>
      </p:sp>
      <p:sp>
        <p:nvSpPr>
          <p:cNvPr id="15" name="Text 13"/>
          <p:cNvSpPr/>
          <p:nvPr/>
        </p:nvSpPr>
        <p:spPr>
          <a:xfrm>
            <a:off x="6217920" y="228600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28090"/>
                </a:solidFill>
              </a:rPr>
              <a:t>RELIEF OF OBSTRUCTION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6309360" y="2697480"/>
            <a:ext cx="2103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Surgical treatment necessary for MOST cases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BUT should be DELAYED until resuscitation complete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b="1" dirty="0">
                <a:solidFill>
                  <a:srgbClr val="1A1A1A"/>
                </a:solidFill>
              </a:rPr>
              <a:t>PROVIDED: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No sign of strangulation</a:t>
            </a:r>
            <a:endParaRPr lang="en-US" sz="12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200" dirty="0">
                <a:solidFill>
                  <a:srgbClr val="1A1A1A"/>
                </a:solidFill>
              </a:rPr>
              <a:t>• No closed-loop obstruction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DC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3152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</a:rPr>
              <a:t>INDICATIONS FOR EARLY SURGICAL INTERVENTION</a:t>
            </a:r>
            <a:endParaRPr lang="en-US" sz="3800" dirty="0"/>
          </a:p>
        </p:txBody>
      </p:sp>
      <p:sp>
        <p:nvSpPr>
          <p:cNvPr id="3" name="Shape 1"/>
          <p:cNvSpPr/>
          <p:nvPr/>
        </p:nvSpPr>
        <p:spPr>
          <a:xfrm>
            <a:off x="1371600" y="1645920"/>
            <a:ext cx="6400800" cy="25603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1828800" y="1828800"/>
            <a:ext cx="54864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3600" b="1" dirty="0">
                <a:solidFill>
                  <a:srgbClr val="DC2626"/>
                </a:solidFill>
              </a:rPr>
              <a:t>1</a:t>
            </a: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2200" b="1" dirty="0">
                <a:solidFill>
                  <a:srgbClr val="DC2626"/>
                </a:solidFill>
              </a:rPr>
              <a:t>OBSTRUCTED EXTERNAL HERNIA</a:t>
            </a: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3600" b="1" dirty="0">
                <a:solidFill>
                  <a:srgbClr val="DC2626"/>
                </a:solidFill>
              </a:rPr>
              <a:t>2</a:t>
            </a: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2200" b="1" dirty="0">
                <a:solidFill>
                  <a:srgbClr val="DC2626"/>
                </a:solidFill>
              </a:rPr>
              <a:t>CLINICAL FEATURES OF INTESTINAL STRANGULATION</a:t>
            </a: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3600" b="1" dirty="0">
                <a:solidFill>
                  <a:srgbClr val="DC2626"/>
                </a:solidFill>
              </a:rPr>
              <a:t>3</a:t>
            </a:r>
            <a:endParaRPr lang="en-US" sz="1800" dirty="0"/>
          </a:p>
          <a:p>
            <a:pPr marL="0" indent="0" algn="ctr">
              <a:lnSpc>
                <a:spcPts val="1500"/>
              </a:lnSpc>
              <a:buNone/>
            </a:pPr>
            <a:r>
              <a:rPr lang="en-US" sz="2200" b="1" dirty="0">
                <a:solidFill>
                  <a:srgbClr val="DC2626"/>
                </a:solidFill>
              </a:rPr>
              <a:t>OBSTRUCTION IN A PREVIOUSLY UNOPERATED ABDOMEN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SURGICAL TREATMENT - PRINCIPLES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MANAGEMENT OF THREE KEY AREAS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457200" y="1828800"/>
            <a:ext cx="2651760" cy="24688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SEGMENT AT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OBSTRUCTION SITE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2606040"/>
            <a:ext cx="21031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8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Identify site</a:t>
            </a:r>
            <a:endParaRPr lang="en-US" sz="1400" dirty="0"/>
          </a:p>
          <a:p>
            <a:pPr marL="342900" indent="-342900">
              <a:lnSpc>
                <a:spcPts val="18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Assess nature</a:t>
            </a:r>
            <a:endParaRPr lang="en-US" sz="1400" dirty="0"/>
          </a:p>
          <a:p>
            <a:pPr marL="342900" indent="-342900">
              <a:lnSpc>
                <a:spcPts val="18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Determine viability</a:t>
            </a:r>
            <a:endParaRPr lang="en-US" sz="1400" dirty="0"/>
          </a:p>
          <a:p>
            <a:pPr marL="342900" indent="-342900">
              <a:lnSpc>
                <a:spcPts val="1800"/>
              </a:lnSpc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</a:rPr>
              <a:t>• Address pathology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46120" y="1828800"/>
            <a:ext cx="2651760" cy="24688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42900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DISTENDED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PROXIMAL BOWEL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429000" y="26060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Operative decompression: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Large-bore orogastric tube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Milk contents retrograde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Aspirate from stomach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Empty stomach at end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035040" y="1828800"/>
            <a:ext cx="2651760" cy="24688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62179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UNDERLYING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CAUSE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217920" y="2606040"/>
            <a:ext cx="22860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Procedures: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Division of adhesions (enterolysis)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Excision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Bypass</a:t>
            </a:r>
            <a:endParaRPr lang="en-US" sz="13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• Proximal decompression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BOWEL VIABILITY ASSESSMENT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VIABLE BOWEL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Circulation: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Dark color becomes LIGHTER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Visible pulsation in mesenteric arteries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General appearance: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• SHINY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Intestinal musculature: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• FIRM</a:t>
            </a:r>
            <a:endParaRPr lang="en-US" sz="14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Peristalsis may be observed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DC262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NON-VIABLE BOWEL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Circulation: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Dark color REMAINS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NO detectable pulsation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General appearance: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DULL and LUSTRELESS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Intestinal musculature: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FLABBY, THIN, FRIABLE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• NO peristalsis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If doubtful: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Wrap in HOT PACKS for 10 minutes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Then REASSESS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TREATMENT OF ADHESIVE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CONSERVATIVE MANAGEMENT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Initial approach: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IV rehydration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Nasogastric decompression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Occasionally CURATIVE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600" b="1" dirty="0">
                <a:solidFill>
                  <a:srgbClr val="DC2626"/>
                </a:solidFill>
              </a:rPr>
              <a:t>⚠ CRITICAL: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Regular assessment MANDATORY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Ensure NO strangulation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Maximum duration: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2400" b="1" dirty="0">
                <a:solidFill>
                  <a:srgbClr val="DC2626"/>
                </a:solidFill>
              </a:rPr>
              <a:t>72 HOURS</a:t>
            </a: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endParaRPr lang="en-US" sz="14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400" i="1" dirty="0">
                <a:solidFill>
                  <a:srgbClr val="FFFFFF"/>
                </a:solidFill>
              </a:rPr>
              <a:t>Should RARELY continue beyond 72h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SURGICAL MANAGEMENT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At laparotomy: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Multiple adhesions often found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• Only ONE may be causative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PRINCIPLE: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500" b="1" dirty="0">
                <a:solidFill>
                  <a:srgbClr val="FFFFFF"/>
                </a:solidFill>
              </a:rPr>
              <a:t>DIVIDE ONLY THE CAUSATIVE ADHESION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Leave remaining adhesions IN SITU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Unless severe angulation present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Dividing others → further adhesions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If multiple adhesions causative: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Free from DJ flexure to caecum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Sharp dissection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Assess constriction sites: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Invaginate if residual color changes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PARALYTIC ILEUS - ADYNAMIC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8229600" cy="64008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28090"/>
                </a:solidFill>
              </a:rPr>
              <a:t>DEFINITION: Failure of peristaltic transmission due to neuromuscular failure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457200" y="1737360"/>
            <a:ext cx="4114800" cy="256032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192024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VARIETIES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377440"/>
            <a:ext cx="33832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Postoperative: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After ANY abdominal procedure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Duration: 24-72 hours (self-limiting)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Infection: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Intra-abdominal sepsis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Reflex ileus: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Fractures (spine/ribs)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Retroperitoneal haemorrhage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Metabolic: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Uraemia</a:t>
            </a:r>
            <a:endParaRPr lang="en-US" sz="1300" dirty="0"/>
          </a:p>
          <a:p>
            <a:pPr marL="0" indent="0">
              <a:lnSpc>
                <a:spcPts val="1300"/>
              </a:lnSpc>
              <a:buNone/>
            </a:pPr>
            <a:r>
              <a:rPr lang="en-US" sz="1300" dirty="0">
                <a:solidFill>
                  <a:srgbClr val="FFFFFF"/>
                </a:solidFill>
              </a:rPr>
              <a:t>• Hypokalaemia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1737360"/>
            <a:ext cx="3931920" cy="256032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937760" y="19202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CLINICAL SIGNIFICANCE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4937760" y="2377440"/>
            <a:ext cx="33832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2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Takes clinical significance if at 72h post-laparotomy: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• NO return of bowel sounds</a:t>
            </a:r>
            <a:endParaRPr lang="en-US" sz="12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• NO passage of flatus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600" b="1" dirty="0">
                <a:solidFill>
                  <a:srgbClr val="FFFFFF"/>
                </a:solidFill>
              </a:rPr>
              <a:t>Management: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Nasogastric suction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Restrict oral intake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Maintain electrolyte balance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Treat primary cause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300" b="1" dirty="0">
                <a:solidFill>
                  <a:srgbClr val="FFFFFF"/>
                </a:solidFill>
              </a:rPr>
              <a:t>NO CONVINCING EVIDENCE for prokinetic drugs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Laparotomy if: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&gt;7 days OR</a:t>
            </a:r>
            <a:endParaRPr lang="en-US" sz="1200" dirty="0"/>
          </a:p>
          <a:p>
            <a:pPr marL="0" indent="0">
              <a:lnSpc>
                <a:spcPts val="12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• Activity returns then ceases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280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CLASSIFICATION OF INTESTINAL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931920" cy="347472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DYNAMIC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(Mechanical)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2103120"/>
            <a:ext cx="338328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Intraluminal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Faecal impaction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Gallstones, Bezoars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Intramural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Stricture, Malignancy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Intussusception, Volvulus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Extramural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Bands/Adhesions (40%)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Hernia (12%)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3931920" cy="3474720"/>
          </a:xfrm>
          <a:prstGeom prst="rect">
            <a:avLst/>
          </a:prstGeom>
          <a:solidFill>
            <a:srgbClr val="028090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846320" y="128016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ADYNAMIC</a:t>
            </a:r>
            <a:endParaRPr lang="en-US" sz="2200" dirty="0"/>
          </a:p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(Non-Mechanical)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937760" y="2103120"/>
            <a:ext cx="35661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Paralytic Ileus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Failure of peristaltic transmission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Neuromuscular failure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Pseudo-obstruction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No mechanical cause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Neuropathy/myopathy</a:t>
            </a:r>
            <a:endParaRPr lang="en-US" sz="1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280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</a:rPr>
              <a:t>KEY TAKEAWAYS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914400" y="1188720"/>
            <a:ext cx="7315200" cy="310896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1188720" y="1371600"/>
            <a:ext cx="67665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Adhesions are the MOST COMMON cause (40%) in Western countries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b="1" dirty="0">
                <a:solidFill>
                  <a:srgbClr val="DC2626"/>
                </a:solidFill>
              </a:rPr>
              <a:t>STRANGULATION is a SURGICAL EMERGENCY - recognize by constant severe pain, tenderness with rigidity, and shock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Cardinal quartet: Pain, Distension, Vomiting, Absolute constipation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High SBO: early profuse vomiting, minimal distension</a:t>
            </a: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Low SBO: pain predominant, central distension, late vomiting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b="1" dirty="0">
                <a:solidFill>
                  <a:srgbClr val="1A1A1A"/>
                </a:solidFill>
              </a:rPr>
              <a:t>Conservative management maximum: 72 HOURS (unless strangulation)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Water-soluble contrast reaching colon in 4-24h: 96% sensitivity, 98% specificity for resolution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Intussusception: peak 5-10 months, ileocolic 77%, non-operative reduction &gt;70% success, recurrence 10%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Sigmoid volvulus: initial management = flexible sigmoidoscopy + flatus tube (NOT surgery)</a:t>
            </a:r>
            <a:endParaRPr lang="en-US" sz="1300" dirty="0"/>
          </a:p>
          <a:p>
            <a:pPr marL="0" indent="0">
              <a:lnSpc>
                <a:spcPts val="1200"/>
              </a:lnSpc>
              <a:buNone/>
            </a:pPr>
            <a:endParaRPr lang="en-US" sz="1300" dirty="0"/>
          </a:p>
          <a:p>
            <a:pPr marL="342900" indent="-342900">
              <a:lnSpc>
                <a:spcPts val="12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At surgery: divide ONLY causative adhesion; assess bowel viability (hot packs 10 min if doubtful)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28090"/>
                </a:solidFill>
              </a:rPr>
              <a:t>PATHOPHYSIOLOGY - OVERVIEW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384048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Proximal Bowel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310896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Initial Response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Increased peristalsis (attempting to overcome obstruction)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Progressive Changes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Continued dilation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Reduction in peristaltic strength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• Eventually: flaccidity and paralysis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846320" y="1005840"/>
            <a:ext cx="384048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5029200" y="118872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Distal Bowel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029200" y="1645920"/>
            <a:ext cx="34747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Normal peristalsis and absorption continue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Contents evacuated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Bowel segment collapses</a:t>
            </a: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endParaRPr lang="en-US" sz="1500" dirty="0"/>
          </a:p>
          <a:p>
            <a:pPr marL="0" indent="0">
              <a:lnSpc>
                <a:spcPts val="20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Becomes empty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028090"/>
                </a:solidFill>
              </a:rPr>
              <a:t>PATHOPHYSIOLOGY - CAUSES OF DISTENSION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3931920" cy="1554480"/>
          </a:xfrm>
          <a:prstGeom prst="rect">
            <a:avLst/>
          </a:prstGeom>
          <a:solidFill>
            <a:srgbClr val="02C39A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GAS ACCUMULATION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9164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Bacterial overgrowth (aerobic + anaerobic)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Composition after O₂/CO₂ reabsorption: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Nitrogen: 90%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Hydrogen sulphide: remainder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3931920" cy="155448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937760" y="123444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FLUID ACCUMULATION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937760" y="16916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Digestive juice production (per 24 hours):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Gastric: 1000 mL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• Saliva, Bile, Pancreatic: 500 mL each</a:t>
            </a:r>
            <a:endParaRPr lang="en-US" sz="1400" dirty="0"/>
          </a:p>
          <a:p>
            <a:pPr marL="0" indent="0">
              <a:lnSpc>
                <a:spcPts val="16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Absorption retarded → fluid accumulates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926080"/>
            <a:ext cx="8229600" cy="146304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640080" y="3063240"/>
            <a:ext cx="7863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28090"/>
                </a:solidFill>
              </a:rPr>
              <a:t>DEHYDRATION &amp; ELECTROLYTE LOSS - 5 Mechanisms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40080" y="347472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1A1A1A"/>
                </a:solidFill>
              </a:rPr>
              <a:t>Reduced oral intake  •  Defective intestinal absorption  •  Vomiting losses  •  Sequestration in bowel lumen  •  Transudation into peritoneal cavity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C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</a:rPr>
              <a:t>⚠ STRANGULATION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1371600" y="1463040"/>
            <a:ext cx="6400800" cy="27432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1554480" y="1645920"/>
            <a:ext cx="6035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DC2626"/>
                </a:solidFill>
              </a:rPr>
              <a:t>CRITICAL CONCEPT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828800" y="2194560"/>
            <a:ext cx="54864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1A1A1A"/>
                </a:solidFill>
              </a:rPr>
              <a:t>Consequences of intestinal obstruction are NOT immediately life-threatening</a:t>
            </a: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800" b="1" dirty="0">
                <a:solidFill>
                  <a:srgbClr val="DC2626"/>
                </a:solidFill>
              </a:rPr>
              <a:t>UNLESS there is superimposed STRANGULATION</a:t>
            </a: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1A1A1A"/>
                </a:solidFill>
              </a:rPr>
              <a:t>When strangulation occurs:</a:t>
            </a: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600" dirty="0">
                <a:solidFill>
                  <a:srgbClr val="1A1A1A"/>
                </a:solidFill>
              </a:rPr>
              <a:t>• Blood supply is compromised</a:t>
            </a: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1A1A1A"/>
                </a:solidFill>
              </a:rPr>
              <a:t>• Bowel becomes ISCHAEMIC</a:t>
            </a:r>
            <a:endParaRPr lang="en-US" sz="1600" dirty="0"/>
          </a:p>
          <a:p>
            <a:pPr marL="0" indent="0" algn="ctr">
              <a:lnSpc>
                <a:spcPts val="1800"/>
              </a:lnSpc>
              <a:buNone/>
            </a:pPr>
            <a:r>
              <a:rPr lang="en-US" sz="1600" b="1" dirty="0">
                <a:solidFill>
                  <a:srgbClr val="DC2626"/>
                </a:solidFill>
              </a:rPr>
              <a:t>• SURGICAL EMERGENCY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CAUSES OF STRANGULATION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97280"/>
            <a:ext cx="2651760" cy="329184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2651760" cy="457200"/>
          </a:xfrm>
          <a:prstGeom prst="rect">
            <a:avLst/>
          </a:prstGeom>
          <a:solidFill>
            <a:srgbClr val="00A896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548640" y="11887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Direct Pressure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on Bowel Wall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22860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Hernial orifices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Adhesions/bands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Mechanism: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Constricting band → high pressure in wall → venous return compromised before arterial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46120" y="1097280"/>
            <a:ext cx="2651760" cy="329184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3246120" y="1097280"/>
            <a:ext cx="2651760" cy="457200"/>
          </a:xfrm>
          <a:prstGeom prst="rect">
            <a:avLst/>
          </a:prstGeom>
          <a:solidFill>
            <a:srgbClr val="02C39A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337560" y="11887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Interrupted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Mesenteric Flow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429000" y="1737360"/>
            <a:ext cx="22860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Volvulus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Intussusception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Mechanism: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Twisting/telescoping → mesenteric vessels occluded → thrombosis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035040" y="1097280"/>
            <a:ext cx="2651760" cy="329184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6035040" y="1097280"/>
            <a:ext cx="2651760" cy="457200"/>
          </a:xfrm>
          <a:prstGeom prst="rect">
            <a:avLst/>
          </a:prstGeom>
          <a:solidFill>
            <a:srgbClr val="028090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6126480" y="118872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Increased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Intraluminal Pressure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217920" y="1737360"/>
            <a:ext cx="22860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1500"/>
              </a:lnSpc>
              <a:buSzPct val="100000"/>
              <a:buChar char="•"/>
            </a:pPr>
            <a:r>
              <a:rPr lang="en-US" sz="1300" dirty="0">
                <a:solidFill>
                  <a:srgbClr val="1A1A1A"/>
                </a:solidFill>
              </a:rPr>
              <a:t>Closed-loop obstruction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b="1" dirty="0">
                <a:solidFill>
                  <a:srgbClr val="1A1A1A"/>
                </a:solidFill>
              </a:rPr>
              <a:t>Mechanism:</a:t>
            </a:r>
            <a:endParaRPr lang="en-US" sz="1300" dirty="0"/>
          </a:p>
          <a:p>
            <a:pPr marL="0" indent="0">
              <a:lnSpc>
                <a:spcPts val="1500"/>
              </a:lnSpc>
              <a:buNone/>
            </a:pPr>
            <a:r>
              <a:rPr lang="en-US" sz="1300" dirty="0">
                <a:solidFill>
                  <a:srgbClr val="1A1A1A"/>
                </a:solidFill>
              </a:rPr>
              <a:t>Obstruction at both proximal + distal points → pressure greatest at caecum → impaired perfusion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CLINICAL FEATURES OF STRANGULATION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8229600" cy="100584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7863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</a:rPr>
              <a:t>⚠ CARDINAL TRIAD - SURGICAL EMERGENCY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2194560"/>
            <a:ext cx="2651760" cy="21031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640080" y="23774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CONSTANT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SEVERE PAIN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301752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1A1A1A"/>
                </a:solidFill>
              </a:rPr>
              <a:t>Not controlled by IV opiates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i="1" dirty="0">
                <a:solidFill>
                  <a:srgbClr val="1A1A1A"/>
                </a:solidFill>
              </a:rPr>
              <a:t>"Beware the patient whose pain is not controlled with IV opiates"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246120" y="2194560"/>
            <a:ext cx="2651760" cy="21031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3429000" y="2377440"/>
            <a:ext cx="2286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TENDERNESS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RIGIDITY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PERITONISM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3429000" y="3200400"/>
            <a:ext cx="2286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Localized tenderness → impending ischaemia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Generalized tenderness + rigidity → need for EARLY LAPAROTOMY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035040" y="2194560"/>
            <a:ext cx="2651760" cy="2103120"/>
          </a:xfrm>
          <a:prstGeom prst="rect">
            <a:avLst/>
          </a:prstGeom>
          <a:solidFill>
            <a:srgbClr val="F0F8F7"/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6217920" y="237744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DC2626"/>
                </a:solidFill>
              </a:rPr>
              <a:t>SHOCK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217920" y="3017520"/>
            <a:ext cx="2286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Tachycardia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Hypotension</a:t>
            </a:r>
            <a:endParaRPr lang="en-US" sz="1300" dirty="0"/>
          </a:p>
          <a:p>
            <a:pPr marL="0" indent="0" algn="ctr">
              <a:buNone/>
            </a:pP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</a:rPr>
              <a:t>Suggests underlying ISCHAEMIA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28090"/>
                </a:solidFill>
              </a:rPr>
              <a:t>CLOSED-LOOP OBSTRUCTION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457200" y="1005840"/>
            <a:ext cx="4114800" cy="3383280"/>
          </a:xfrm>
          <a:prstGeom prst="rect">
            <a:avLst/>
          </a:prstGeom>
          <a:solidFill>
            <a:srgbClr val="F0F8F7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640080" y="118872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</a:rPr>
              <a:t>DEFINITION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822960" y="1645920"/>
            <a:ext cx="3657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500" b="1" dirty="0">
                <a:solidFill>
                  <a:srgbClr val="1A1A1A"/>
                </a:solidFill>
              </a:rPr>
              <a:t>Bowel obstructed at BOTH proximal AND distal points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Distension confined to closed loop</a:t>
            </a: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endParaRPr lang="en-US" sz="1500" dirty="0"/>
          </a:p>
          <a:p>
            <a:pPr marL="0" indent="0">
              <a:lnSpc>
                <a:spcPts val="1800"/>
              </a:lnSpc>
              <a:buNone/>
            </a:pPr>
            <a:r>
              <a:rPr lang="en-US" sz="1500" dirty="0">
                <a:solidFill>
                  <a:srgbClr val="1A1A1A"/>
                </a:solidFill>
              </a:rPr>
              <a:t>Distension proximal to segment: not marked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301752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C2626"/>
                </a:solidFill>
              </a:rPr>
              <a:t>CLASSIC EXAMPLE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338328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</a:rPr>
              <a:t>Malignant stricture of colon + COMPETENT ileocaecal valve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</a:rPr>
              <a:t>(Present in up to 1/3 of individuals)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54880" y="1005840"/>
            <a:ext cx="3931920" cy="3383280"/>
          </a:xfrm>
          <a:prstGeom prst="rect">
            <a:avLst/>
          </a:prstGeom>
          <a:solidFill>
            <a:srgbClr val="00A89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937760" y="1188720"/>
            <a:ext cx="3566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PATHOPHYSIOLOGY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029200" y="1691640"/>
            <a:ext cx="338328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Distended colon CANNOT decompress into small bowel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2400" dirty="0">
                <a:solidFill>
                  <a:srgbClr val="FFFFFF"/>
                </a:solidFill>
              </a:rPr>
              <a:t>↓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Increase in luminal pressure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2400" dirty="0">
                <a:solidFill>
                  <a:srgbClr val="FFFFFF"/>
                </a:solidFill>
              </a:rPr>
              <a:t>↓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FFFFFF"/>
                </a:solidFill>
              </a:rPr>
              <a:t>Pressure GREATEST at CAECUM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200" i="1" dirty="0">
                <a:solidFill>
                  <a:srgbClr val="FFFFFF"/>
                </a:solidFill>
              </a:rPr>
              <a:t>(Laplace's law)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2400" dirty="0">
                <a:solidFill>
                  <a:srgbClr val="FFFFFF"/>
                </a:solidFill>
              </a:rPr>
              <a:t>↓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400" dirty="0">
                <a:solidFill>
                  <a:srgbClr val="FFFFFF"/>
                </a:solidFill>
              </a:rPr>
              <a:t>Impaired blood flow in wall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2400" dirty="0">
                <a:solidFill>
                  <a:srgbClr val="FFFFFF"/>
                </a:solidFill>
              </a:rPr>
              <a:t>↓</a:t>
            </a:r>
            <a:endParaRPr lang="en-US" sz="1400" dirty="0"/>
          </a:p>
          <a:p>
            <a:pPr marL="0" indent="0" algn="ctr">
              <a:lnSpc>
                <a:spcPts val="1200"/>
              </a:lnSpc>
              <a:buNone/>
            </a:pPr>
            <a:r>
              <a:rPr lang="en-US" sz="1400" b="1" dirty="0">
                <a:solidFill>
                  <a:srgbClr val="DC2626"/>
                </a:solidFill>
              </a:rPr>
              <a:t>NECROSIS → PERFORATION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2307</Words>
  <Application>Microsoft Macintosh PowerPoint</Application>
  <PresentationFormat>On-screen Show (16:9)</PresentationFormat>
  <Paragraphs>685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- MBBS Final Year</dc:title>
  <dc:subject>PptxGenJS Presentation</dc:subject>
  <dc:creator>Bailey &amp; Love Surgery Education</dc:creator>
  <cp:lastModifiedBy>Zahid Mahmood</cp:lastModifiedBy>
  <cp:revision>1</cp:revision>
  <dcterms:created xsi:type="dcterms:W3CDTF">2026-03-23T04:05:14Z</dcterms:created>
  <dcterms:modified xsi:type="dcterms:W3CDTF">2026-03-23T04:10:46Z</dcterms:modified>
</cp:coreProperties>
</file>