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2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6"/>
  </p:normalViewPr>
  <p:slideViewPr>
    <p:cSldViewPr snapToGrid="0" snapToObjects="1">
      <p:cViewPr varScale="1">
        <p:scale>
          <a:sx n="114" d="100"/>
          <a:sy n="114" d="100"/>
        </p:scale>
        <p:origin x="175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2B320-B08D-2CAD-A5EC-DFFAB726B2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219200"/>
            <a:ext cx="7772400" cy="841375"/>
          </a:xfrm>
        </p:spPr>
        <p:txBody>
          <a:bodyPr>
            <a:normAutofit fontScale="90000"/>
          </a:bodyPr>
          <a:lstStyle/>
          <a:p>
            <a:br>
              <a:rPr lang="en-US" b="1" dirty="0">
                <a:solidFill>
                  <a:srgbClr val="FF0000"/>
                </a:solidFill>
                <a:latin typeface="JAMEEL NOORI NASTALEEQ KASHEEDA" panose="02000503000000020004" pitchFamily="2" charset="-78"/>
              </a:rPr>
            </a:br>
            <a:r>
              <a:rPr lang="ar-SA" b="1" dirty="0">
                <a:solidFill>
                  <a:srgbClr val="FF0000"/>
                </a:solidFill>
                <a:latin typeface="JAMEEL NOORI NASTALEEQ KASHEEDA" panose="02000503000000020004" pitchFamily="2" charset="-78"/>
              </a:rPr>
              <a:t>بسم الله الرحمن الرحيم</a:t>
            </a:r>
            <a:br>
              <a:rPr lang="en-GB" b="1" dirty="0">
                <a:solidFill>
                  <a:srgbClr val="FF0000"/>
                </a:solidFill>
                <a:latin typeface="JAMEEL NOORI NASTALEEQ KASHEEDA" panose="02000503000000020004" pitchFamily="2" charset="-78"/>
              </a:rPr>
            </a:br>
            <a:endParaRPr lang="en-PK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6097F8-4C34-4A99-6D6A-F6AC6EFFF4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2391937"/>
            <a:ext cx="6400800" cy="911226"/>
          </a:xfrm>
        </p:spPr>
        <p:txBody>
          <a:bodyPr>
            <a:normAutofit/>
          </a:bodyPr>
          <a:lstStyle/>
          <a:p>
            <a:r>
              <a:rPr lang="en-GB" sz="4800" b="1" dirty="0">
                <a:solidFill>
                  <a:srgbClr val="FF0000"/>
                </a:solidFill>
              </a:rPr>
              <a:t>Intestinal Obstruction</a:t>
            </a:r>
            <a:endParaRPr lang="en-PK" sz="4800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F8EBB0-1B82-A4F4-C08D-0D839788EBDA}"/>
              </a:ext>
            </a:extLst>
          </p:cNvPr>
          <p:cNvSpPr txBox="1"/>
          <p:nvPr/>
        </p:nvSpPr>
        <p:spPr>
          <a:xfrm>
            <a:off x="1605776" y="4928839"/>
            <a:ext cx="39725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K" sz="3200" b="1" dirty="0"/>
              <a:t>Prof. Zahid Mahmood </a:t>
            </a:r>
          </a:p>
        </p:txBody>
      </p:sp>
    </p:spTree>
    <p:extLst>
      <p:ext uri="{BB962C8B-B14F-4D97-AF65-F5344CB8AC3E}">
        <p14:creationId xmlns:p14="http://schemas.microsoft.com/office/powerpoint/2010/main" val="1613181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Intestinal Obstruction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algn="l">
              <a:defRPr sz="3200"/>
            </a:pPr>
            <a:r>
              <a:t>Proximal bowel becomes dilated progressively</a:t>
            </a:r>
          </a:p>
          <a:p>
            <a:pPr algn="l">
              <a:defRPr sz="3200"/>
            </a:pPr>
            <a:r>
              <a:t>Distal bowel collapses and remains empty</a:t>
            </a:r>
          </a:p>
          <a:p>
            <a:pPr algn="l">
              <a:defRPr sz="3200"/>
            </a:pPr>
            <a:r>
              <a:t>Initially increased peristaltic activity occurs</a:t>
            </a:r>
          </a:p>
          <a:p>
            <a:pPr algn="l">
              <a:defRPr sz="3200"/>
            </a:pPr>
            <a:r>
              <a:t>Later bowel becomes fatigued and flaccid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Intestinal Obstruction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algn="l">
              <a:defRPr sz="3200"/>
            </a:pPr>
            <a:r>
              <a:t>Gas accumulates from bacterial fermentation</a:t>
            </a:r>
          </a:p>
          <a:p>
            <a:pPr algn="l">
              <a:defRPr sz="3200"/>
            </a:pPr>
            <a:r>
              <a:t>Nitrogen constitutes major portion of gas</a:t>
            </a:r>
          </a:p>
          <a:p>
            <a:pPr algn="l">
              <a:defRPr sz="3200"/>
            </a:pPr>
            <a:r>
              <a:t>Fluid accumulates from digestive secretions</a:t>
            </a:r>
          </a:p>
          <a:p>
            <a:pPr algn="l">
              <a:defRPr sz="3200"/>
            </a:pPr>
            <a:r>
              <a:t>Reduced absorption worsens luminal distension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Intestinal Obstruction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algn="l">
              <a:defRPr sz="3200"/>
            </a:pPr>
            <a:r>
              <a:t>Vomiting leads to significant fluid loss</a:t>
            </a:r>
          </a:p>
          <a:p>
            <a:pPr algn="l">
              <a:defRPr sz="3200"/>
            </a:pPr>
            <a:r>
              <a:t>Reduced intake contributes to dehydration</a:t>
            </a:r>
          </a:p>
          <a:p>
            <a:pPr algn="l">
              <a:defRPr sz="3200"/>
            </a:pPr>
            <a:r>
              <a:t>Fluid shifts into bowel lumen occur</a:t>
            </a:r>
          </a:p>
          <a:p>
            <a:pPr algn="l">
              <a:defRPr sz="3200"/>
            </a:pPr>
            <a:r>
              <a:t>Peritoneal transudation further worsens deficit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Intestinal Obstruction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algn="l">
              <a:defRPr sz="3200"/>
            </a:pPr>
            <a:r>
              <a:t>Blood supply compromised due to pressure</a:t>
            </a:r>
          </a:p>
          <a:p>
            <a:pPr algn="l">
              <a:defRPr sz="3200"/>
            </a:pPr>
            <a:r>
              <a:t>Leads to ischemia and bowel necrosis</a:t>
            </a:r>
          </a:p>
          <a:p>
            <a:pPr algn="l">
              <a:defRPr sz="3200"/>
            </a:pPr>
            <a:r>
              <a:t>Venous obstruction occurs before arterial compromise</a:t>
            </a:r>
          </a:p>
          <a:p>
            <a:pPr algn="l">
              <a:defRPr sz="3200"/>
            </a:pPr>
            <a:r>
              <a:t>Requires urgent surgical intervention immediately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Intestinal Obstruction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algn="l">
              <a:defRPr sz="3200"/>
            </a:pPr>
            <a:r>
              <a:t>Tight hernial rings compress bowel vessels</a:t>
            </a:r>
          </a:p>
          <a:p>
            <a:pPr algn="l">
              <a:defRPr sz="3200"/>
            </a:pPr>
            <a:r>
              <a:t>Volvulus causes twisting of mesentery</a:t>
            </a:r>
          </a:p>
          <a:p>
            <a:pPr algn="l">
              <a:defRPr sz="3200"/>
            </a:pPr>
            <a:r>
              <a:t>Closed loop increases intraluminal pressure</a:t>
            </a:r>
          </a:p>
          <a:p>
            <a:pPr algn="l">
              <a:defRPr sz="3200"/>
            </a:pPr>
            <a:r>
              <a:t>Rapid progression to gangrene possible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Intestinal Obstruction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algn="l">
              <a:defRPr sz="3200"/>
            </a:pPr>
            <a:r>
              <a:t>Bowel obstructed at two separate points</a:t>
            </a:r>
          </a:p>
          <a:p>
            <a:pPr algn="l">
              <a:defRPr sz="3200"/>
            </a:pPr>
            <a:r>
              <a:t>Segment distends rapidly within closed loop</a:t>
            </a:r>
          </a:p>
          <a:p>
            <a:pPr algn="l">
              <a:defRPr sz="3200"/>
            </a:pPr>
            <a:r>
              <a:t>High risk of perforation and necrosis</a:t>
            </a:r>
          </a:p>
          <a:p>
            <a:pPr algn="l">
              <a:defRPr sz="3200"/>
            </a:pPr>
            <a:r>
              <a:t>Common with malignancy and competent valves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Intestinal Obstruction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algn="l">
              <a:defRPr sz="3200"/>
            </a:pPr>
            <a:r>
              <a:t>Bowel protrudes into peritoneal defects</a:t>
            </a:r>
          </a:p>
          <a:p>
            <a:pPr algn="l">
              <a:defRPr sz="3200"/>
            </a:pPr>
            <a:r>
              <a:t>Common sites include mesentery or foramen</a:t>
            </a:r>
          </a:p>
          <a:p>
            <a:pPr algn="l">
              <a:defRPr sz="3200"/>
            </a:pPr>
            <a:r>
              <a:t>Diagnosis difficult before surgical exploration</a:t>
            </a:r>
          </a:p>
          <a:p>
            <a:pPr algn="l">
              <a:defRPr sz="3200"/>
            </a:pPr>
            <a:r>
              <a:t>Requires reduction and decompression intraoperatively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Intestinal Obstruction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algn="l">
              <a:defRPr sz="3200"/>
            </a:pPr>
            <a:r>
              <a:t>Gallstone enters bowel through fistula</a:t>
            </a:r>
          </a:p>
          <a:p>
            <a:pPr algn="l">
              <a:defRPr sz="3200"/>
            </a:pPr>
            <a:r>
              <a:t>Usually impacts near ileocaecal valve</a:t>
            </a:r>
          </a:p>
          <a:p>
            <a:pPr algn="l">
              <a:defRPr sz="3200"/>
            </a:pPr>
            <a:r>
              <a:t>Rigler triad diagnostic on imaging</a:t>
            </a:r>
          </a:p>
          <a:p>
            <a:pPr algn="l">
              <a:defRPr sz="3200"/>
            </a:pPr>
            <a:r>
              <a:t>Seen in elderly female patients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Intestinal Obstruction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algn="l">
              <a:defRPr sz="3200"/>
            </a:pPr>
            <a:r>
              <a:t>Most common cause of obstruction worldwide</a:t>
            </a:r>
          </a:p>
          <a:p>
            <a:pPr algn="l">
              <a:defRPr sz="3200"/>
            </a:pPr>
            <a:r>
              <a:t>Form early after abdominal surgery</a:t>
            </a:r>
          </a:p>
          <a:p>
            <a:pPr algn="l">
              <a:defRPr sz="3200"/>
            </a:pPr>
            <a:r>
              <a:t>Risk persists lifelong after operations</a:t>
            </a:r>
          </a:p>
          <a:p>
            <a:pPr algn="l">
              <a:defRPr sz="3200"/>
            </a:pPr>
            <a:r>
              <a:t>Laparoscopy reduces adhesion formation risk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Intestinal Obstruction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algn="l">
              <a:defRPr sz="3200"/>
            </a:pPr>
            <a:r>
              <a:t>Proximal bowel invaginates into distal segment</a:t>
            </a:r>
          </a:p>
          <a:p>
            <a:pPr algn="l">
              <a:defRPr sz="3200"/>
            </a:pPr>
            <a:r>
              <a:t>Common in infants and young children</a:t>
            </a:r>
          </a:p>
          <a:p>
            <a:pPr algn="l">
              <a:defRPr sz="3200"/>
            </a:pPr>
            <a:r>
              <a:t>Adults often have pathological lead point</a:t>
            </a:r>
          </a:p>
          <a:p>
            <a:pPr algn="l">
              <a:defRPr sz="3200"/>
            </a:pPr>
            <a:r>
              <a:t>Target sign seen on CT scan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Guess Diagnosis 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3801133"/>
          </a:xfrm>
        </p:spPr>
        <p:txBody>
          <a:bodyPr/>
          <a:lstStyle/>
          <a:p>
            <a:endParaRPr dirty="0"/>
          </a:p>
          <a:p>
            <a:pPr algn="l">
              <a:defRPr sz="3200"/>
            </a:pPr>
            <a:r>
              <a:rPr dirty="0"/>
              <a:t>Middle-aged patient presents with abdominal pain</a:t>
            </a:r>
          </a:p>
          <a:p>
            <a:pPr algn="l">
              <a:defRPr sz="3200"/>
            </a:pPr>
            <a:r>
              <a:rPr dirty="0"/>
              <a:t>Vomiting, distension, no passage of stool</a:t>
            </a:r>
          </a:p>
          <a:p>
            <a:pPr algn="l">
              <a:defRPr sz="3200"/>
            </a:pPr>
            <a:r>
              <a:rPr dirty="0"/>
              <a:t>History of previous abdominal surgery present</a:t>
            </a:r>
          </a:p>
          <a:p>
            <a:pPr algn="l">
              <a:defRPr sz="3200"/>
            </a:pPr>
            <a:r>
              <a:rPr dirty="0"/>
              <a:t>What is your most likely diagnosis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868A91-FDF6-2D57-75C6-06BD697D0341}"/>
              </a:ext>
            </a:extLst>
          </p:cNvPr>
          <p:cNvSpPr txBox="1"/>
          <p:nvPr/>
        </p:nvSpPr>
        <p:spPr>
          <a:xfrm>
            <a:off x="3200400" y="5809785"/>
            <a:ext cx="35110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K" sz="2800" b="1" dirty="0">
                <a:solidFill>
                  <a:srgbClr val="FF0000"/>
                </a:solidFill>
              </a:rPr>
              <a:t>Intestinal Obstruction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Intestinal Obstruction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algn="l">
              <a:defRPr sz="3200"/>
            </a:pPr>
            <a:r>
              <a:t>Twisting of bowel around mesentery</a:t>
            </a:r>
          </a:p>
          <a:p>
            <a:pPr algn="l">
              <a:defRPr sz="3200"/>
            </a:pPr>
            <a:r>
              <a:t>Leads to obstruction and ischemia</a:t>
            </a:r>
          </a:p>
          <a:p>
            <a:pPr algn="l">
              <a:defRPr sz="3200"/>
            </a:pPr>
            <a:r>
              <a:t>Sigmoid volvulus most common in adults</a:t>
            </a:r>
          </a:p>
          <a:p>
            <a:pPr algn="l">
              <a:defRPr sz="3200"/>
            </a:pPr>
            <a:r>
              <a:t>May be relieved by decompression initially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Intestinal Obstruction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algn="l">
              <a:defRPr sz="3200"/>
            </a:pPr>
            <a:r>
              <a:t>Abdominal pain typically colicky in nature</a:t>
            </a:r>
          </a:p>
          <a:p>
            <a:pPr algn="l">
              <a:defRPr sz="3200"/>
            </a:pPr>
            <a:r>
              <a:t>Distension more marked in distal obstruction</a:t>
            </a:r>
          </a:p>
          <a:p>
            <a:pPr algn="l">
              <a:defRPr sz="3200"/>
            </a:pPr>
            <a:r>
              <a:t>Vomiting varies with obstruction level</a:t>
            </a:r>
          </a:p>
          <a:p>
            <a:pPr algn="l">
              <a:defRPr sz="3200"/>
            </a:pPr>
            <a:r>
              <a:t>Absolute constipation indicates complete obstruction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Intestinal Obstruction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algn="l">
              <a:defRPr sz="3200"/>
            </a:pPr>
            <a:r>
              <a:t>Sudden onset pain common presentation</a:t>
            </a:r>
          </a:p>
          <a:p>
            <a:pPr algn="l">
              <a:defRPr sz="3200"/>
            </a:pPr>
            <a:r>
              <a:t>Periumbilical in small bowel obstruction</a:t>
            </a:r>
          </a:p>
          <a:p>
            <a:pPr algn="l">
              <a:defRPr sz="3200"/>
            </a:pPr>
            <a:r>
              <a:t>Constant pain suggests strangulation</a:t>
            </a:r>
          </a:p>
          <a:p>
            <a:pPr algn="l">
              <a:defRPr sz="3200"/>
            </a:pPr>
            <a:r>
              <a:t>Severe pain unrelieved by analgesics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Intestinal Obstruction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algn="l">
              <a:defRPr sz="3200"/>
            </a:pPr>
            <a:r>
              <a:t>Early vomiting in proximal obstruction</a:t>
            </a:r>
          </a:p>
          <a:p>
            <a:pPr algn="l">
              <a:defRPr sz="3200"/>
            </a:pPr>
            <a:r>
              <a:t>Late vomiting in distal obstruction</a:t>
            </a:r>
          </a:p>
          <a:p>
            <a:pPr algn="l">
              <a:defRPr sz="3200"/>
            </a:pPr>
            <a:r>
              <a:t>Faeculent vomiting indicates severe obstruction</a:t>
            </a:r>
          </a:p>
          <a:p>
            <a:pPr algn="l">
              <a:defRPr sz="3200"/>
            </a:pPr>
            <a:r>
              <a:t>Visible peristalsis may be observed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Intestinal Obstruction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algn="l">
              <a:defRPr sz="3200"/>
            </a:pPr>
            <a:r>
              <a:t>Check all hernial orifices carefully</a:t>
            </a:r>
          </a:p>
          <a:p>
            <a:pPr algn="l">
              <a:defRPr sz="3200"/>
            </a:pPr>
            <a:r>
              <a:t>High-pitched bowel sounds present early</a:t>
            </a:r>
          </a:p>
          <a:p>
            <a:pPr algn="l">
              <a:defRPr sz="3200"/>
            </a:pPr>
            <a:r>
              <a:t>Tenderness suggests impending ischemia</a:t>
            </a:r>
          </a:p>
          <a:p>
            <a:pPr algn="l">
              <a:defRPr sz="3200"/>
            </a:pPr>
            <a:r>
              <a:t>Signs of dehydration often evident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Intestinal Obstruction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algn="l">
              <a:defRPr sz="3200"/>
            </a:pPr>
            <a:r>
              <a:t>Continuous severe abdominal pain present</a:t>
            </a:r>
          </a:p>
          <a:p>
            <a:pPr algn="l">
              <a:defRPr sz="3200"/>
            </a:pPr>
            <a:r>
              <a:t>Guarding rigidity and peritonitis develop</a:t>
            </a:r>
          </a:p>
          <a:p>
            <a:pPr algn="l">
              <a:defRPr sz="3200"/>
            </a:pPr>
            <a:r>
              <a:t>Tachycardia and shock may occur</a:t>
            </a:r>
          </a:p>
          <a:p>
            <a:pPr algn="l">
              <a:defRPr sz="3200"/>
            </a:pPr>
            <a:r>
              <a:t>Immediate surgery is life-saving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Intestinal Obstruction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algn="l">
              <a:defRPr sz="3200"/>
            </a:pPr>
            <a:r>
              <a:t>Start with resuscitation and stabilization</a:t>
            </a:r>
          </a:p>
          <a:p>
            <a:pPr algn="l">
              <a:defRPr sz="3200"/>
            </a:pPr>
            <a:r>
              <a:t>Insert nasogastric tube for decompression</a:t>
            </a:r>
          </a:p>
          <a:p>
            <a:pPr algn="l">
              <a:defRPr sz="3200"/>
            </a:pPr>
            <a:r>
              <a:t>Correct fluids and electrolyte imbalance</a:t>
            </a:r>
          </a:p>
          <a:p>
            <a:pPr algn="l">
              <a:defRPr sz="3200"/>
            </a:pPr>
            <a:r>
              <a:t>Surgery indicated for mechanical obstruction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Intestinal Obstruction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algn="l">
              <a:defRPr sz="3200"/>
            </a:pPr>
            <a:r>
              <a:t>Differentiate dynamic and adynamic obstruction</a:t>
            </a:r>
          </a:p>
          <a:p>
            <a:pPr algn="l">
              <a:defRPr sz="3200"/>
            </a:pPr>
            <a:r>
              <a:t>Recognize early signs of strangulation</a:t>
            </a:r>
          </a:p>
          <a:p>
            <a:pPr algn="l">
              <a:defRPr sz="3200"/>
            </a:pPr>
            <a:r>
              <a:t>Adhesions are most frequent cause</a:t>
            </a:r>
          </a:p>
          <a:p>
            <a:pPr algn="l">
              <a:defRPr sz="3200"/>
            </a:pPr>
            <a:r>
              <a:t>Timely management reduces morbidity and mortality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Learning Outcomes 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algn="l">
              <a:defRPr sz="3200"/>
            </a:pPr>
            <a:r>
              <a:t>Understand types of intestinal obstruction clearly</a:t>
            </a:r>
          </a:p>
          <a:p>
            <a:pPr algn="l">
              <a:defRPr sz="3200"/>
            </a:pPr>
            <a:r>
              <a:t>Recognize key clinical features and symptoms</a:t>
            </a:r>
          </a:p>
          <a:p>
            <a:pPr algn="l">
              <a:defRPr sz="3200"/>
            </a:pPr>
            <a:r>
              <a:t>Identify common causes of bowel obstruction</a:t>
            </a:r>
          </a:p>
          <a:p>
            <a:pPr algn="l">
              <a:defRPr sz="3200"/>
            </a:pPr>
            <a:r>
              <a:t>Outline principles of effective surgical management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Types 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 algn="l">
              <a:defRPr sz="3200"/>
            </a:pPr>
            <a:r>
              <a:rPr dirty="0"/>
              <a:t>Two main types of obstruction exist</a:t>
            </a:r>
          </a:p>
          <a:p>
            <a:pPr algn="l">
              <a:defRPr sz="3200"/>
            </a:pPr>
            <a:r>
              <a:rPr dirty="0">
                <a:solidFill>
                  <a:srgbClr val="FF0000"/>
                </a:solidFill>
              </a:rPr>
              <a:t>Dynamic obstruction </a:t>
            </a:r>
            <a:r>
              <a:rPr dirty="0"/>
              <a:t>with active peristalsis</a:t>
            </a:r>
          </a:p>
          <a:p>
            <a:pPr algn="l">
              <a:defRPr sz="3200"/>
            </a:pPr>
            <a:r>
              <a:rPr dirty="0">
                <a:solidFill>
                  <a:srgbClr val="FF0000"/>
                </a:solidFill>
              </a:rPr>
              <a:t>Adynamic obstruction </a:t>
            </a:r>
            <a:r>
              <a:rPr dirty="0"/>
              <a:t>with absent peristalsis</a:t>
            </a:r>
          </a:p>
          <a:p>
            <a:pPr algn="l">
              <a:defRPr sz="3200"/>
            </a:pPr>
            <a:r>
              <a:rPr dirty="0"/>
              <a:t>Acute or chronic presentations may occur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Pathophysiological 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/>
          </a:p>
          <a:p>
            <a:pPr algn="l">
              <a:defRPr sz="3200"/>
            </a:pPr>
            <a:r>
              <a:t>Peristalsis attempts overcoming mechanical blockage</a:t>
            </a:r>
          </a:p>
          <a:p>
            <a:pPr algn="l">
              <a:defRPr sz="3200"/>
            </a:pPr>
            <a:r>
              <a:t>May be intraluminal intramural extramural causes</a:t>
            </a:r>
          </a:p>
          <a:p>
            <a:pPr algn="l">
              <a:defRPr sz="3200"/>
            </a:pPr>
            <a:r>
              <a:t>Commonly presents with colicky abdominal pain</a:t>
            </a:r>
          </a:p>
          <a:p>
            <a:pPr algn="l">
              <a:defRPr sz="3200"/>
            </a:pPr>
            <a:r>
              <a:t>Often requires surgical intervention if complicated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Causes 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algn="l">
              <a:defRPr sz="3200"/>
            </a:pPr>
            <a:r>
              <a:t>Obstruction occurs within intestinal lumen</a:t>
            </a:r>
          </a:p>
          <a:p>
            <a:pPr algn="l">
              <a:defRPr sz="3200"/>
            </a:pPr>
            <a:r>
              <a:t>Faecal impaction or bezoars common causes</a:t>
            </a:r>
          </a:p>
          <a:p>
            <a:pPr algn="l">
              <a:defRPr sz="3200"/>
            </a:pPr>
            <a:r>
              <a:t>Gallstone ileus may obstruct terminal ileum</a:t>
            </a:r>
          </a:p>
          <a:p>
            <a:pPr algn="l">
              <a:defRPr sz="3200"/>
            </a:pPr>
            <a:r>
              <a:t>Foreign bodies can occasionally cause obstruction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algn="l">
              <a:defRPr sz="3200"/>
            </a:pPr>
            <a:r>
              <a:t>Pathology arises within bowel wall</a:t>
            </a:r>
          </a:p>
          <a:p>
            <a:pPr algn="l">
              <a:defRPr sz="3200"/>
            </a:pPr>
            <a:r>
              <a:t>Strictures from Crohn’s or tuberculosis</a:t>
            </a:r>
          </a:p>
          <a:p>
            <a:pPr algn="l">
              <a:defRPr sz="3200"/>
            </a:pPr>
            <a:r>
              <a:t>Tumors cause progressive luminal narrowing</a:t>
            </a:r>
          </a:p>
          <a:p>
            <a:pPr algn="l">
              <a:defRPr sz="3200"/>
            </a:pPr>
            <a:r>
              <a:t>Intussusception leads to telescoping of bowel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algn="l">
              <a:defRPr sz="3200"/>
            </a:pPr>
            <a:r>
              <a:t>Compression occurs from outside bowel wall</a:t>
            </a:r>
          </a:p>
          <a:p>
            <a:pPr algn="l">
              <a:defRPr sz="3200"/>
            </a:pPr>
            <a:r>
              <a:t>Postoperative adhesions most common cause</a:t>
            </a:r>
          </a:p>
          <a:p>
            <a:pPr algn="l">
              <a:defRPr sz="3200"/>
            </a:pPr>
            <a:r>
              <a:t>Hernias may incarcerate bowel loops</a:t>
            </a:r>
          </a:p>
          <a:p>
            <a:pPr algn="l">
              <a:defRPr sz="3200"/>
            </a:pPr>
            <a:r>
              <a:t>External tumors may compress intestinal segments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Intestinal Obstruction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algn="l">
              <a:defRPr sz="3200"/>
            </a:pPr>
            <a:r>
              <a:t>Peristalsis absent despite patent lumen</a:t>
            </a:r>
          </a:p>
          <a:p>
            <a:pPr algn="l">
              <a:defRPr sz="3200"/>
            </a:pPr>
            <a:r>
              <a:t>Commonly seen in paralytic ileus</a:t>
            </a:r>
          </a:p>
          <a:p>
            <a:pPr algn="l">
              <a:defRPr sz="3200"/>
            </a:pPr>
            <a:r>
              <a:t>Occurs after surgery or severe infection</a:t>
            </a:r>
          </a:p>
          <a:p>
            <a:pPr algn="l">
              <a:defRPr sz="3200"/>
            </a:pPr>
            <a:r>
              <a:t>Managed conservatively in most patients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622</Words>
  <Application>Microsoft Macintosh PowerPoint</Application>
  <PresentationFormat>On-screen Show (4:3)</PresentationFormat>
  <Paragraphs>158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JAMEEL NOORI NASTALEEQ KASHEEDA</vt:lpstr>
      <vt:lpstr>Office Theme</vt:lpstr>
      <vt:lpstr> بسم الله الرحمن الرحيم </vt:lpstr>
      <vt:lpstr>Guess Diagnosis </vt:lpstr>
      <vt:lpstr>Learning Outcomes </vt:lpstr>
      <vt:lpstr>Types </vt:lpstr>
      <vt:lpstr>Pathophysiological </vt:lpstr>
      <vt:lpstr>Causes </vt:lpstr>
      <vt:lpstr>PowerPoint Presentation</vt:lpstr>
      <vt:lpstr>PowerPoint Presentation</vt:lpstr>
      <vt:lpstr>Intestinal Obstruction</vt:lpstr>
      <vt:lpstr>Intestinal Obstruction</vt:lpstr>
      <vt:lpstr>Intestinal Obstruction</vt:lpstr>
      <vt:lpstr>Intestinal Obstruction</vt:lpstr>
      <vt:lpstr>Intestinal Obstruction</vt:lpstr>
      <vt:lpstr>Intestinal Obstruction</vt:lpstr>
      <vt:lpstr>Intestinal Obstruction</vt:lpstr>
      <vt:lpstr>Intestinal Obstruction</vt:lpstr>
      <vt:lpstr>Intestinal Obstruction</vt:lpstr>
      <vt:lpstr>Intestinal Obstruction</vt:lpstr>
      <vt:lpstr>Intestinal Obstruction</vt:lpstr>
      <vt:lpstr>Intestinal Obstruction</vt:lpstr>
      <vt:lpstr>Intestinal Obstruction</vt:lpstr>
      <vt:lpstr>Intestinal Obstruction</vt:lpstr>
      <vt:lpstr>Intestinal Obstruction</vt:lpstr>
      <vt:lpstr>Intestinal Obstruction</vt:lpstr>
      <vt:lpstr>Intestinal Obstruction</vt:lpstr>
      <vt:lpstr>Intestinal Obstruction</vt:lpstr>
      <vt:lpstr>Intestinal Obstruction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Zahid Mahmood</cp:lastModifiedBy>
  <cp:revision>2</cp:revision>
  <dcterms:created xsi:type="dcterms:W3CDTF">2013-01-27T09:14:16Z</dcterms:created>
  <dcterms:modified xsi:type="dcterms:W3CDTF">2026-03-29T05:22:21Z</dcterms:modified>
  <cp:category/>
</cp:coreProperties>
</file>